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71"/>
  </p:notesMasterIdLst>
  <p:handoutMasterIdLst>
    <p:handoutMasterId r:id="rId72"/>
  </p:handoutMasterIdLst>
  <p:sldIdLst>
    <p:sldId id="256" r:id="rId6"/>
    <p:sldId id="684" r:id="rId7"/>
    <p:sldId id="483" r:id="rId8"/>
    <p:sldId id="709" r:id="rId9"/>
    <p:sldId id="710" r:id="rId10"/>
    <p:sldId id="711" r:id="rId11"/>
    <p:sldId id="712" r:id="rId12"/>
    <p:sldId id="713" r:id="rId13"/>
    <p:sldId id="714" r:id="rId14"/>
    <p:sldId id="716" r:id="rId15"/>
    <p:sldId id="717" r:id="rId16"/>
    <p:sldId id="718" r:id="rId17"/>
    <p:sldId id="719" r:id="rId18"/>
    <p:sldId id="720" r:id="rId19"/>
    <p:sldId id="643" r:id="rId20"/>
    <p:sldId id="644" r:id="rId21"/>
    <p:sldId id="594" r:id="rId22"/>
    <p:sldId id="645" r:id="rId23"/>
    <p:sldId id="707" r:id="rId24"/>
    <p:sldId id="647" r:id="rId25"/>
    <p:sldId id="648" r:id="rId26"/>
    <p:sldId id="649" r:id="rId27"/>
    <p:sldId id="650" r:id="rId28"/>
    <p:sldId id="651" r:id="rId29"/>
    <p:sldId id="652" r:id="rId30"/>
    <p:sldId id="653" r:id="rId31"/>
    <p:sldId id="654" r:id="rId32"/>
    <p:sldId id="656" r:id="rId33"/>
    <p:sldId id="657" r:id="rId34"/>
    <p:sldId id="658" r:id="rId35"/>
    <p:sldId id="659" r:id="rId36"/>
    <p:sldId id="728" r:id="rId37"/>
    <p:sldId id="662" r:id="rId38"/>
    <p:sldId id="661" r:id="rId39"/>
    <p:sldId id="741" r:id="rId40"/>
    <p:sldId id="663" r:id="rId41"/>
    <p:sldId id="665" r:id="rId42"/>
    <p:sldId id="731" r:id="rId43"/>
    <p:sldId id="732" r:id="rId44"/>
    <p:sldId id="733" r:id="rId45"/>
    <p:sldId id="668" r:id="rId46"/>
    <p:sldId id="669" r:id="rId47"/>
    <p:sldId id="736" r:id="rId48"/>
    <p:sldId id="740" r:id="rId49"/>
    <p:sldId id="721" r:id="rId50"/>
    <p:sldId id="722" r:id="rId51"/>
    <p:sldId id="723" r:id="rId52"/>
    <p:sldId id="724" r:id="rId53"/>
    <p:sldId id="725" r:id="rId54"/>
    <p:sldId id="726" r:id="rId55"/>
    <p:sldId id="727" r:id="rId56"/>
    <p:sldId id="547" r:id="rId57"/>
    <p:sldId id="673" r:id="rId58"/>
    <p:sldId id="739" r:id="rId59"/>
    <p:sldId id="672" r:id="rId60"/>
    <p:sldId id="548" r:id="rId61"/>
    <p:sldId id="480" r:id="rId62"/>
    <p:sldId id="549" r:id="rId63"/>
    <p:sldId id="550" r:id="rId64"/>
    <p:sldId id="551" r:id="rId65"/>
    <p:sldId id="552" r:id="rId66"/>
    <p:sldId id="553" r:id="rId67"/>
    <p:sldId id="559" r:id="rId68"/>
    <p:sldId id="706" r:id="rId69"/>
    <p:sldId id="742"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003865"/>
    <a:srgbClr val="000000"/>
    <a:srgbClr val="78BE21"/>
    <a:srgbClr val="0D0D0D"/>
    <a:srgbClr val="E8E8E8"/>
    <a:srgbClr val="B20738"/>
    <a:srgbClr val="00A3E2"/>
    <a:srgbClr val="2C2C2C"/>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9" autoAdjust="0"/>
    <p:restoredTop sz="71084" autoAdjust="0"/>
  </p:normalViewPr>
  <p:slideViewPr>
    <p:cSldViewPr snapToGrid="0">
      <p:cViewPr varScale="1">
        <p:scale>
          <a:sx n="83" d="100"/>
          <a:sy n="83" d="100"/>
        </p:scale>
        <p:origin x="966" y="78"/>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a:outerShdw blurRad="44450" dist="13970" dir="5400000" algn="ctr" rotWithShape="0">
                <a:srgbClr val="000000">
                  <a:alpha val="45000"/>
                </a:srgbClr>
              </a:outerShdw>
            </a:effectLst>
          </c:spPr>
          <c:marker>
            <c:symbol val="none"/>
          </c:marker>
          <c:trendline>
            <c:spPr>
              <a:ln w="19050" cap="rnd">
                <a:solidFill>
                  <a:schemeClr val="accent2"/>
                </a:solidFill>
              </a:ln>
              <a:effectLst/>
            </c:spPr>
            <c:trendlineType val="linear"/>
            <c:dispRSqr val="0"/>
            <c:dispEq val="0"/>
          </c:trendline>
          <c:cat>
            <c:numRef>
              <c:f>'Sheet1 (2)'!$A$1:$A$65</c:f>
              <c:numCache>
                <c:formatCode>General</c:formatCode>
                <c:ptCount val="65"/>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numCache>
            </c:numRef>
          </c:cat>
          <c:val>
            <c:numRef>
              <c:f>'Sheet1 (2)'!$B$1:$B$65</c:f>
              <c:numCache>
                <c:formatCode>General</c:formatCode>
                <c:ptCount val="65"/>
                <c:pt idx="0">
                  <c:v>22.67</c:v>
                </c:pt>
                <c:pt idx="1">
                  <c:v>30.84</c:v>
                </c:pt>
                <c:pt idx="2">
                  <c:v>27.3</c:v>
                </c:pt>
                <c:pt idx="3">
                  <c:v>23.91</c:v>
                </c:pt>
                <c:pt idx="4">
                  <c:v>29.48</c:v>
                </c:pt>
                <c:pt idx="5">
                  <c:v>27.65</c:v>
                </c:pt>
                <c:pt idx="6">
                  <c:v>24.49</c:v>
                </c:pt>
                <c:pt idx="7">
                  <c:v>27.17</c:v>
                </c:pt>
                <c:pt idx="8">
                  <c:v>31.14</c:v>
                </c:pt>
                <c:pt idx="9">
                  <c:v>24.92</c:v>
                </c:pt>
                <c:pt idx="10">
                  <c:v>32.32</c:v>
                </c:pt>
                <c:pt idx="11">
                  <c:v>29.54</c:v>
                </c:pt>
                <c:pt idx="12">
                  <c:v>22.73</c:v>
                </c:pt>
                <c:pt idx="13">
                  <c:v>27.95</c:v>
                </c:pt>
                <c:pt idx="14">
                  <c:v>28.67</c:v>
                </c:pt>
                <c:pt idx="15">
                  <c:v>15.08</c:v>
                </c:pt>
                <c:pt idx="16">
                  <c:v>27.56</c:v>
                </c:pt>
                <c:pt idx="17">
                  <c:v>22.25</c:v>
                </c:pt>
                <c:pt idx="18">
                  <c:v>25.81</c:v>
                </c:pt>
                <c:pt idx="19">
                  <c:v>27.48</c:v>
                </c:pt>
                <c:pt idx="20">
                  <c:v>27.98</c:v>
                </c:pt>
                <c:pt idx="21">
                  <c:v>28.23</c:v>
                </c:pt>
                <c:pt idx="22">
                  <c:v>19.98</c:v>
                </c:pt>
                <c:pt idx="23">
                  <c:v>24.1</c:v>
                </c:pt>
                <c:pt idx="24">
                  <c:v>27.31</c:v>
                </c:pt>
                <c:pt idx="25">
                  <c:v>25.45</c:v>
                </c:pt>
                <c:pt idx="26">
                  <c:v>23.01</c:v>
                </c:pt>
                <c:pt idx="27">
                  <c:v>23.12</c:v>
                </c:pt>
                <c:pt idx="28">
                  <c:v>20.21</c:v>
                </c:pt>
                <c:pt idx="29">
                  <c:v>24.54</c:v>
                </c:pt>
                <c:pt idx="30">
                  <c:v>23.58</c:v>
                </c:pt>
                <c:pt idx="31">
                  <c:v>24.88</c:v>
                </c:pt>
                <c:pt idx="32">
                  <c:v>24.36</c:v>
                </c:pt>
                <c:pt idx="33">
                  <c:v>25.94</c:v>
                </c:pt>
                <c:pt idx="34">
                  <c:v>20.52</c:v>
                </c:pt>
                <c:pt idx="35">
                  <c:v>22.32</c:v>
                </c:pt>
                <c:pt idx="36">
                  <c:v>22.95</c:v>
                </c:pt>
                <c:pt idx="37">
                  <c:v>22.06</c:v>
                </c:pt>
                <c:pt idx="38">
                  <c:v>20.94</c:v>
                </c:pt>
                <c:pt idx="39">
                  <c:v>20.46</c:v>
                </c:pt>
                <c:pt idx="40">
                  <c:v>25.93</c:v>
                </c:pt>
                <c:pt idx="41">
                  <c:v>18.63</c:v>
                </c:pt>
                <c:pt idx="42">
                  <c:v>26.12</c:v>
                </c:pt>
                <c:pt idx="43">
                  <c:v>27.27</c:v>
                </c:pt>
                <c:pt idx="44">
                  <c:v>21.75</c:v>
                </c:pt>
                <c:pt idx="45">
                  <c:v>25.1</c:v>
                </c:pt>
                <c:pt idx="46">
                  <c:v>29.17</c:v>
                </c:pt>
                <c:pt idx="47">
                  <c:v>28.2</c:v>
                </c:pt>
                <c:pt idx="48">
                  <c:v>26.88</c:v>
                </c:pt>
                <c:pt idx="49">
                  <c:v>30.02</c:v>
                </c:pt>
                <c:pt idx="50">
                  <c:v>26.95</c:v>
                </c:pt>
                <c:pt idx="51">
                  <c:v>28.13</c:v>
                </c:pt>
                <c:pt idx="52">
                  <c:v>25.38</c:v>
                </c:pt>
                <c:pt idx="53">
                  <c:v>22.85</c:v>
                </c:pt>
                <c:pt idx="54">
                  <c:v>26.58</c:v>
                </c:pt>
                <c:pt idx="55">
                  <c:v>26.05</c:v>
                </c:pt>
                <c:pt idx="56">
                  <c:v>30.52</c:v>
                </c:pt>
                <c:pt idx="57">
                  <c:v>22.46</c:v>
                </c:pt>
                <c:pt idx="58">
                  <c:v>30.08</c:v>
                </c:pt>
                <c:pt idx="59">
                  <c:v>24.72</c:v>
                </c:pt>
                <c:pt idx="60">
                  <c:v>24.96</c:v>
                </c:pt>
                <c:pt idx="61">
                  <c:v>24.03</c:v>
                </c:pt>
                <c:pt idx="62">
                  <c:v>29.32</c:v>
                </c:pt>
                <c:pt idx="63">
                  <c:v>20.55</c:v>
                </c:pt>
                <c:pt idx="64">
                  <c:v>26.07</c:v>
                </c:pt>
              </c:numCache>
            </c:numRef>
          </c:val>
          <c:smooth val="0"/>
          <c:extLst>
            <c:ext xmlns:c16="http://schemas.microsoft.com/office/drawing/2014/chart" uri="{C3380CC4-5D6E-409C-BE32-E72D297353CC}">
              <c16:uniqueId val="{00000000-12E1-4395-BBC9-30F21A1B9E1C}"/>
            </c:ext>
          </c:extLst>
        </c:ser>
        <c:dLbls>
          <c:showLegendKey val="0"/>
          <c:showVal val="0"/>
          <c:showCatName val="0"/>
          <c:showSerName val="0"/>
          <c:showPercent val="0"/>
          <c:showBubbleSize val="0"/>
        </c:dLbls>
        <c:smooth val="0"/>
        <c:axId val="252217912"/>
        <c:axId val="252218696"/>
      </c:lineChart>
      <c:dateAx>
        <c:axId val="2522179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8696"/>
        <c:crosses val="autoZero"/>
        <c:auto val="0"/>
        <c:lblOffset val="100"/>
        <c:baseTimeUnit val="days"/>
        <c:majorUnit val="4"/>
        <c:majorTimeUnit val="days"/>
      </c:dateAx>
      <c:valAx>
        <c:axId val="252218696"/>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Precipitation (inches)</a:t>
                </a:r>
              </a:p>
            </c:rich>
          </c:tx>
          <c:layout>
            <c:manualLayout>
              <c:xMode val="edge"/>
              <c:yMode val="edge"/>
              <c:x val="2.2222222222222223E-2"/>
              <c:y val="0.26456401283172937"/>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7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a:outerShdw blurRad="44450" dist="13970" dir="5400000" algn="ctr" rotWithShape="0">
                <a:srgbClr val="000000">
                  <a:alpha val="45000"/>
                </a:srgbClr>
              </a:outerShdw>
            </a:effectLst>
          </c:spPr>
          <c:marker>
            <c:symbol val="none"/>
          </c:marker>
          <c:trendline>
            <c:spPr>
              <a:ln w="19050" cap="rnd">
                <a:solidFill>
                  <a:schemeClr val="accent2"/>
                </a:solidFill>
              </a:ln>
              <a:effectLst/>
            </c:spPr>
            <c:trendlineType val="linear"/>
            <c:dispRSqr val="0"/>
            <c:dispEq val="0"/>
          </c:trendline>
          <c:cat>
            <c:numRef>
              <c:f>Sheet1!$A$1:$A$57</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numCache>
            </c:numRef>
          </c:cat>
          <c:val>
            <c:numRef>
              <c:f>Sheet1!$B$1:$B$57</c:f>
              <c:numCache>
                <c:formatCode>General</c:formatCode>
                <c:ptCount val="57"/>
                <c:pt idx="0">
                  <c:v>24.1</c:v>
                </c:pt>
                <c:pt idx="1">
                  <c:v>23.04</c:v>
                </c:pt>
                <c:pt idx="2">
                  <c:v>28.21</c:v>
                </c:pt>
                <c:pt idx="3">
                  <c:v>24.08</c:v>
                </c:pt>
                <c:pt idx="4">
                  <c:v>26.65</c:v>
                </c:pt>
                <c:pt idx="5">
                  <c:v>33.24</c:v>
                </c:pt>
                <c:pt idx="6">
                  <c:v>24.67</c:v>
                </c:pt>
                <c:pt idx="7">
                  <c:v>21.48</c:v>
                </c:pt>
                <c:pt idx="8">
                  <c:v>33.450000000000003</c:v>
                </c:pt>
                <c:pt idx="9">
                  <c:v>25.69</c:v>
                </c:pt>
                <c:pt idx="10">
                  <c:v>27.43</c:v>
                </c:pt>
                <c:pt idx="11">
                  <c:v>29.07</c:v>
                </c:pt>
                <c:pt idx="12">
                  <c:v>27.72</c:v>
                </c:pt>
                <c:pt idx="13">
                  <c:v>28.14</c:v>
                </c:pt>
                <c:pt idx="14">
                  <c:v>23.53</c:v>
                </c:pt>
                <c:pt idx="15">
                  <c:v>27.99</c:v>
                </c:pt>
                <c:pt idx="16">
                  <c:v>15.87</c:v>
                </c:pt>
                <c:pt idx="17">
                  <c:v>33.93</c:v>
                </c:pt>
                <c:pt idx="18">
                  <c:v>25.93</c:v>
                </c:pt>
                <c:pt idx="19">
                  <c:v>28.39</c:v>
                </c:pt>
                <c:pt idx="20">
                  <c:v>22.07</c:v>
                </c:pt>
                <c:pt idx="21">
                  <c:v>28.05</c:v>
                </c:pt>
                <c:pt idx="22">
                  <c:v>29.82</c:v>
                </c:pt>
                <c:pt idx="23">
                  <c:v>29.13</c:v>
                </c:pt>
                <c:pt idx="24">
                  <c:v>28.01</c:v>
                </c:pt>
                <c:pt idx="25">
                  <c:v>30.69</c:v>
                </c:pt>
                <c:pt idx="26">
                  <c:v>31.44</c:v>
                </c:pt>
                <c:pt idx="27">
                  <c:v>22.09</c:v>
                </c:pt>
                <c:pt idx="28">
                  <c:v>22.41</c:v>
                </c:pt>
                <c:pt idx="29">
                  <c:v>22.47</c:v>
                </c:pt>
                <c:pt idx="30">
                  <c:v>26.36</c:v>
                </c:pt>
                <c:pt idx="31">
                  <c:v>32.200000000000003</c:v>
                </c:pt>
                <c:pt idx="32">
                  <c:v>25.47</c:v>
                </c:pt>
                <c:pt idx="33">
                  <c:v>31.44</c:v>
                </c:pt>
                <c:pt idx="34">
                  <c:v>28.23</c:v>
                </c:pt>
                <c:pt idx="35">
                  <c:v>29.51</c:v>
                </c:pt>
                <c:pt idx="36">
                  <c:v>27.77</c:v>
                </c:pt>
                <c:pt idx="37">
                  <c:v>25.2</c:v>
                </c:pt>
                <c:pt idx="38">
                  <c:v>28.84</c:v>
                </c:pt>
                <c:pt idx="39">
                  <c:v>29.67</c:v>
                </c:pt>
                <c:pt idx="40">
                  <c:v>27.98</c:v>
                </c:pt>
                <c:pt idx="41">
                  <c:v>29.28</c:v>
                </c:pt>
                <c:pt idx="42">
                  <c:v>28.59</c:v>
                </c:pt>
                <c:pt idx="43">
                  <c:v>22.2</c:v>
                </c:pt>
                <c:pt idx="44">
                  <c:v>29.87</c:v>
                </c:pt>
                <c:pt idx="45">
                  <c:v>31.6</c:v>
                </c:pt>
                <c:pt idx="46">
                  <c:v>22.78</c:v>
                </c:pt>
                <c:pt idx="47">
                  <c:v>29.21</c:v>
                </c:pt>
                <c:pt idx="48">
                  <c:v>27.34</c:v>
                </c:pt>
                <c:pt idx="49">
                  <c:v>26.38</c:v>
                </c:pt>
                <c:pt idx="50">
                  <c:v>33.44</c:v>
                </c:pt>
                <c:pt idx="51">
                  <c:v>24.35</c:v>
                </c:pt>
                <c:pt idx="52">
                  <c:v>26.17</c:v>
                </c:pt>
                <c:pt idx="53">
                  <c:v>29.01</c:v>
                </c:pt>
                <c:pt idx="54">
                  <c:v>29.12</c:v>
                </c:pt>
                <c:pt idx="55">
                  <c:v>29.46</c:v>
                </c:pt>
                <c:pt idx="56">
                  <c:v>33.799999999999997</c:v>
                </c:pt>
              </c:numCache>
            </c:numRef>
          </c:val>
          <c:smooth val="0"/>
          <c:extLst>
            <c:ext xmlns:c16="http://schemas.microsoft.com/office/drawing/2014/chart" uri="{C3380CC4-5D6E-409C-BE32-E72D297353CC}">
              <c16:uniqueId val="{00000000-46F6-4BB1-A74F-E1288E4D01DC}"/>
            </c:ext>
          </c:extLst>
        </c:ser>
        <c:dLbls>
          <c:showLegendKey val="0"/>
          <c:showVal val="0"/>
          <c:showCatName val="0"/>
          <c:showSerName val="0"/>
          <c:showPercent val="0"/>
          <c:showBubbleSize val="0"/>
        </c:dLbls>
        <c:smooth val="0"/>
        <c:axId val="252215952"/>
        <c:axId val="252219088"/>
      </c:lineChart>
      <c:dateAx>
        <c:axId val="25221595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9088"/>
        <c:crosses val="autoZero"/>
        <c:auto val="0"/>
        <c:lblOffset val="100"/>
        <c:baseTimeUnit val="days"/>
        <c:majorUnit val="4"/>
        <c:majorTimeUnit val="days"/>
      </c:dateAx>
      <c:valAx>
        <c:axId val="252219088"/>
        <c:scaling>
          <c:orientation val="minMax"/>
          <c:max val="35"/>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5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Number of deaths</c:v>
                </c:pt>
              </c:strCache>
            </c:strRef>
          </c:tx>
          <c:spPr>
            <a:solidFill>
              <a:schemeClr val="accent1"/>
            </a:solidFill>
            <a:ln>
              <a:noFill/>
            </a:ln>
            <a:effectLst/>
          </c:spPr>
          <c:invertIfNegative val="0"/>
          <c:cat>
            <c:strRef>
              <c:f>Sheet2!$A$2:$A$12</c:f>
              <c:strCache>
                <c:ptCount val="11"/>
                <c:pt idx="0">
                  <c:v>Under 1</c:v>
                </c:pt>
                <c:pt idx="1">
                  <c:v>1-4</c:v>
                </c:pt>
                <c:pt idx="2">
                  <c:v>5-14</c:v>
                </c:pt>
                <c:pt idx="3">
                  <c:v>15-24</c:v>
                </c:pt>
                <c:pt idx="4">
                  <c:v>25-34</c:v>
                </c:pt>
                <c:pt idx="5">
                  <c:v>35-44</c:v>
                </c:pt>
                <c:pt idx="6">
                  <c:v>45-54</c:v>
                </c:pt>
                <c:pt idx="7">
                  <c:v>55-64</c:v>
                </c:pt>
                <c:pt idx="8">
                  <c:v>65-74</c:v>
                </c:pt>
                <c:pt idx="9">
                  <c:v>75-84</c:v>
                </c:pt>
                <c:pt idx="10">
                  <c:v>85+</c:v>
                </c:pt>
              </c:strCache>
            </c:strRef>
          </c:cat>
          <c:val>
            <c:numRef>
              <c:f>Sheet2!$B$2:$B$12</c:f>
              <c:numCache>
                <c:formatCode>General</c:formatCode>
                <c:ptCount val="11"/>
                <c:pt idx="0">
                  <c:v>86</c:v>
                </c:pt>
                <c:pt idx="1">
                  <c:v>147</c:v>
                </c:pt>
                <c:pt idx="2">
                  <c:v>28</c:v>
                </c:pt>
                <c:pt idx="3">
                  <c:v>106</c:v>
                </c:pt>
                <c:pt idx="4">
                  <c:v>186</c:v>
                </c:pt>
                <c:pt idx="5">
                  <c:v>338</c:v>
                </c:pt>
                <c:pt idx="6">
                  <c:v>619</c:v>
                </c:pt>
                <c:pt idx="7">
                  <c:v>545</c:v>
                </c:pt>
                <c:pt idx="8">
                  <c:v>463</c:v>
                </c:pt>
                <c:pt idx="9">
                  <c:v>490</c:v>
                </c:pt>
                <c:pt idx="10">
                  <c:v>332</c:v>
                </c:pt>
              </c:numCache>
            </c:numRef>
          </c:val>
          <c:extLst>
            <c:ext xmlns:c16="http://schemas.microsoft.com/office/drawing/2014/chart" uri="{C3380CC4-5D6E-409C-BE32-E72D297353CC}">
              <c16:uniqueId val="{00000000-F003-428C-8F06-59FCFC15ADC2}"/>
            </c:ext>
          </c:extLst>
        </c:ser>
        <c:ser>
          <c:idx val="1"/>
          <c:order val="1"/>
          <c:tx>
            <c:strRef>
              <c:f>Sheet2!$C$1</c:f>
              <c:strCache>
                <c:ptCount val="1"/>
                <c:pt idx="0">
                  <c:v>Death rate</c:v>
                </c:pt>
              </c:strCache>
            </c:strRef>
          </c:tx>
          <c:spPr>
            <a:solidFill>
              <a:schemeClr val="accent2"/>
            </a:solidFill>
            <a:ln>
              <a:noFill/>
            </a:ln>
            <a:effectLst/>
          </c:spPr>
          <c:invertIfNegative val="0"/>
          <c:cat>
            <c:strRef>
              <c:f>Sheet2!$A$2:$A$12</c:f>
              <c:strCache>
                <c:ptCount val="11"/>
                <c:pt idx="0">
                  <c:v>Under 1</c:v>
                </c:pt>
                <c:pt idx="1">
                  <c:v>1-4</c:v>
                </c:pt>
                <c:pt idx="2">
                  <c:v>5-14</c:v>
                </c:pt>
                <c:pt idx="3">
                  <c:v>15-24</c:v>
                </c:pt>
                <c:pt idx="4">
                  <c:v>25-34</c:v>
                </c:pt>
                <c:pt idx="5">
                  <c:v>35-44</c:v>
                </c:pt>
                <c:pt idx="6">
                  <c:v>45-54</c:v>
                </c:pt>
                <c:pt idx="7">
                  <c:v>55-64</c:v>
                </c:pt>
                <c:pt idx="8">
                  <c:v>65-74</c:v>
                </c:pt>
                <c:pt idx="9">
                  <c:v>75-84</c:v>
                </c:pt>
                <c:pt idx="10">
                  <c:v>85+</c:v>
                </c:pt>
              </c:strCache>
            </c:strRef>
          </c:cat>
          <c:val>
            <c:numRef>
              <c:f>Sheet2!$C$2:$C$12</c:f>
              <c:numCache>
                <c:formatCode>General</c:formatCode>
                <c:ptCount val="11"/>
                <c:pt idx="0">
                  <c:v>4.2</c:v>
                </c:pt>
                <c:pt idx="1">
                  <c:v>1.8</c:v>
                </c:pt>
                <c:pt idx="2">
                  <c:v>0.1</c:v>
                </c:pt>
                <c:pt idx="3">
                  <c:v>0.5</c:v>
                </c:pt>
                <c:pt idx="4">
                  <c:v>0.9</c:v>
                </c:pt>
                <c:pt idx="5">
                  <c:v>1.6</c:v>
                </c:pt>
                <c:pt idx="6">
                  <c:v>2.8</c:v>
                </c:pt>
                <c:pt idx="7">
                  <c:v>3.2</c:v>
                </c:pt>
                <c:pt idx="8">
                  <c:v>4.5</c:v>
                </c:pt>
                <c:pt idx="9">
                  <c:v>7.5</c:v>
                </c:pt>
                <c:pt idx="10">
                  <c:v>12.8</c:v>
                </c:pt>
              </c:numCache>
            </c:numRef>
          </c:val>
          <c:extLst>
            <c:ext xmlns:c16="http://schemas.microsoft.com/office/drawing/2014/chart" uri="{C3380CC4-5D6E-409C-BE32-E72D297353CC}">
              <c16:uniqueId val="{00000001-F003-428C-8F06-59FCFC15ADC2}"/>
            </c:ext>
          </c:extLst>
        </c:ser>
        <c:dLbls>
          <c:showLegendKey val="0"/>
          <c:showVal val="0"/>
          <c:showCatName val="0"/>
          <c:showSerName val="0"/>
          <c:showPercent val="0"/>
          <c:showBubbleSize val="0"/>
        </c:dLbls>
        <c:gapWidth val="219"/>
        <c:overlap val="-27"/>
        <c:axId val="404067856"/>
        <c:axId val="404067072"/>
      </c:barChart>
      <c:catAx>
        <c:axId val="4040678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067072"/>
        <c:crosses val="autoZero"/>
        <c:auto val="1"/>
        <c:lblAlgn val="ctr"/>
        <c:lblOffset val="100"/>
        <c:noMultiLvlLbl val="0"/>
      </c:catAx>
      <c:valAx>
        <c:axId val="404067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Number of deaths</a:t>
                </a:r>
              </a:p>
            </c:rich>
          </c:tx>
          <c:layout>
            <c:manualLayout>
              <c:xMode val="edge"/>
              <c:yMode val="edge"/>
              <c:x val="8.8292774617822839E-2"/>
              <c:y val="0.3466881500693257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40678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DF559-F7AC-45DD-BE7C-FAAF027A5498}" type="doc">
      <dgm:prSet loTypeId="urn:microsoft.com/office/officeart/2005/8/layout/chevron1" loCatId="process" qsTypeId="urn:microsoft.com/office/officeart/2005/8/quickstyle/simple1" qsCatId="simple" csTypeId="urn:microsoft.com/office/officeart/2005/8/colors/accent1_2" csCatId="accent1" phldr="1"/>
      <dgm:spPr/>
    </dgm:pt>
    <dgm:pt modelId="{E262B30B-4B64-446F-84EC-6E3BCBE112CA}">
      <dgm:prSet phldrT="[Text]"/>
      <dgm:spPr>
        <a:solidFill>
          <a:schemeClr val="accent1"/>
        </a:solidFill>
      </dgm:spPr>
      <dgm:t>
        <a:bodyPr/>
        <a:lstStyle/>
        <a:p>
          <a:r>
            <a:rPr lang="en-US" dirty="0" smtClean="0"/>
            <a:t>1860s</a:t>
          </a:r>
          <a:endParaRPr lang="en-US" dirty="0"/>
        </a:p>
      </dgm:t>
    </dgm:pt>
    <dgm:pt modelId="{DC2C7255-EC8A-47A6-8872-0D9EF554E13D}" type="parTrans" cxnId="{92E6F1E3-5261-469E-906F-C34D1D8457A2}">
      <dgm:prSet/>
      <dgm:spPr/>
      <dgm:t>
        <a:bodyPr/>
        <a:lstStyle/>
        <a:p>
          <a:endParaRPr lang="en-US"/>
        </a:p>
      </dgm:t>
    </dgm:pt>
    <dgm:pt modelId="{5C68DC27-32DC-4BC2-99F7-5A5153FD3AC7}" type="sibTrans" cxnId="{92E6F1E3-5261-469E-906F-C34D1D8457A2}">
      <dgm:prSet/>
      <dgm:spPr/>
      <dgm:t>
        <a:bodyPr/>
        <a:lstStyle/>
        <a:p>
          <a:endParaRPr lang="en-US"/>
        </a:p>
      </dgm:t>
    </dgm:pt>
    <dgm:pt modelId="{1D35A5D8-83EF-44A6-AC7F-BF453A45A1B3}">
      <dgm:prSet phldrT="[Text]"/>
      <dgm:spPr>
        <a:solidFill>
          <a:schemeClr val="accent2"/>
        </a:solidFill>
      </dgm:spPr>
      <dgm:t>
        <a:bodyPr/>
        <a:lstStyle/>
        <a:p>
          <a:r>
            <a:rPr lang="en-US" dirty="0" smtClean="0"/>
            <a:t>1870s</a:t>
          </a:r>
          <a:endParaRPr lang="en-US" dirty="0"/>
        </a:p>
      </dgm:t>
    </dgm:pt>
    <dgm:pt modelId="{1EA12EDA-2223-4785-9AE3-8743CA723796}" type="parTrans" cxnId="{30CA70FA-8089-427C-9F32-89199E9CA513}">
      <dgm:prSet/>
      <dgm:spPr/>
      <dgm:t>
        <a:bodyPr/>
        <a:lstStyle/>
        <a:p>
          <a:endParaRPr lang="en-US"/>
        </a:p>
      </dgm:t>
    </dgm:pt>
    <dgm:pt modelId="{0CD9C6ED-D6C9-49C6-B00D-D30E06B349CA}" type="sibTrans" cxnId="{30CA70FA-8089-427C-9F32-89199E9CA513}">
      <dgm:prSet/>
      <dgm:spPr/>
      <dgm:t>
        <a:bodyPr/>
        <a:lstStyle/>
        <a:p>
          <a:endParaRPr lang="en-US"/>
        </a:p>
      </dgm:t>
    </dgm:pt>
    <dgm:pt modelId="{A4D34091-CD7E-4A9C-89CD-42490C13A12A}">
      <dgm:prSet phldrT="[Text]"/>
      <dgm:spPr>
        <a:solidFill>
          <a:schemeClr val="accent2"/>
        </a:solidFill>
      </dgm:spPr>
      <dgm:t>
        <a:bodyPr/>
        <a:lstStyle/>
        <a:p>
          <a:r>
            <a:rPr lang="en-US" dirty="0" smtClean="0"/>
            <a:t>1880s</a:t>
          </a:r>
          <a:endParaRPr lang="en-US" dirty="0"/>
        </a:p>
      </dgm:t>
    </dgm:pt>
    <dgm:pt modelId="{32E7021A-3D3B-4D81-9EED-FD93C36F2B0E}" type="parTrans" cxnId="{8F12CAE1-5615-4948-84AD-F79A701AA814}">
      <dgm:prSet/>
      <dgm:spPr/>
      <dgm:t>
        <a:bodyPr/>
        <a:lstStyle/>
        <a:p>
          <a:endParaRPr lang="en-US"/>
        </a:p>
      </dgm:t>
    </dgm:pt>
    <dgm:pt modelId="{8BF6A22F-BED6-460B-A5CF-C80A8C034072}" type="sibTrans" cxnId="{8F12CAE1-5615-4948-84AD-F79A701AA814}">
      <dgm:prSet/>
      <dgm:spPr/>
      <dgm:t>
        <a:bodyPr/>
        <a:lstStyle/>
        <a:p>
          <a:endParaRPr lang="en-US"/>
        </a:p>
      </dgm:t>
    </dgm:pt>
    <dgm:pt modelId="{126932CB-BDB2-4D58-955D-2BD71F6441AE}">
      <dgm:prSet phldrT="[Text]"/>
      <dgm:spPr>
        <a:solidFill>
          <a:schemeClr val="accent2"/>
        </a:solidFill>
      </dgm:spPr>
      <dgm:t>
        <a:bodyPr/>
        <a:lstStyle/>
        <a:p>
          <a:r>
            <a:rPr lang="en-US" dirty="0" smtClean="0"/>
            <a:t>1900s</a:t>
          </a:r>
          <a:endParaRPr lang="en-US" dirty="0"/>
        </a:p>
      </dgm:t>
    </dgm:pt>
    <dgm:pt modelId="{DA0148E6-CBCA-42A7-8793-76A4486B8EBF}" type="parTrans" cxnId="{EA234F0B-DC74-4D52-A748-6D8DD2D3314C}">
      <dgm:prSet/>
      <dgm:spPr/>
      <dgm:t>
        <a:bodyPr/>
        <a:lstStyle/>
        <a:p>
          <a:endParaRPr lang="en-US"/>
        </a:p>
      </dgm:t>
    </dgm:pt>
    <dgm:pt modelId="{C7EEF631-2A11-4641-92C4-3505B1A25CFC}" type="sibTrans" cxnId="{EA234F0B-DC74-4D52-A748-6D8DD2D3314C}">
      <dgm:prSet/>
      <dgm:spPr/>
      <dgm:t>
        <a:bodyPr/>
        <a:lstStyle/>
        <a:p>
          <a:endParaRPr lang="en-US"/>
        </a:p>
      </dgm:t>
    </dgm:pt>
    <dgm:pt modelId="{C1D43EEF-326D-4D5F-8D33-0FA0C4BE26C8}">
      <dgm:prSet phldrT="[Text]"/>
      <dgm:spPr>
        <a:solidFill>
          <a:schemeClr val="accent1"/>
        </a:solidFill>
      </dgm:spPr>
      <dgm:t>
        <a:bodyPr/>
        <a:lstStyle/>
        <a:p>
          <a:r>
            <a:rPr lang="en-US" dirty="0" smtClean="0"/>
            <a:t>1910s</a:t>
          </a:r>
          <a:endParaRPr lang="en-US" dirty="0"/>
        </a:p>
      </dgm:t>
    </dgm:pt>
    <dgm:pt modelId="{09417045-AE0D-4670-8F35-C8A52FE0CAF8}" type="parTrans" cxnId="{93CBF696-B1CE-4321-A1C8-4156EA4ADB8B}">
      <dgm:prSet/>
      <dgm:spPr/>
      <dgm:t>
        <a:bodyPr/>
        <a:lstStyle/>
        <a:p>
          <a:endParaRPr lang="en-US"/>
        </a:p>
      </dgm:t>
    </dgm:pt>
    <dgm:pt modelId="{9BDEFDAA-1ACE-42B8-8727-F28CB3241BDE}" type="sibTrans" cxnId="{93CBF696-B1CE-4321-A1C8-4156EA4ADB8B}">
      <dgm:prSet/>
      <dgm:spPr/>
      <dgm:t>
        <a:bodyPr/>
        <a:lstStyle/>
        <a:p>
          <a:endParaRPr lang="en-US"/>
        </a:p>
      </dgm:t>
    </dgm:pt>
    <dgm:pt modelId="{7AF7CF7C-114D-47CC-BE01-B62FE1E770D9}">
      <dgm:prSet phldrT="[Text]"/>
      <dgm:spPr>
        <a:solidFill>
          <a:schemeClr val="accent2"/>
        </a:solidFill>
      </dgm:spPr>
      <dgm:t>
        <a:bodyPr/>
        <a:lstStyle/>
        <a:p>
          <a:r>
            <a:rPr lang="en-US" dirty="0" smtClean="0"/>
            <a:t>1920s</a:t>
          </a:r>
          <a:endParaRPr lang="en-US" dirty="0"/>
        </a:p>
      </dgm:t>
    </dgm:pt>
    <dgm:pt modelId="{E1F266F5-8437-456C-90E3-131B81225A9A}" type="parTrans" cxnId="{411874AF-8045-423D-812A-21D23ABE8DAC}">
      <dgm:prSet/>
      <dgm:spPr/>
      <dgm:t>
        <a:bodyPr/>
        <a:lstStyle/>
        <a:p>
          <a:endParaRPr lang="en-US"/>
        </a:p>
      </dgm:t>
    </dgm:pt>
    <dgm:pt modelId="{F30981C5-509E-437F-B890-37C75EB18D99}" type="sibTrans" cxnId="{411874AF-8045-423D-812A-21D23ABE8DAC}">
      <dgm:prSet/>
      <dgm:spPr/>
      <dgm:t>
        <a:bodyPr/>
        <a:lstStyle/>
        <a:p>
          <a:endParaRPr lang="en-US"/>
        </a:p>
      </dgm:t>
    </dgm:pt>
    <dgm:pt modelId="{60DF42AE-489D-4EA8-8D56-5D19D10C7E65}">
      <dgm:prSet phldrT="[Text]"/>
      <dgm:spPr>
        <a:solidFill>
          <a:schemeClr val="accent2"/>
        </a:solidFill>
      </dgm:spPr>
      <dgm:t>
        <a:bodyPr/>
        <a:lstStyle/>
        <a:p>
          <a:r>
            <a:rPr lang="en-US" dirty="0" smtClean="0"/>
            <a:t>1930s</a:t>
          </a:r>
          <a:endParaRPr lang="en-US" dirty="0"/>
        </a:p>
      </dgm:t>
    </dgm:pt>
    <dgm:pt modelId="{CB81EF40-506C-4553-A56A-3ACCBF81A478}" type="parTrans" cxnId="{27C53FFE-A17C-4893-B7DF-A17278B31870}">
      <dgm:prSet/>
      <dgm:spPr/>
      <dgm:t>
        <a:bodyPr/>
        <a:lstStyle/>
        <a:p>
          <a:endParaRPr lang="en-US"/>
        </a:p>
      </dgm:t>
    </dgm:pt>
    <dgm:pt modelId="{9CE388AC-6295-4219-B6DD-92E112AF05AC}" type="sibTrans" cxnId="{27C53FFE-A17C-4893-B7DF-A17278B31870}">
      <dgm:prSet/>
      <dgm:spPr/>
      <dgm:t>
        <a:bodyPr/>
        <a:lstStyle/>
        <a:p>
          <a:endParaRPr lang="en-US"/>
        </a:p>
      </dgm:t>
    </dgm:pt>
    <dgm:pt modelId="{9D7215EC-E5FF-4401-9A2E-5FBED846A16F}">
      <dgm:prSet phldrT="[Text]"/>
      <dgm:spPr>
        <a:solidFill>
          <a:schemeClr val="accent1"/>
        </a:solidFill>
      </dgm:spPr>
      <dgm:t>
        <a:bodyPr/>
        <a:lstStyle/>
        <a:p>
          <a:r>
            <a:rPr lang="en-US" dirty="0" smtClean="0"/>
            <a:t>1940s</a:t>
          </a:r>
          <a:endParaRPr lang="en-US" dirty="0"/>
        </a:p>
      </dgm:t>
    </dgm:pt>
    <dgm:pt modelId="{E49C1417-4FDA-41FA-BC55-2F98416C6C36}" type="parTrans" cxnId="{07431698-434B-40FF-A2FE-EF05FA956F36}">
      <dgm:prSet/>
      <dgm:spPr/>
      <dgm:t>
        <a:bodyPr/>
        <a:lstStyle/>
        <a:p>
          <a:endParaRPr lang="en-US"/>
        </a:p>
      </dgm:t>
    </dgm:pt>
    <dgm:pt modelId="{8F21690A-5266-42EE-979F-350F618C99F3}" type="sibTrans" cxnId="{07431698-434B-40FF-A2FE-EF05FA956F36}">
      <dgm:prSet/>
      <dgm:spPr/>
      <dgm:t>
        <a:bodyPr/>
        <a:lstStyle/>
        <a:p>
          <a:endParaRPr lang="en-US"/>
        </a:p>
      </dgm:t>
    </dgm:pt>
    <dgm:pt modelId="{4019E862-0951-49E3-A065-6A5A81542997}">
      <dgm:prSet phldrT="[Text]"/>
      <dgm:spPr>
        <a:solidFill>
          <a:schemeClr val="accent2"/>
        </a:solidFill>
      </dgm:spPr>
      <dgm:t>
        <a:bodyPr/>
        <a:lstStyle/>
        <a:p>
          <a:r>
            <a:rPr lang="en-US" dirty="0" smtClean="0"/>
            <a:t>1950s</a:t>
          </a:r>
          <a:endParaRPr lang="en-US" dirty="0"/>
        </a:p>
      </dgm:t>
    </dgm:pt>
    <dgm:pt modelId="{AE11FE5B-A8BA-4B71-8ED6-43FC7A650A22}" type="parTrans" cxnId="{112C6CA9-A000-4B6C-B42F-FB4D757C1957}">
      <dgm:prSet/>
      <dgm:spPr/>
      <dgm:t>
        <a:bodyPr/>
        <a:lstStyle/>
        <a:p>
          <a:endParaRPr lang="en-US"/>
        </a:p>
      </dgm:t>
    </dgm:pt>
    <dgm:pt modelId="{5ACFCDA1-C620-449D-A985-11256B5174EE}" type="sibTrans" cxnId="{112C6CA9-A000-4B6C-B42F-FB4D757C1957}">
      <dgm:prSet/>
      <dgm:spPr/>
      <dgm:t>
        <a:bodyPr/>
        <a:lstStyle/>
        <a:p>
          <a:endParaRPr lang="en-US"/>
        </a:p>
      </dgm:t>
    </dgm:pt>
    <dgm:pt modelId="{C7FF0A48-97EF-4899-9A7E-9D319EC5C555}">
      <dgm:prSet phldrT="[Text]"/>
      <dgm:spPr>
        <a:solidFill>
          <a:schemeClr val="accent2"/>
        </a:solidFill>
      </dgm:spPr>
      <dgm:t>
        <a:bodyPr/>
        <a:lstStyle/>
        <a:p>
          <a:r>
            <a:rPr lang="en-US" dirty="0" smtClean="0"/>
            <a:t>1960s</a:t>
          </a:r>
          <a:endParaRPr lang="en-US" dirty="0"/>
        </a:p>
      </dgm:t>
    </dgm:pt>
    <dgm:pt modelId="{71000ABA-243B-45F9-BB53-DAEF1AA2DD62}" type="parTrans" cxnId="{143CC367-D480-49C4-BD6C-67CE39DB3158}">
      <dgm:prSet/>
      <dgm:spPr/>
      <dgm:t>
        <a:bodyPr/>
        <a:lstStyle/>
        <a:p>
          <a:endParaRPr lang="en-US"/>
        </a:p>
      </dgm:t>
    </dgm:pt>
    <dgm:pt modelId="{1478DCB0-7891-45E5-B6A8-D086B76A03C1}" type="sibTrans" cxnId="{143CC367-D480-49C4-BD6C-67CE39DB3158}">
      <dgm:prSet/>
      <dgm:spPr/>
      <dgm:t>
        <a:bodyPr/>
        <a:lstStyle/>
        <a:p>
          <a:endParaRPr lang="en-US"/>
        </a:p>
      </dgm:t>
    </dgm:pt>
    <dgm:pt modelId="{D6A9870B-0A51-4EA0-A62B-EC155BEC091D}">
      <dgm:prSet phldrT="[Text]"/>
      <dgm:spPr>
        <a:solidFill>
          <a:schemeClr val="accent1"/>
        </a:solidFill>
      </dgm:spPr>
      <dgm:t>
        <a:bodyPr/>
        <a:lstStyle/>
        <a:p>
          <a:r>
            <a:rPr lang="en-US" dirty="0" smtClean="0"/>
            <a:t>1970s</a:t>
          </a:r>
          <a:endParaRPr lang="en-US" dirty="0"/>
        </a:p>
      </dgm:t>
    </dgm:pt>
    <dgm:pt modelId="{07E31F13-BFC1-41BF-AEB7-1B02CF699DD5}" type="parTrans" cxnId="{36469C25-A2AD-48D2-9787-C4D94E2C145D}">
      <dgm:prSet/>
      <dgm:spPr/>
      <dgm:t>
        <a:bodyPr/>
        <a:lstStyle/>
        <a:p>
          <a:endParaRPr lang="en-US"/>
        </a:p>
      </dgm:t>
    </dgm:pt>
    <dgm:pt modelId="{5A6AF3D5-394A-4122-B0B7-739A6B8FEC17}" type="sibTrans" cxnId="{36469C25-A2AD-48D2-9787-C4D94E2C145D}">
      <dgm:prSet/>
      <dgm:spPr/>
      <dgm:t>
        <a:bodyPr/>
        <a:lstStyle/>
        <a:p>
          <a:endParaRPr lang="en-US"/>
        </a:p>
      </dgm:t>
    </dgm:pt>
    <dgm:pt modelId="{3F6E8958-297A-49C8-8180-36D4317B38DA}">
      <dgm:prSet phldrT="[Text]"/>
      <dgm:spPr>
        <a:solidFill>
          <a:schemeClr val="accent1"/>
        </a:solidFill>
      </dgm:spPr>
      <dgm:t>
        <a:bodyPr/>
        <a:lstStyle/>
        <a:p>
          <a:r>
            <a:rPr lang="en-US" dirty="0" smtClean="0"/>
            <a:t>1980s</a:t>
          </a:r>
          <a:endParaRPr lang="en-US" dirty="0"/>
        </a:p>
      </dgm:t>
    </dgm:pt>
    <dgm:pt modelId="{45490BBC-D845-4486-8229-9A5ABC9AAB3F}" type="parTrans" cxnId="{A2DB190F-26F7-4D77-8336-2210EBE1D678}">
      <dgm:prSet/>
      <dgm:spPr/>
      <dgm:t>
        <a:bodyPr/>
        <a:lstStyle/>
        <a:p>
          <a:endParaRPr lang="en-US"/>
        </a:p>
      </dgm:t>
    </dgm:pt>
    <dgm:pt modelId="{FD6113AC-DEEF-487D-9B24-99300EE9F502}" type="sibTrans" cxnId="{A2DB190F-26F7-4D77-8336-2210EBE1D678}">
      <dgm:prSet/>
      <dgm:spPr/>
      <dgm:t>
        <a:bodyPr/>
        <a:lstStyle/>
        <a:p>
          <a:endParaRPr lang="en-US"/>
        </a:p>
      </dgm:t>
    </dgm:pt>
    <dgm:pt modelId="{CC162C2D-872F-4BC4-9727-CFF2ABD88E36}">
      <dgm:prSet phldrT="[Text]"/>
      <dgm:spPr>
        <a:solidFill>
          <a:schemeClr val="accent2"/>
        </a:solidFill>
      </dgm:spPr>
      <dgm:t>
        <a:bodyPr/>
        <a:lstStyle/>
        <a:p>
          <a:r>
            <a:rPr lang="en-US" dirty="0" smtClean="0"/>
            <a:t>1990s</a:t>
          </a:r>
          <a:endParaRPr lang="en-US" dirty="0"/>
        </a:p>
      </dgm:t>
    </dgm:pt>
    <dgm:pt modelId="{F6CB0528-41E7-4463-B20B-58DC0EE147C1}" type="parTrans" cxnId="{C08AD554-C6B5-457D-AC76-4B4144D679EB}">
      <dgm:prSet/>
      <dgm:spPr/>
      <dgm:t>
        <a:bodyPr/>
        <a:lstStyle/>
        <a:p>
          <a:endParaRPr lang="en-US"/>
        </a:p>
      </dgm:t>
    </dgm:pt>
    <dgm:pt modelId="{40138959-3B0C-4F3C-9CC4-6C97CC89A9CE}" type="sibTrans" cxnId="{C08AD554-C6B5-457D-AC76-4B4144D679EB}">
      <dgm:prSet/>
      <dgm:spPr/>
      <dgm:t>
        <a:bodyPr/>
        <a:lstStyle/>
        <a:p>
          <a:endParaRPr lang="en-US"/>
        </a:p>
      </dgm:t>
    </dgm:pt>
    <dgm:pt modelId="{454726BE-A267-4D6A-8AA8-F5CE92A09567}">
      <dgm:prSet phldrT="[Text]"/>
      <dgm:spPr>
        <a:solidFill>
          <a:schemeClr val="accent1"/>
        </a:solidFill>
      </dgm:spPr>
      <dgm:t>
        <a:bodyPr/>
        <a:lstStyle/>
        <a:p>
          <a:r>
            <a:rPr lang="en-US" dirty="0" smtClean="0"/>
            <a:t>2000s</a:t>
          </a:r>
          <a:endParaRPr lang="en-US" dirty="0"/>
        </a:p>
      </dgm:t>
    </dgm:pt>
    <dgm:pt modelId="{47005D30-4AEE-4ADC-B046-BC6C79371796}" type="parTrans" cxnId="{4547A46A-DD3B-4234-AFAE-D3C5D0EED517}">
      <dgm:prSet/>
      <dgm:spPr/>
      <dgm:t>
        <a:bodyPr/>
        <a:lstStyle/>
        <a:p>
          <a:endParaRPr lang="en-US"/>
        </a:p>
      </dgm:t>
    </dgm:pt>
    <dgm:pt modelId="{179E75BE-D59C-4286-938E-EF0C730955EF}" type="sibTrans" cxnId="{4547A46A-DD3B-4234-AFAE-D3C5D0EED517}">
      <dgm:prSet/>
      <dgm:spPr/>
      <dgm:t>
        <a:bodyPr/>
        <a:lstStyle/>
        <a:p>
          <a:endParaRPr lang="en-US"/>
        </a:p>
      </dgm:t>
    </dgm:pt>
    <dgm:pt modelId="{B93F83A7-B3AE-458E-B478-E2A2A335DADE}">
      <dgm:prSet phldrT="[Text]"/>
      <dgm:spPr>
        <a:solidFill>
          <a:schemeClr val="accent1"/>
        </a:solidFill>
      </dgm:spPr>
      <dgm:t>
        <a:bodyPr/>
        <a:lstStyle/>
        <a:p>
          <a:r>
            <a:rPr lang="en-US" dirty="0" smtClean="0"/>
            <a:t>2010s</a:t>
          </a:r>
          <a:endParaRPr lang="en-US" dirty="0"/>
        </a:p>
      </dgm:t>
    </dgm:pt>
    <dgm:pt modelId="{0AEDDD8A-B5C6-4E06-B122-FC4488C0990F}" type="parTrans" cxnId="{84886A6F-FB3A-481B-897D-8925172A0540}">
      <dgm:prSet/>
      <dgm:spPr/>
      <dgm:t>
        <a:bodyPr/>
        <a:lstStyle/>
        <a:p>
          <a:endParaRPr lang="en-US"/>
        </a:p>
      </dgm:t>
    </dgm:pt>
    <dgm:pt modelId="{77C11D7B-7C02-4C1C-8053-D2BCB57BF844}" type="sibTrans" cxnId="{84886A6F-FB3A-481B-897D-8925172A0540}">
      <dgm:prSet/>
      <dgm:spPr/>
      <dgm:t>
        <a:bodyPr/>
        <a:lstStyle/>
        <a:p>
          <a:endParaRPr lang="en-US"/>
        </a:p>
      </dgm:t>
    </dgm:pt>
    <dgm:pt modelId="{9F5F0D82-F98E-4181-81E7-34053C7F1666}">
      <dgm:prSet phldrT="[Text]"/>
      <dgm:spPr>
        <a:solidFill>
          <a:schemeClr val="accent2"/>
        </a:solidFill>
      </dgm:spPr>
      <dgm:t>
        <a:bodyPr/>
        <a:lstStyle/>
        <a:p>
          <a:r>
            <a:rPr lang="en-US" dirty="0" smtClean="0"/>
            <a:t>2020s</a:t>
          </a:r>
          <a:endParaRPr lang="en-US" dirty="0"/>
        </a:p>
      </dgm:t>
    </dgm:pt>
    <dgm:pt modelId="{053E52A9-7E20-451B-8381-8981E4B43374}" type="parTrans" cxnId="{E23DC875-27FB-4E67-B3BF-3916613C4E99}">
      <dgm:prSet/>
      <dgm:spPr/>
      <dgm:t>
        <a:bodyPr/>
        <a:lstStyle/>
        <a:p>
          <a:endParaRPr lang="en-US"/>
        </a:p>
      </dgm:t>
    </dgm:pt>
    <dgm:pt modelId="{FBFA8691-0222-4AE3-AE9F-CB99FD91E82A}" type="sibTrans" cxnId="{E23DC875-27FB-4E67-B3BF-3916613C4E99}">
      <dgm:prSet/>
      <dgm:spPr/>
      <dgm:t>
        <a:bodyPr/>
        <a:lstStyle/>
        <a:p>
          <a:endParaRPr lang="en-US"/>
        </a:p>
      </dgm:t>
    </dgm:pt>
    <dgm:pt modelId="{519ED0C6-3489-49A9-B0CC-FEFC0798E5A7}">
      <dgm:prSet phldrT="[Text]"/>
      <dgm:spPr>
        <a:solidFill>
          <a:schemeClr val="accent2"/>
        </a:solidFill>
      </dgm:spPr>
      <dgm:t>
        <a:bodyPr/>
        <a:lstStyle/>
        <a:p>
          <a:r>
            <a:rPr lang="en-US" dirty="0" smtClean="0"/>
            <a:t>1890s</a:t>
          </a:r>
          <a:endParaRPr lang="en-US" dirty="0"/>
        </a:p>
      </dgm:t>
    </dgm:pt>
    <dgm:pt modelId="{B309E7CF-8F63-496A-B168-EBCAEF2122E9}" type="parTrans" cxnId="{5C7CF1ED-75B2-4710-8592-B0CB88ACFE08}">
      <dgm:prSet/>
      <dgm:spPr/>
      <dgm:t>
        <a:bodyPr/>
        <a:lstStyle/>
        <a:p>
          <a:endParaRPr lang="en-US"/>
        </a:p>
      </dgm:t>
    </dgm:pt>
    <dgm:pt modelId="{3AEC84A7-ED26-4EC9-ABD5-4AF74A4E820C}" type="sibTrans" cxnId="{5C7CF1ED-75B2-4710-8592-B0CB88ACFE08}">
      <dgm:prSet/>
      <dgm:spPr/>
      <dgm:t>
        <a:bodyPr/>
        <a:lstStyle/>
        <a:p>
          <a:endParaRPr lang="en-US"/>
        </a:p>
      </dgm:t>
    </dgm:pt>
    <dgm:pt modelId="{6EBA607F-91CA-4C15-BB6D-968EAF728820}" type="pres">
      <dgm:prSet presAssocID="{0E2DF559-F7AC-45DD-BE7C-FAAF027A5498}" presName="Name0" presStyleCnt="0">
        <dgm:presLayoutVars>
          <dgm:dir/>
          <dgm:animLvl val="lvl"/>
          <dgm:resizeHandles val="exact"/>
        </dgm:presLayoutVars>
      </dgm:prSet>
      <dgm:spPr/>
    </dgm:pt>
    <dgm:pt modelId="{941C956F-9446-4A01-A908-04667CE92DE2}" type="pres">
      <dgm:prSet presAssocID="{E262B30B-4B64-446F-84EC-6E3BCBE112CA}" presName="parTxOnly" presStyleLbl="node1" presStyleIdx="0" presStyleCnt="17">
        <dgm:presLayoutVars>
          <dgm:chMax val="0"/>
          <dgm:chPref val="0"/>
          <dgm:bulletEnabled val="1"/>
        </dgm:presLayoutVars>
      </dgm:prSet>
      <dgm:spPr/>
      <dgm:t>
        <a:bodyPr/>
        <a:lstStyle/>
        <a:p>
          <a:endParaRPr lang="en-US"/>
        </a:p>
      </dgm:t>
    </dgm:pt>
    <dgm:pt modelId="{7DD5D39B-3AF0-4825-84D3-315F7416B565}" type="pres">
      <dgm:prSet presAssocID="{5C68DC27-32DC-4BC2-99F7-5A5153FD3AC7}" presName="parTxOnlySpace" presStyleCnt="0"/>
      <dgm:spPr/>
    </dgm:pt>
    <dgm:pt modelId="{7CB27C75-2E40-4F4B-8FBB-37D1F0AD0371}" type="pres">
      <dgm:prSet presAssocID="{1D35A5D8-83EF-44A6-AC7F-BF453A45A1B3}" presName="parTxOnly" presStyleLbl="node1" presStyleIdx="1" presStyleCnt="17">
        <dgm:presLayoutVars>
          <dgm:chMax val="0"/>
          <dgm:chPref val="0"/>
          <dgm:bulletEnabled val="1"/>
        </dgm:presLayoutVars>
      </dgm:prSet>
      <dgm:spPr/>
      <dgm:t>
        <a:bodyPr/>
        <a:lstStyle/>
        <a:p>
          <a:endParaRPr lang="en-US"/>
        </a:p>
      </dgm:t>
    </dgm:pt>
    <dgm:pt modelId="{77FDB121-AF04-4A01-BB54-6EDDB43CDD9A}" type="pres">
      <dgm:prSet presAssocID="{0CD9C6ED-D6C9-49C6-B00D-D30E06B349CA}" presName="parTxOnlySpace" presStyleCnt="0"/>
      <dgm:spPr/>
    </dgm:pt>
    <dgm:pt modelId="{47F935AF-9970-4000-A196-1B424DCC8311}" type="pres">
      <dgm:prSet presAssocID="{A4D34091-CD7E-4A9C-89CD-42490C13A12A}" presName="parTxOnly" presStyleLbl="node1" presStyleIdx="2" presStyleCnt="17">
        <dgm:presLayoutVars>
          <dgm:chMax val="0"/>
          <dgm:chPref val="0"/>
          <dgm:bulletEnabled val="1"/>
        </dgm:presLayoutVars>
      </dgm:prSet>
      <dgm:spPr/>
      <dgm:t>
        <a:bodyPr/>
        <a:lstStyle/>
        <a:p>
          <a:endParaRPr lang="en-US"/>
        </a:p>
      </dgm:t>
    </dgm:pt>
    <dgm:pt modelId="{889B3CE6-7540-43F1-A7F5-9C79AFBF0CF4}" type="pres">
      <dgm:prSet presAssocID="{8BF6A22F-BED6-460B-A5CF-C80A8C034072}" presName="parTxOnlySpace" presStyleCnt="0"/>
      <dgm:spPr/>
    </dgm:pt>
    <dgm:pt modelId="{5CAE095B-DDF8-4596-97C4-EB11880559FF}" type="pres">
      <dgm:prSet presAssocID="{519ED0C6-3489-49A9-B0CC-FEFC0798E5A7}" presName="parTxOnly" presStyleLbl="node1" presStyleIdx="3" presStyleCnt="17">
        <dgm:presLayoutVars>
          <dgm:chMax val="0"/>
          <dgm:chPref val="0"/>
          <dgm:bulletEnabled val="1"/>
        </dgm:presLayoutVars>
      </dgm:prSet>
      <dgm:spPr/>
      <dgm:t>
        <a:bodyPr/>
        <a:lstStyle/>
        <a:p>
          <a:endParaRPr lang="en-US"/>
        </a:p>
      </dgm:t>
    </dgm:pt>
    <dgm:pt modelId="{B42AD1CE-71E8-43EF-87BA-7F3E925B09FE}" type="pres">
      <dgm:prSet presAssocID="{3AEC84A7-ED26-4EC9-ABD5-4AF74A4E820C}" presName="parTxOnlySpace" presStyleCnt="0"/>
      <dgm:spPr/>
    </dgm:pt>
    <dgm:pt modelId="{0E5BCECB-18A3-4A20-B182-AD6A6EE48FE8}" type="pres">
      <dgm:prSet presAssocID="{126932CB-BDB2-4D58-955D-2BD71F6441AE}" presName="parTxOnly" presStyleLbl="node1" presStyleIdx="4" presStyleCnt="17">
        <dgm:presLayoutVars>
          <dgm:chMax val="0"/>
          <dgm:chPref val="0"/>
          <dgm:bulletEnabled val="1"/>
        </dgm:presLayoutVars>
      </dgm:prSet>
      <dgm:spPr/>
      <dgm:t>
        <a:bodyPr/>
        <a:lstStyle/>
        <a:p>
          <a:endParaRPr lang="en-US"/>
        </a:p>
      </dgm:t>
    </dgm:pt>
    <dgm:pt modelId="{4291AB70-DBC6-4CD4-A9E4-235065D6901B}" type="pres">
      <dgm:prSet presAssocID="{C7EEF631-2A11-4641-92C4-3505B1A25CFC}" presName="parTxOnlySpace" presStyleCnt="0"/>
      <dgm:spPr/>
    </dgm:pt>
    <dgm:pt modelId="{1DE41919-3DA8-4DED-9C0D-F611BC906884}" type="pres">
      <dgm:prSet presAssocID="{C1D43EEF-326D-4D5F-8D33-0FA0C4BE26C8}" presName="parTxOnly" presStyleLbl="node1" presStyleIdx="5" presStyleCnt="17">
        <dgm:presLayoutVars>
          <dgm:chMax val="0"/>
          <dgm:chPref val="0"/>
          <dgm:bulletEnabled val="1"/>
        </dgm:presLayoutVars>
      </dgm:prSet>
      <dgm:spPr/>
      <dgm:t>
        <a:bodyPr/>
        <a:lstStyle/>
        <a:p>
          <a:endParaRPr lang="en-US"/>
        </a:p>
      </dgm:t>
    </dgm:pt>
    <dgm:pt modelId="{B8484F83-3DCD-440E-AA73-91C784120B18}" type="pres">
      <dgm:prSet presAssocID="{9BDEFDAA-1ACE-42B8-8727-F28CB3241BDE}" presName="parTxOnlySpace" presStyleCnt="0"/>
      <dgm:spPr/>
    </dgm:pt>
    <dgm:pt modelId="{7753317E-8E6B-4422-9BC9-9D6F12DC4FCE}" type="pres">
      <dgm:prSet presAssocID="{7AF7CF7C-114D-47CC-BE01-B62FE1E770D9}" presName="parTxOnly" presStyleLbl="node1" presStyleIdx="6" presStyleCnt="17">
        <dgm:presLayoutVars>
          <dgm:chMax val="0"/>
          <dgm:chPref val="0"/>
          <dgm:bulletEnabled val="1"/>
        </dgm:presLayoutVars>
      </dgm:prSet>
      <dgm:spPr/>
      <dgm:t>
        <a:bodyPr/>
        <a:lstStyle/>
        <a:p>
          <a:endParaRPr lang="en-US"/>
        </a:p>
      </dgm:t>
    </dgm:pt>
    <dgm:pt modelId="{73C54F8D-8EA6-4283-80E7-7B2278BC0057}" type="pres">
      <dgm:prSet presAssocID="{F30981C5-509E-437F-B890-37C75EB18D99}" presName="parTxOnlySpace" presStyleCnt="0"/>
      <dgm:spPr/>
    </dgm:pt>
    <dgm:pt modelId="{C4B1BFE3-69B9-4761-8A3C-F0FBFFADF3CE}" type="pres">
      <dgm:prSet presAssocID="{60DF42AE-489D-4EA8-8D56-5D19D10C7E65}" presName="parTxOnly" presStyleLbl="node1" presStyleIdx="7" presStyleCnt="17">
        <dgm:presLayoutVars>
          <dgm:chMax val="0"/>
          <dgm:chPref val="0"/>
          <dgm:bulletEnabled val="1"/>
        </dgm:presLayoutVars>
      </dgm:prSet>
      <dgm:spPr/>
      <dgm:t>
        <a:bodyPr/>
        <a:lstStyle/>
        <a:p>
          <a:endParaRPr lang="en-US"/>
        </a:p>
      </dgm:t>
    </dgm:pt>
    <dgm:pt modelId="{93F771DE-0841-4B1E-901E-084290D254E7}" type="pres">
      <dgm:prSet presAssocID="{9CE388AC-6295-4219-B6DD-92E112AF05AC}" presName="parTxOnlySpace" presStyleCnt="0"/>
      <dgm:spPr/>
    </dgm:pt>
    <dgm:pt modelId="{83417ABB-E9ED-4F0D-9767-E4B254230135}" type="pres">
      <dgm:prSet presAssocID="{9D7215EC-E5FF-4401-9A2E-5FBED846A16F}" presName="parTxOnly" presStyleLbl="node1" presStyleIdx="8" presStyleCnt="17">
        <dgm:presLayoutVars>
          <dgm:chMax val="0"/>
          <dgm:chPref val="0"/>
          <dgm:bulletEnabled val="1"/>
        </dgm:presLayoutVars>
      </dgm:prSet>
      <dgm:spPr/>
      <dgm:t>
        <a:bodyPr/>
        <a:lstStyle/>
        <a:p>
          <a:endParaRPr lang="en-US"/>
        </a:p>
      </dgm:t>
    </dgm:pt>
    <dgm:pt modelId="{9C98B9C1-EFDF-4D3F-B837-FD2E93BFD09D}" type="pres">
      <dgm:prSet presAssocID="{8F21690A-5266-42EE-979F-350F618C99F3}" presName="parTxOnlySpace" presStyleCnt="0"/>
      <dgm:spPr/>
    </dgm:pt>
    <dgm:pt modelId="{21CB3BD9-B6C5-4E9A-B003-02A089AE9EFB}" type="pres">
      <dgm:prSet presAssocID="{4019E862-0951-49E3-A065-6A5A81542997}" presName="parTxOnly" presStyleLbl="node1" presStyleIdx="9" presStyleCnt="17">
        <dgm:presLayoutVars>
          <dgm:chMax val="0"/>
          <dgm:chPref val="0"/>
          <dgm:bulletEnabled val="1"/>
        </dgm:presLayoutVars>
      </dgm:prSet>
      <dgm:spPr/>
      <dgm:t>
        <a:bodyPr/>
        <a:lstStyle/>
        <a:p>
          <a:endParaRPr lang="en-US"/>
        </a:p>
      </dgm:t>
    </dgm:pt>
    <dgm:pt modelId="{3C3E9B5B-9203-44EC-879E-07AA8F7A4027}" type="pres">
      <dgm:prSet presAssocID="{5ACFCDA1-C620-449D-A985-11256B5174EE}" presName="parTxOnlySpace" presStyleCnt="0"/>
      <dgm:spPr/>
    </dgm:pt>
    <dgm:pt modelId="{F9A82878-F801-43E9-8A58-87E88A4D3402}" type="pres">
      <dgm:prSet presAssocID="{C7FF0A48-97EF-4899-9A7E-9D319EC5C555}" presName="parTxOnly" presStyleLbl="node1" presStyleIdx="10" presStyleCnt="17">
        <dgm:presLayoutVars>
          <dgm:chMax val="0"/>
          <dgm:chPref val="0"/>
          <dgm:bulletEnabled val="1"/>
        </dgm:presLayoutVars>
      </dgm:prSet>
      <dgm:spPr/>
      <dgm:t>
        <a:bodyPr/>
        <a:lstStyle/>
        <a:p>
          <a:endParaRPr lang="en-US"/>
        </a:p>
      </dgm:t>
    </dgm:pt>
    <dgm:pt modelId="{7C9F3719-CCB5-4A60-B04D-1292EF731B3C}" type="pres">
      <dgm:prSet presAssocID="{1478DCB0-7891-45E5-B6A8-D086B76A03C1}" presName="parTxOnlySpace" presStyleCnt="0"/>
      <dgm:spPr/>
    </dgm:pt>
    <dgm:pt modelId="{A3048975-D567-4CC1-9F71-B6283BA54ECA}" type="pres">
      <dgm:prSet presAssocID="{D6A9870B-0A51-4EA0-A62B-EC155BEC091D}" presName="parTxOnly" presStyleLbl="node1" presStyleIdx="11" presStyleCnt="17">
        <dgm:presLayoutVars>
          <dgm:chMax val="0"/>
          <dgm:chPref val="0"/>
          <dgm:bulletEnabled val="1"/>
        </dgm:presLayoutVars>
      </dgm:prSet>
      <dgm:spPr/>
      <dgm:t>
        <a:bodyPr/>
        <a:lstStyle/>
        <a:p>
          <a:endParaRPr lang="en-US"/>
        </a:p>
      </dgm:t>
    </dgm:pt>
    <dgm:pt modelId="{4FE28798-5FC5-4C82-A27C-E3149085234B}" type="pres">
      <dgm:prSet presAssocID="{5A6AF3D5-394A-4122-B0B7-739A6B8FEC17}" presName="parTxOnlySpace" presStyleCnt="0"/>
      <dgm:spPr/>
    </dgm:pt>
    <dgm:pt modelId="{94961205-C117-4488-A957-88D4DDDA0814}" type="pres">
      <dgm:prSet presAssocID="{3F6E8958-297A-49C8-8180-36D4317B38DA}" presName="parTxOnly" presStyleLbl="node1" presStyleIdx="12" presStyleCnt="17">
        <dgm:presLayoutVars>
          <dgm:chMax val="0"/>
          <dgm:chPref val="0"/>
          <dgm:bulletEnabled val="1"/>
        </dgm:presLayoutVars>
      </dgm:prSet>
      <dgm:spPr/>
      <dgm:t>
        <a:bodyPr/>
        <a:lstStyle/>
        <a:p>
          <a:endParaRPr lang="en-US"/>
        </a:p>
      </dgm:t>
    </dgm:pt>
    <dgm:pt modelId="{F13C5A8D-F5D9-4909-9260-29F081076C03}" type="pres">
      <dgm:prSet presAssocID="{FD6113AC-DEEF-487D-9B24-99300EE9F502}" presName="parTxOnlySpace" presStyleCnt="0"/>
      <dgm:spPr/>
    </dgm:pt>
    <dgm:pt modelId="{27E6628E-457E-4DB3-ABF0-5DC82EFA73AC}" type="pres">
      <dgm:prSet presAssocID="{CC162C2D-872F-4BC4-9727-CFF2ABD88E36}" presName="parTxOnly" presStyleLbl="node1" presStyleIdx="13" presStyleCnt="17">
        <dgm:presLayoutVars>
          <dgm:chMax val="0"/>
          <dgm:chPref val="0"/>
          <dgm:bulletEnabled val="1"/>
        </dgm:presLayoutVars>
      </dgm:prSet>
      <dgm:spPr/>
      <dgm:t>
        <a:bodyPr/>
        <a:lstStyle/>
        <a:p>
          <a:endParaRPr lang="en-US"/>
        </a:p>
      </dgm:t>
    </dgm:pt>
    <dgm:pt modelId="{DAE460D3-164A-4F45-8CFD-D3967C040BBA}" type="pres">
      <dgm:prSet presAssocID="{40138959-3B0C-4F3C-9CC4-6C97CC89A9CE}" presName="parTxOnlySpace" presStyleCnt="0"/>
      <dgm:spPr/>
    </dgm:pt>
    <dgm:pt modelId="{9656DC1F-F708-4F36-81A8-BABB315BC12A}" type="pres">
      <dgm:prSet presAssocID="{454726BE-A267-4D6A-8AA8-F5CE92A09567}" presName="parTxOnly" presStyleLbl="node1" presStyleIdx="14" presStyleCnt="17">
        <dgm:presLayoutVars>
          <dgm:chMax val="0"/>
          <dgm:chPref val="0"/>
          <dgm:bulletEnabled val="1"/>
        </dgm:presLayoutVars>
      </dgm:prSet>
      <dgm:spPr/>
      <dgm:t>
        <a:bodyPr/>
        <a:lstStyle/>
        <a:p>
          <a:endParaRPr lang="en-US"/>
        </a:p>
      </dgm:t>
    </dgm:pt>
    <dgm:pt modelId="{08640D2A-C041-456D-824E-D44425653A4D}" type="pres">
      <dgm:prSet presAssocID="{179E75BE-D59C-4286-938E-EF0C730955EF}" presName="parTxOnlySpace" presStyleCnt="0"/>
      <dgm:spPr/>
    </dgm:pt>
    <dgm:pt modelId="{8F3D9C8B-D79B-456B-9165-EC72668B892E}" type="pres">
      <dgm:prSet presAssocID="{B93F83A7-B3AE-458E-B478-E2A2A335DADE}" presName="parTxOnly" presStyleLbl="node1" presStyleIdx="15" presStyleCnt="17">
        <dgm:presLayoutVars>
          <dgm:chMax val="0"/>
          <dgm:chPref val="0"/>
          <dgm:bulletEnabled val="1"/>
        </dgm:presLayoutVars>
      </dgm:prSet>
      <dgm:spPr/>
      <dgm:t>
        <a:bodyPr/>
        <a:lstStyle/>
        <a:p>
          <a:endParaRPr lang="en-US"/>
        </a:p>
      </dgm:t>
    </dgm:pt>
    <dgm:pt modelId="{20D2A48D-15D2-41CD-A614-01CB6D8AE59B}" type="pres">
      <dgm:prSet presAssocID="{77C11D7B-7C02-4C1C-8053-D2BCB57BF844}" presName="parTxOnlySpace" presStyleCnt="0"/>
      <dgm:spPr/>
    </dgm:pt>
    <dgm:pt modelId="{BF935BA8-898F-4201-9EA0-A7D2A8836A29}" type="pres">
      <dgm:prSet presAssocID="{9F5F0D82-F98E-4181-81E7-34053C7F1666}" presName="parTxOnly" presStyleLbl="node1" presStyleIdx="16" presStyleCnt="17">
        <dgm:presLayoutVars>
          <dgm:chMax val="0"/>
          <dgm:chPref val="0"/>
          <dgm:bulletEnabled val="1"/>
        </dgm:presLayoutVars>
      </dgm:prSet>
      <dgm:spPr/>
      <dgm:t>
        <a:bodyPr/>
        <a:lstStyle/>
        <a:p>
          <a:endParaRPr lang="en-US"/>
        </a:p>
      </dgm:t>
    </dgm:pt>
  </dgm:ptLst>
  <dgm:cxnLst>
    <dgm:cxn modelId="{4547A46A-DD3B-4234-AFAE-D3C5D0EED517}" srcId="{0E2DF559-F7AC-45DD-BE7C-FAAF027A5498}" destId="{454726BE-A267-4D6A-8AA8-F5CE92A09567}" srcOrd="14" destOrd="0" parTransId="{47005D30-4AEE-4ADC-B046-BC6C79371796}" sibTransId="{179E75BE-D59C-4286-938E-EF0C730955EF}"/>
    <dgm:cxn modelId="{78B23B39-95CF-41CE-A3EE-9524F4D0A5FD}" type="presOf" srcId="{3F6E8958-297A-49C8-8180-36D4317B38DA}" destId="{94961205-C117-4488-A957-88D4DDDA0814}" srcOrd="0" destOrd="0" presId="urn:microsoft.com/office/officeart/2005/8/layout/chevron1"/>
    <dgm:cxn modelId="{C9E897FF-EC67-4A13-8C4E-047215DAFBEF}" type="presOf" srcId="{4019E862-0951-49E3-A065-6A5A81542997}" destId="{21CB3BD9-B6C5-4E9A-B003-02A089AE9EFB}" srcOrd="0" destOrd="0" presId="urn:microsoft.com/office/officeart/2005/8/layout/chevron1"/>
    <dgm:cxn modelId="{E45D4637-668A-4CD3-B998-D6D0B5B783B4}" type="presOf" srcId="{60DF42AE-489D-4EA8-8D56-5D19D10C7E65}" destId="{C4B1BFE3-69B9-4761-8A3C-F0FBFFADF3CE}" srcOrd="0" destOrd="0" presId="urn:microsoft.com/office/officeart/2005/8/layout/chevron1"/>
    <dgm:cxn modelId="{D29AB6E2-E496-4F6A-921B-9E8F0C9D5839}" type="presOf" srcId="{126932CB-BDB2-4D58-955D-2BD71F6441AE}" destId="{0E5BCECB-18A3-4A20-B182-AD6A6EE48FE8}" srcOrd="0" destOrd="0" presId="urn:microsoft.com/office/officeart/2005/8/layout/chevron1"/>
    <dgm:cxn modelId="{07431698-434B-40FF-A2FE-EF05FA956F36}" srcId="{0E2DF559-F7AC-45DD-BE7C-FAAF027A5498}" destId="{9D7215EC-E5FF-4401-9A2E-5FBED846A16F}" srcOrd="8" destOrd="0" parTransId="{E49C1417-4FDA-41FA-BC55-2F98416C6C36}" sibTransId="{8F21690A-5266-42EE-979F-350F618C99F3}"/>
    <dgm:cxn modelId="{112C6CA9-A000-4B6C-B42F-FB4D757C1957}" srcId="{0E2DF559-F7AC-45DD-BE7C-FAAF027A5498}" destId="{4019E862-0951-49E3-A065-6A5A81542997}" srcOrd="9" destOrd="0" parTransId="{AE11FE5B-A8BA-4B71-8ED6-43FC7A650A22}" sibTransId="{5ACFCDA1-C620-449D-A985-11256B5174EE}"/>
    <dgm:cxn modelId="{F1F262C4-C94C-48A9-B6BB-3755B4B5C077}" type="presOf" srcId="{454726BE-A267-4D6A-8AA8-F5CE92A09567}" destId="{9656DC1F-F708-4F36-81A8-BABB315BC12A}" srcOrd="0" destOrd="0" presId="urn:microsoft.com/office/officeart/2005/8/layout/chevron1"/>
    <dgm:cxn modelId="{A2DB190F-26F7-4D77-8336-2210EBE1D678}" srcId="{0E2DF559-F7AC-45DD-BE7C-FAAF027A5498}" destId="{3F6E8958-297A-49C8-8180-36D4317B38DA}" srcOrd="12" destOrd="0" parTransId="{45490BBC-D845-4486-8229-9A5ABC9AAB3F}" sibTransId="{FD6113AC-DEEF-487D-9B24-99300EE9F502}"/>
    <dgm:cxn modelId="{411874AF-8045-423D-812A-21D23ABE8DAC}" srcId="{0E2DF559-F7AC-45DD-BE7C-FAAF027A5498}" destId="{7AF7CF7C-114D-47CC-BE01-B62FE1E770D9}" srcOrd="6" destOrd="0" parTransId="{E1F266F5-8437-456C-90E3-131B81225A9A}" sibTransId="{F30981C5-509E-437F-B890-37C75EB18D99}"/>
    <dgm:cxn modelId="{E23DC875-27FB-4E67-B3BF-3916613C4E99}" srcId="{0E2DF559-F7AC-45DD-BE7C-FAAF027A5498}" destId="{9F5F0D82-F98E-4181-81E7-34053C7F1666}" srcOrd="16" destOrd="0" parTransId="{053E52A9-7E20-451B-8381-8981E4B43374}" sibTransId="{FBFA8691-0222-4AE3-AE9F-CB99FD91E82A}"/>
    <dgm:cxn modelId="{36469C25-A2AD-48D2-9787-C4D94E2C145D}" srcId="{0E2DF559-F7AC-45DD-BE7C-FAAF027A5498}" destId="{D6A9870B-0A51-4EA0-A62B-EC155BEC091D}" srcOrd="11" destOrd="0" parTransId="{07E31F13-BFC1-41BF-AEB7-1B02CF699DD5}" sibTransId="{5A6AF3D5-394A-4122-B0B7-739A6B8FEC17}"/>
    <dgm:cxn modelId="{5C7CF1ED-75B2-4710-8592-B0CB88ACFE08}" srcId="{0E2DF559-F7AC-45DD-BE7C-FAAF027A5498}" destId="{519ED0C6-3489-49A9-B0CC-FEFC0798E5A7}" srcOrd="3" destOrd="0" parTransId="{B309E7CF-8F63-496A-B168-EBCAEF2122E9}" sibTransId="{3AEC84A7-ED26-4EC9-ABD5-4AF74A4E820C}"/>
    <dgm:cxn modelId="{8F12CAE1-5615-4948-84AD-F79A701AA814}" srcId="{0E2DF559-F7AC-45DD-BE7C-FAAF027A5498}" destId="{A4D34091-CD7E-4A9C-89CD-42490C13A12A}" srcOrd="2" destOrd="0" parTransId="{32E7021A-3D3B-4D81-9EED-FD93C36F2B0E}" sibTransId="{8BF6A22F-BED6-460B-A5CF-C80A8C034072}"/>
    <dgm:cxn modelId="{8AFEF10D-279B-40E6-AAE6-30F57377C4A3}" type="presOf" srcId="{C7FF0A48-97EF-4899-9A7E-9D319EC5C555}" destId="{F9A82878-F801-43E9-8A58-87E88A4D3402}" srcOrd="0" destOrd="0" presId="urn:microsoft.com/office/officeart/2005/8/layout/chevron1"/>
    <dgm:cxn modelId="{7F3DA177-8DB4-4F87-9794-D2AA8334F45C}" type="presOf" srcId="{C1D43EEF-326D-4D5F-8D33-0FA0C4BE26C8}" destId="{1DE41919-3DA8-4DED-9C0D-F611BC906884}" srcOrd="0" destOrd="0" presId="urn:microsoft.com/office/officeart/2005/8/layout/chevron1"/>
    <dgm:cxn modelId="{C378E580-4659-48C3-9ABB-9C1072EADE7D}" type="presOf" srcId="{9D7215EC-E5FF-4401-9A2E-5FBED846A16F}" destId="{83417ABB-E9ED-4F0D-9767-E4B254230135}" srcOrd="0" destOrd="0" presId="urn:microsoft.com/office/officeart/2005/8/layout/chevron1"/>
    <dgm:cxn modelId="{3D0B8EE7-03FF-4734-9708-8DF044E6B32D}" type="presOf" srcId="{CC162C2D-872F-4BC4-9727-CFF2ABD88E36}" destId="{27E6628E-457E-4DB3-ABF0-5DC82EFA73AC}" srcOrd="0" destOrd="0" presId="urn:microsoft.com/office/officeart/2005/8/layout/chevron1"/>
    <dgm:cxn modelId="{A8AE62D1-88EF-4CAE-81CF-E6CE03B35365}" type="presOf" srcId="{E262B30B-4B64-446F-84EC-6E3BCBE112CA}" destId="{941C956F-9446-4A01-A908-04667CE92DE2}" srcOrd="0" destOrd="0" presId="urn:microsoft.com/office/officeart/2005/8/layout/chevron1"/>
    <dgm:cxn modelId="{BBFB3F2E-9447-4349-838C-0E3FAA2FB94F}" type="presOf" srcId="{519ED0C6-3489-49A9-B0CC-FEFC0798E5A7}" destId="{5CAE095B-DDF8-4596-97C4-EB11880559FF}" srcOrd="0" destOrd="0" presId="urn:microsoft.com/office/officeart/2005/8/layout/chevron1"/>
    <dgm:cxn modelId="{EA234F0B-DC74-4D52-A748-6D8DD2D3314C}" srcId="{0E2DF559-F7AC-45DD-BE7C-FAAF027A5498}" destId="{126932CB-BDB2-4D58-955D-2BD71F6441AE}" srcOrd="4" destOrd="0" parTransId="{DA0148E6-CBCA-42A7-8793-76A4486B8EBF}" sibTransId="{C7EEF631-2A11-4641-92C4-3505B1A25CFC}"/>
    <dgm:cxn modelId="{A4637331-C1B6-45F2-86E5-283186DD3DB0}" type="presOf" srcId="{9F5F0D82-F98E-4181-81E7-34053C7F1666}" destId="{BF935BA8-898F-4201-9EA0-A7D2A8836A29}" srcOrd="0" destOrd="0" presId="urn:microsoft.com/office/officeart/2005/8/layout/chevron1"/>
    <dgm:cxn modelId="{FAD95B23-451E-43F0-A822-0698DB80DE4D}" type="presOf" srcId="{1D35A5D8-83EF-44A6-AC7F-BF453A45A1B3}" destId="{7CB27C75-2E40-4F4B-8FBB-37D1F0AD0371}" srcOrd="0" destOrd="0" presId="urn:microsoft.com/office/officeart/2005/8/layout/chevron1"/>
    <dgm:cxn modelId="{93CBF696-B1CE-4321-A1C8-4156EA4ADB8B}" srcId="{0E2DF559-F7AC-45DD-BE7C-FAAF027A5498}" destId="{C1D43EEF-326D-4D5F-8D33-0FA0C4BE26C8}" srcOrd="5" destOrd="0" parTransId="{09417045-AE0D-4670-8F35-C8A52FE0CAF8}" sibTransId="{9BDEFDAA-1ACE-42B8-8727-F28CB3241BDE}"/>
    <dgm:cxn modelId="{D315EBCA-F53B-471A-9AB4-CBA44E28A8D2}" type="presOf" srcId="{0E2DF559-F7AC-45DD-BE7C-FAAF027A5498}" destId="{6EBA607F-91CA-4C15-BB6D-968EAF728820}" srcOrd="0" destOrd="0" presId="urn:microsoft.com/office/officeart/2005/8/layout/chevron1"/>
    <dgm:cxn modelId="{30CA70FA-8089-427C-9F32-89199E9CA513}" srcId="{0E2DF559-F7AC-45DD-BE7C-FAAF027A5498}" destId="{1D35A5D8-83EF-44A6-AC7F-BF453A45A1B3}" srcOrd="1" destOrd="0" parTransId="{1EA12EDA-2223-4785-9AE3-8743CA723796}" sibTransId="{0CD9C6ED-D6C9-49C6-B00D-D30E06B349CA}"/>
    <dgm:cxn modelId="{27C53FFE-A17C-4893-B7DF-A17278B31870}" srcId="{0E2DF559-F7AC-45DD-BE7C-FAAF027A5498}" destId="{60DF42AE-489D-4EA8-8D56-5D19D10C7E65}" srcOrd="7" destOrd="0" parTransId="{CB81EF40-506C-4553-A56A-3ACCBF81A478}" sibTransId="{9CE388AC-6295-4219-B6DD-92E112AF05AC}"/>
    <dgm:cxn modelId="{01CB21B9-2B28-47C3-A435-C26D7C99CC07}" type="presOf" srcId="{B93F83A7-B3AE-458E-B478-E2A2A335DADE}" destId="{8F3D9C8B-D79B-456B-9165-EC72668B892E}" srcOrd="0" destOrd="0" presId="urn:microsoft.com/office/officeart/2005/8/layout/chevron1"/>
    <dgm:cxn modelId="{BAB8EBBC-E21D-422B-9551-84A253E01CE6}" type="presOf" srcId="{D6A9870B-0A51-4EA0-A62B-EC155BEC091D}" destId="{A3048975-D567-4CC1-9F71-B6283BA54ECA}" srcOrd="0" destOrd="0" presId="urn:microsoft.com/office/officeart/2005/8/layout/chevron1"/>
    <dgm:cxn modelId="{143CC367-D480-49C4-BD6C-67CE39DB3158}" srcId="{0E2DF559-F7AC-45DD-BE7C-FAAF027A5498}" destId="{C7FF0A48-97EF-4899-9A7E-9D319EC5C555}" srcOrd="10" destOrd="0" parTransId="{71000ABA-243B-45F9-BB53-DAEF1AA2DD62}" sibTransId="{1478DCB0-7891-45E5-B6A8-D086B76A03C1}"/>
    <dgm:cxn modelId="{C08AD554-C6B5-457D-AC76-4B4144D679EB}" srcId="{0E2DF559-F7AC-45DD-BE7C-FAAF027A5498}" destId="{CC162C2D-872F-4BC4-9727-CFF2ABD88E36}" srcOrd="13" destOrd="0" parTransId="{F6CB0528-41E7-4463-B20B-58DC0EE147C1}" sibTransId="{40138959-3B0C-4F3C-9CC4-6C97CC89A9CE}"/>
    <dgm:cxn modelId="{E6D8FD3F-25A5-48B8-B2A6-1142D0F3A1F9}" type="presOf" srcId="{A4D34091-CD7E-4A9C-89CD-42490C13A12A}" destId="{47F935AF-9970-4000-A196-1B424DCC8311}" srcOrd="0" destOrd="0" presId="urn:microsoft.com/office/officeart/2005/8/layout/chevron1"/>
    <dgm:cxn modelId="{D7CE8850-8467-4E59-94A2-A7824925CC86}" type="presOf" srcId="{7AF7CF7C-114D-47CC-BE01-B62FE1E770D9}" destId="{7753317E-8E6B-4422-9BC9-9D6F12DC4FCE}" srcOrd="0" destOrd="0" presId="urn:microsoft.com/office/officeart/2005/8/layout/chevron1"/>
    <dgm:cxn modelId="{84886A6F-FB3A-481B-897D-8925172A0540}" srcId="{0E2DF559-F7AC-45DD-BE7C-FAAF027A5498}" destId="{B93F83A7-B3AE-458E-B478-E2A2A335DADE}" srcOrd="15" destOrd="0" parTransId="{0AEDDD8A-B5C6-4E06-B122-FC4488C0990F}" sibTransId="{77C11D7B-7C02-4C1C-8053-D2BCB57BF844}"/>
    <dgm:cxn modelId="{92E6F1E3-5261-469E-906F-C34D1D8457A2}" srcId="{0E2DF559-F7AC-45DD-BE7C-FAAF027A5498}" destId="{E262B30B-4B64-446F-84EC-6E3BCBE112CA}" srcOrd="0" destOrd="0" parTransId="{DC2C7255-EC8A-47A6-8872-0D9EF554E13D}" sibTransId="{5C68DC27-32DC-4BC2-99F7-5A5153FD3AC7}"/>
    <dgm:cxn modelId="{557A23A9-2DC5-4A5F-8A43-E4292A2810FE}" type="presParOf" srcId="{6EBA607F-91CA-4C15-BB6D-968EAF728820}" destId="{941C956F-9446-4A01-A908-04667CE92DE2}" srcOrd="0" destOrd="0" presId="urn:microsoft.com/office/officeart/2005/8/layout/chevron1"/>
    <dgm:cxn modelId="{E8D3317B-95D8-41EE-80D4-4D1A7B57B46E}" type="presParOf" srcId="{6EBA607F-91CA-4C15-BB6D-968EAF728820}" destId="{7DD5D39B-3AF0-4825-84D3-315F7416B565}" srcOrd="1" destOrd="0" presId="urn:microsoft.com/office/officeart/2005/8/layout/chevron1"/>
    <dgm:cxn modelId="{5760AB2B-4B83-41CB-9214-6B8A161EFBEE}" type="presParOf" srcId="{6EBA607F-91CA-4C15-BB6D-968EAF728820}" destId="{7CB27C75-2E40-4F4B-8FBB-37D1F0AD0371}" srcOrd="2" destOrd="0" presId="urn:microsoft.com/office/officeart/2005/8/layout/chevron1"/>
    <dgm:cxn modelId="{63BB0F46-DFE3-4397-9F49-F10B66D8DF34}" type="presParOf" srcId="{6EBA607F-91CA-4C15-BB6D-968EAF728820}" destId="{77FDB121-AF04-4A01-BB54-6EDDB43CDD9A}" srcOrd="3" destOrd="0" presId="urn:microsoft.com/office/officeart/2005/8/layout/chevron1"/>
    <dgm:cxn modelId="{F071846E-9D97-44EC-B10C-85886B2C339C}" type="presParOf" srcId="{6EBA607F-91CA-4C15-BB6D-968EAF728820}" destId="{47F935AF-9970-4000-A196-1B424DCC8311}" srcOrd="4" destOrd="0" presId="urn:microsoft.com/office/officeart/2005/8/layout/chevron1"/>
    <dgm:cxn modelId="{AAFED5E3-D9EE-498F-B188-38FA245B5A5A}" type="presParOf" srcId="{6EBA607F-91CA-4C15-BB6D-968EAF728820}" destId="{889B3CE6-7540-43F1-A7F5-9C79AFBF0CF4}" srcOrd="5" destOrd="0" presId="urn:microsoft.com/office/officeart/2005/8/layout/chevron1"/>
    <dgm:cxn modelId="{F2A6203A-3472-42CD-83A6-F19D9C7FAC21}" type="presParOf" srcId="{6EBA607F-91CA-4C15-BB6D-968EAF728820}" destId="{5CAE095B-DDF8-4596-97C4-EB11880559FF}" srcOrd="6" destOrd="0" presId="urn:microsoft.com/office/officeart/2005/8/layout/chevron1"/>
    <dgm:cxn modelId="{B2902288-1837-4686-9756-45AF84A4DCC9}" type="presParOf" srcId="{6EBA607F-91CA-4C15-BB6D-968EAF728820}" destId="{B42AD1CE-71E8-43EF-87BA-7F3E925B09FE}" srcOrd="7" destOrd="0" presId="urn:microsoft.com/office/officeart/2005/8/layout/chevron1"/>
    <dgm:cxn modelId="{5CDEB261-CAF5-42CE-9EC6-4BD6082914E3}" type="presParOf" srcId="{6EBA607F-91CA-4C15-BB6D-968EAF728820}" destId="{0E5BCECB-18A3-4A20-B182-AD6A6EE48FE8}" srcOrd="8" destOrd="0" presId="urn:microsoft.com/office/officeart/2005/8/layout/chevron1"/>
    <dgm:cxn modelId="{9E18B463-1950-454E-94AB-F637AE0B380D}" type="presParOf" srcId="{6EBA607F-91CA-4C15-BB6D-968EAF728820}" destId="{4291AB70-DBC6-4CD4-A9E4-235065D6901B}" srcOrd="9" destOrd="0" presId="urn:microsoft.com/office/officeart/2005/8/layout/chevron1"/>
    <dgm:cxn modelId="{30CF53F0-E588-4BF0-8C9D-9A6F879FE70A}" type="presParOf" srcId="{6EBA607F-91CA-4C15-BB6D-968EAF728820}" destId="{1DE41919-3DA8-4DED-9C0D-F611BC906884}" srcOrd="10" destOrd="0" presId="urn:microsoft.com/office/officeart/2005/8/layout/chevron1"/>
    <dgm:cxn modelId="{DFC7CE3C-AF44-4649-B985-476F8819FDF7}" type="presParOf" srcId="{6EBA607F-91CA-4C15-BB6D-968EAF728820}" destId="{B8484F83-3DCD-440E-AA73-91C784120B18}" srcOrd="11" destOrd="0" presId="urn:microsoft.com/office/officeart/2005/8/layout/chevron1"/>
    <dgm:cxn modelId="{20359958-4C07-4D07-A7B9-0E3A1D7304D7}" type="presParOf" srcId="{6EBA607F-91CA-4C15-BB6D-968EAF728820}" destId="{7753317E-8E6B-4422-9BC9-9D6F12DC4FCE}" srcOrd="12" destOrd="0" presId="urn:microsoft.com/office/officeart/2005/8/layout/chevron1"/>
    <dgm:cxn modelId="{F7863DC4-AC11-4E92-9732-4FC80D3BF1BF}" type="presParOf" srcId="{6EBA607F-91CA-4C15-BB6D-968EAF728820}" destId="{73C54F8D-8EA6-4283-80E7-7B2278BC0057}" srcOrd="13" destOrd="0" presId="urn:microsoft.com/office/officeart/2005/8/layout/chevron1"/>
    <dgm:cxn modelId="{488D17B4-1939-4523-A4CA-106076102AB2}" type="presParOf" srcId="{6EBA607F-91CA-4C15-BB6D-968EAF728820}" destId="{C4B1BFE3-69B9-4761-8A3C-F0FBFFADF3CE}" srcOrd="14" destOrd="0" presId="urn:microsoft.com/office/officeart/2005/8/layout/chevron1"/>
    <dgm:cxn modelId="{FBF0DC14-1269-4761-9751-002BB3571E1F}" type="presParOf" srcId="{6EBA607F-91CA-4C15-BB6D-968EAF728820}" destId="{93F771DE-0841-4B1E-901E-084290D254E7}" srcOrd="15" destOrd="0" presId="urn:microsoft.com/office/officeart/2005/8/layout/chevron1"/>
    <dgm:cxn modelId="{E44A9173-399F-4F87-B025-5B29F7421A34}" type="presParOf" srcId="{6EBA607F-91CA-4C15-BB6D-968EAF728820}" destId="{83417ABB-E9ED-4F0D-9767-E4B254230135}" srcOrd="16" destOrd="0" presId="urn:microsoft.com/office/officeart/2005/8/layout/chevron1"/>
    <dgm:cxn modelId="{7F5E1F32-5C1C-48FC-AC13-4BB2B36FC4F9}" type="presParOf" srcId="{6EBA607F-91CA-4C15-BB6D-968EAF728820}" destId="{9C98B9C1-EFDF-4D3F-B837-FD2E93BFD09D}" srcOrd="17" destOrd="0" presId="urn:microsoft.com/office/officeart/2005/8/layout/chevron1"/>
    <dgm:cxn modelId="{0D375410-790A-4BA0-909A-8A119D5E28C3}" type="presParOf" srcId="{6EBA607F-91CA-4C15-BB6D-968EAF728820}" destId="{21CB3BD9-B6C5-4E9A-B003-02A089AE9EFB}" srcOrd="18" destOrd="0" presId="urn:microsoft.com/office/officeart/2005/8/layout/chevron1"/>
    <dgm:cxn modelId="{708BE349-B1DD-4770-92EB-55BE8FFBC21A}" type="presParOf" srcId="{6EBA607F-91CA-4C15-BB6D-968EAF728820}" destId="{3C3E9B5B-9203-44EC-879E-07AA8F7A4027}" srcOrd="19" destOrd="0" presId="urn:microsoft.com/office/officeart/2005/8/layout/chevron1"/>
    <dgm:cxn modelId="{CA1B74C4-D85D-4AE2-ABBA-62611C68CFD3}" type="presParOf" srcId="{6EBA607F-91CA-4C15-BB6D-968EAF728820}" destId="{F9A82878-F801-43E9-8A58-87E88A4D3402}" srcOrd="20" destOrd="0" presId="urn:microsoft.com/office/officeart/2005/8/layout/chevron1"/>
    <dgm:cxn modelId="{8BE93ED3-ED0E-418E-9E47-63843F830CE0}" type="presParOf" srcId="{6EBA607F-91CA-4C15-BB6D-968EAF728820}" destId="{7C9F3719-CCB5-4A60-B04D-1292EF731B3C}" srcOrd="21" destOrd="0" presId="urn:microsoft.com/office/officeart/2005/8/layout/chevron1"/>
    <dgm:cxn modelId="{C59727FE-B95D-4F73-9BE5-5C41C50F4A3E}" type="presParOf" srcId="{6EBA607F-91CA-4C15-BB6D-968EAF728820}" destId="{A3048975-D567-4CC1-9F71-B6283BA54ECA}" srcOrd="22" destOrd="0" presId="urn:microsoft.com/office/officeart/2005/8/layout/chevron1"/>
    <dgm:cxn modelId="{D0F836FB-1074-4C52-8C3B-845D61E7EBAA}" type="presParOf" srcId="{6EBA607F-91CA-4C15-BB6D-968EAF728820}" destId="{4FE28798-5FC5-4C82-A27C-E3149085234B}" srcOrd="23" destOrd="0" presId="urn:microsoft.com/office/officeart/2005/8/layout/chevron1"/>
    <dgm:cxn modelId="{9587B5D4-B7C6-4765-A93C-AE4AA01C6138}" type="presParOf" srcId="{6EBA607F-91CA-4C15-BB6D-968EAF728820}" destId="{94961205-C117-4488-A957-88D4DDDA0814}" srcOrd="24" destOrd="0" presId="urn:microsoft.com/office/officeart/2005/8/layout/chevron1"/>
    <dgm:cxn modelId="{43A62245-5137-4DE7-8BB7-5A941E127AFA}" type="presParOf" srcId="{6EBA607F-91CA-4C15-BB6D-968EAF728820}" destId="{F13C5A8D-F5D9-4909-9260-29F081076C03}" srcOrd="25" destOrd="0" presId="urn:microsoft.com/office/officeart/2005/8/layout/chevron1"/>
    <dgm:cxn modelId="{BC090355-D0CB-4787-982F-762CFDFB9E9A}" type="presParOf" srcId="{6EBA607F-91CA-4C15-BB6D-968EAF728820}" destId="{27E6628E-457E-4DB3-ABF0-5DC82EFA73AC}" srcOrd="26" destOrd="0" presId="urn:microsoft.com/office/officeart/2005/8/layout/chevron1"/>
    <dgm:cxn modelId="{28EBD613-D5E2-4D61-96F3-A0C29A096A70}" type="presParOf" srcId="{6EBA607F-91CA-4C15-BB6D-968EAF728820}" destId="{DAE460D3-164A-4F45-8CFD-D3967C040BBA}" srcOrd="27" destOrd="0" presId="urn:microsoft.com/office/officeart/2005/8/layout/chevron1"/>
    <dgm:cxn modelId="{784E85D2-583E-46D0-9E63-E5FC8BB794C7}" type="presParOf" srcId="{6EBA607F-91CA-4C15-BB6D-968EAF728820}" destId="{9656DC1F-F708-4F36-81A8-BABB315BC12A}" srcOrd="28" destOrd="0" presId="urn:microsoft.com/office/officeart/2005/8/layout/chevron1"/>
    <dgm:cxn modelId="{FEEF8018-7754-40C5-9C70-1794B5D44B29}" type="presParOf" srcId="{6EBA607F-91CA-4C15-BB6D-968EAF728820}" destId="{08640D2A-C041-456D-824E-D44425653A4D}" srcOrd="29" destOrd="0" presId="urn:microsoft.com/office/officeart/2005/8/layout/chevron1"/>
    <dgm:cxn modelId="{4BD7964F-19D2-494E-85A7-09096AB66096}" type="presParOf" srcId="{6EBA607F-91CA-4C15-BB6D-968EAF728820}" destId="{8F3D9C8B-D79B-456B-9165-EC72668B892E}" srcOrd="30" destOrd="0" presId="urn:microsoft.com/office/officeart/2005/8/layout/chevron1"/>
    <dgm:cxn modelId="{17CE9020-F483-4639-B0C9-553BBCDD6611}" type="presParOf" srcId="{6EBA607F-91CA-4C15-BB6D-968EAF728820}" destId="{20D2A48D-15D2-41CD-A614-01CB6D8AE59B}" srcOrd="31" destOrd="0" presId="urn:microsoft.com/office/officeart/2005/8/layout/chevron1"/>
    <dgm:cxn modelId="{8922BDAD-4158-4B2F-A7D0-711262EE364F}" type="presParOf" srcId="{6EBA607F-91CA-4C15-BB6D-968EAF728820}" destId="{BF935BA8-898F-4201-9EA0-A7D2A8836A29}" srcOrd="3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956F-9446-4A01-A908-04667CE92DE2}">
      <dsp:nvSpPr>
        <dsp:cNvPr id="0" name=""/>
        <dsp:cNvSpPr/>
      </dsp:nvSpPr>
      <dsp:spPr>
        <a:xfrm>
          <a:off x="10763"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1860s</a:t>
          </a:r>
          <a:endParaRPr lang="en-US" sz="1300" kern="1200" dirty="0"/>
        </a:p>
      </dsp:txBody>
      <dsp:txXfrm>
        <a:off x="167344" y="402976"/>
        <a:ext cx="469743" cy="313162"/>
      </dsp:txXfrm>
    </dsp:sp>
    <dsp:sp modelId="{7CB27C75-2E40-4F4B-8FBB-37D1F0AD0371}">
      <dsp:nvSpPr>
        <dsp:cNvPr id="0" name=""/>
        <dsp:cNvSpPr/>
      </dsp:nvSpPr>
      <dsp:spPr>
        <a:xfrm>
          <a:off x="71537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1870s</a:t>
          </a:r>
          <a:endParaRPr lang="en-US" sz="1300" kern="1200" dirty="0"/>
        </a:p>
      </dsp:txBody>
      <dsp:txXfrm>
        <a:off x="871958" y="402976"/>
        <a:ext cx="469743" cy="313162"/>
      </dsp:txXfrm>
    </dsp:sp>
    <dsp:sp modelId="{47F935AF-9970-4000-A196-1B424DCC8311}">
      <dsp:nvSpPr>
        <dsp:cNvPr id="0" name=""/>
        <dsp:cNvSpPr/>
      </dsp:nvSpPr>
      <dsp:spPr>
        <a:xfrm>
          <a:off x="141999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1880s</a:t>
          </a:r>
          <a:endParaRPr lang="en-US" sz="1300" kern="1200" dirty="0"/>
        </a:p>
      </dsp:txBody>
      <dsp:txXfrm>
        <a:off x="1576573" y="402976"/>
        <a:ext cx="469743" cy="313162"/>
      </dsp:txXfrm>
    </dsp:sp>
    <dsp:sp modelId="{5CAE095B-DDF8-4596-97C4-EB11880559FF}">
      <dsp:nvSpPr>
        <dsp:cNvPr id="0" name=""/>
        <dsp:cNvSpPr/>
      </dsp:nvSpPr>
      <dsp:spPr>
        <a:xfrm>
          <a:off x="212460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1890s</a:t>
          </a:r>
          <a:endParaRPr lang="en-US" sz="1300" kern="1200" dirty="0"/>
        </a:p>
      </dsp:txBody>
      <dsp:txXfrm>
        <a:off x="2281188" y="402976"/>
        <a:ext cx="469743" cy="313162"/>
      </dsp:txXfrm>
    </dsp:sp>
    <dsp:sp modelId="{0E5BCECB-18A3-4A20-B182-AD6A6EE48FE8}">
      <dsp:nvSpPr>
        <dsp:cNvPr id="0" name=""/>
        <dsp:cNvSpPr/>
      </dsp:nvSpPr>
      <dsp:spPr>
        <a:xfrm>
          <a:off x="282922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1900s</a:t>
          </a:r>
          <a:endParaRPr lang="en-US" sz="1300" kern="1200" dirty="0"/>
        </a:p>
      </dsp:txBody>
      <dsp:txXfrm>
        <a:off x="2985803" y="402976"/>
        <a:ext cx="469743" cy="313162"/>
      </dsp:txXfrm>
    </dsp:sp>
    <dsp:sp modelId="{1DE41919-3DA8-4DED-9C0D-F611BC906884}">
      <dsp:nvSpPr>
        <dsp:cNvPr id="0" name=""/>
        <dsp:cNvSpPr/>
      </dsp:nvSpPr>
      <dsp:spPr>
        <a:xfrm>
          <a:off x="3533837"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1910s</a:t>
          </a:r>
          <a:endParaRPr lang="en-US" sz="1300" kern="1200" dirty="0"/>
        </a:p>
      </dsp:txBody>
      <dsp:txXfrm>
        <a:off x="3690418" y="402976"/>
        <a:ext cx="469743" cy="313162"/>
      </dsp:txXfrm>
    </dsp:sp>
    <dsp:sp modelId="{7753317E-8E6B-4422-9BC9-9D6F12DC4FCE}">
      <dsp:nvSpPr>
        <dsp:cNvPr id="0" name=""/>
        <dsp:cNvSpPr/>
      </dsp:nvSpPr>
      <dsp:spPr>
        <a:xfrm>
          <a:off x="423845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1920s</a:t>
          </a:r>
          <a:endParaRPr lang="en-US" sz="1300" kern="1200" dirty="0"/>
        </a:p>
      </dsp:txBody>
      <dsp:txXfrm>
        <a:off x="4395033" y="402976"/>
        <a:ext cx="469743" cy="313162"/>
      </dsp:txXfrm>
    </dsp:sp>
    <dsp:sp modelId="{C4B1BFE3-69B9-4761-8A3C-F0FBFFADF3CE}">
      <dsp:nvSpPr>
        <dsp:cNvPr id="0" name=""/>
        <dsp:cNvSpPr/>
      </dsp:nvSpPr>
      <dsp:spPr>
        <a:xfrm>
          <a:off x="494306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1930s</a:t>
          </a:r>
          <a:endParaRPr lang="en-US" sz="1300" kern="1200" dirty="0"/>
        </a:p>
      </dsp:txBody>
      <dsp:txXfrm>
        <a:off x="5099647" y="402976"/>
        <a:ext cx="469743" cy="313162"/>
      </dsp:txXfrm>
    </dsp:sp>
    <dsp:sp modelId="{83417ABB-E9ED-4F0D-9767-E4B254230135}">
      <dsp:nvSpPr>
        <dsp:cNvPr id="0" name=""/>
        <dsp:cNvSpPr/>
      </dsp:nvSpPr>
      <dsp:spPr>
        <a:xfrm>
          <a:off x="564768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1940s</a:t>
          </a:r>
          <a:endParaRPr lang="en-US" sz="1300" kern="1200" dirty="0"/>
        </a:p>
      </dsp:txBody>
      <dsp:txXfrm>
        <a:off x="5804262" y="402976"/>
        <a:ext cx="469743" cy="313162"/>
      </dsp:txXfrm>
    </dsp:sp>
    <dsp:sp modelId="{21CB3BD9-B6C5-4E9A-B003-02A089AE9EFB}">
      <dsp:nvSpPr>
        <dsp:cNvPr id="0" name=""/>
        <dsp:cNvSpPr/>
      </dsp:nvSpPr>
      <dsp:spPr>
        <a:xfrm>
          <a:off x="635229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1950s</a:t>
          </a:r>
          <a:endParaRPr lang="en-US" sz="1300" kern="1200" dirty="0"/>
        </a:p>
      </dsp:txBody>
      <dsp:txXfrm>
        <a:off x="6508877" y="402976"/>
        <a:ext cx="469743" cy="313162"/>
      </dsp:txXfrm>
    </dsp:sp>
    <dsp:sp modelId="{F9A82878-F801-43E9-8A58-87E88A4D3402}">
      <dsp:nvSpPr>
        <dsp:cNvPr id="0" name=""/>
        <dsp:cNvSpPr/>
      </dsp:nvSpPr>
      <dsp:spPr>
        <a:xfrm>
          <a:off x="7056911"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1960s</a:t>
          </a:r>
          <a:endParaRPr lang="en-US" sz="1300" kern="1200" dirty="0"/>
        </a:p>
      </dsp:txBody>
      <dsp:txXfrm>
        <a:off x="7213492" y="402976"/>
        <a:ext cx="469743" cy="313162"/>
      </dsp:txXfrm>
    </dsp:sp>
    <dsp:sp modelId="{A3048975-D567-4CC1-9F71-B6283BA54ECA}">
      <dsp:nvSpPr>
        <dsp:cNvPr id="0" name=""/>
        <dsp:cNvSpPr/>
      </dsp:nvSpPr>
      <dsp:spPr>
        <a:xfrm>
          <a:off x="7761526"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1970s</a:t>
          </a:r>
          <a:endParaRPr lang="en-US" sz="1300" kern="1200" dirty="0"/>
        </a:p>
      </dsp:txBody>
      <dsp:txXfrm>
        <a:off x="7918107" y="402976"/>
        <a:ext cx="469743" cy="313162"/>
      </dsp:txXfrm>
    </dsp:sp>
    <dsp:sp modelId="{94961205-C117-4488-A957-88D4DDDA0814}">
      <dsp:nvSpPr>
        <dsp:cNvPr id="0" name=""/>
        <dsp:cNvSpPr/>
      </dsp:nvSpPr>
      <dsp:spPr>
        <a:xfrm>
          <a:off x="846614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1980s</a:t>
          </a:r>
          <a:endParaRPr lang="en-US" sz="1300" kern="1200" dirty="0"/>
        </a:p>
      </dsp:txBody>
      <dsp:txXfrm>
        <a:off x="8622722" y="402976"/>
        <a:ext cx="469743" cy="313162"/>
      </dsp:txXfrm>
    </dsp:sp>
    <dsp:sp modelId="{27E6628E-457E-4DB3-ABF0-5DC82EFA73AC}">
      <dsp:nvSpPr>
        <dsp:cNvPr id="0" name=""/>
        <dsp:cNvSpPr/>
      </dsp:nvSpPr>
      <dsp:spPr>
        <a:xfrm>
          <a:off x="917075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1990s</a:t>
          </a:r>
          <a:endParaRPr lang="en-US" sz="1300" kern="1200" dirty="0"/>
        </a:p>
      </dsp:txBody>
      <dsp:txXfrm>
        <a:off x="9327337" y="402976"/>
        <a:ext cx="469743" cy="313162"/>
      </dsp:txXfrm>
    </dsp:sp>
    <dsp:sp modelId="{9656DC1F-F708-4F36-81A8-BABB315BC12A}">
      <dsp:nvSpPr>
        <dsp:cNvPr id="0" name=""/>
        <dsp:cNvSpPr/>
      </dsp:nvSpPr>
      <dsp:spPr>
        <a:xfrm>
          <a:off x="9875370"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2000s</a:t>
          </a:r>
          <a:endParaRPr lang="en-US" sz="1300" kern="1200" dirty="0"/>
        </a:p>
      </dsp:txBody>
      <dsp:txXfrm>
        <a:off x="10031951" y="402976"/>
        <a:ext cx="469743" cy="313162"/>
      </dsp:txXfrm>
    </dsp:sp>
    <dsp:sp modelId="{8F3D9C8B-D79B-456B-9165-EC72668B892E}">
      <dsp:nvSpPr>
        <dsp:cNvPr id="0" name=""/>
        <dsp:cNvSpPr/>
      </dsp:nvSpPr>
      <dsp:spPr>
        <a:xfrm>
          <a:off x="10579985"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2010s</a:t>
          </a:r>
          <a:endParaRPr lang="en-US" sz="1300" kern="1200" dirty="0"/>
        </a:p>
      </dsp:txBody>
      <dsp:txXfrm>
        <a:off x="10736566" y="402976"/>
        <a:ext cx="469743" cy="313162"/>
      </dsp:txXfrm>
    </dsp:sp>
    <dsp:sp modelId="{BF935BA8-898F-4201-9EA0-A7D2A8836A29}">
      <dsp:nvSpPr>
        <dsp:cNvPr id="0" name=""/>
        <dsp:cNvSpPr/>
      </dsp:nvSpPr>
      <dsp:spPr>
        <a:xfrm>
          <a:off x="11284600"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2020s</a:t>
          </a:r>
          <a:endParaRPr lang="en-US" sz="1300" kern="1200" dirty="0"/>
        </a:p>
      </dsp:txBody>
      <dsp:txXfrm>
        <a:off x="11441181" y="402976"/>
        <a:ext cx="469743" cy="3131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NeueHaasGroteskText Std" panose="020B0504020202020204" pitchFamily="34" charset="0"/>
              </a:rPr>
              <a:t>8/15/2017</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NeueHaasGroteskText Std" panose="020B0504020202020204" pitchFamily="34" charset="0"/>
              </a:defRPr>
            </a:lvl1pPr>
          </a:lstStyle>
          <a:p>
            <a:fld id="{A50CD39D-89B0-4C68-805A-35C75A7C20C8}" type="datetimeFigureOut">
              <a:rPr lang="en-US" smtClean="0"/>
              <a:pPr/>
              <a:t>8/15/2017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a:t>
            </a:r>
            <a:r>
              <a:rPr lang="en-US" altLang="en-US" i="1" dirty="0" smtClean="0"/>
              <a:t>Extreme</a:t>
            </a:r>
            <a:r>
              <a:rPr lang="en-US" altLang="en-US" i="1" baseline="0" dirty="0" smtClean="0"/>
              <a:t> Heat Events &amp; </a:t>
            </a:r>
            <a:r>
              <a:rPr lang="en-US" altLang="en-US" i="1" dirty="0" smtClean="0"/>
              <a:t>Health </a:t>
            </a:r>
            <a:r>
              <a:rPr lang="en-US" altLang="en-US" i="0" dirty="0" smtClean="0"/>
              <a:t>climate change </a:t>
            </a:r>
            <a:r>
              <a:rPr lang="en-US" altLang="en-US" dirty="0" smtClean="0"/>
              <a:t>training module is one of six one-hour introductions to the health effects of climate changes in Minnesota. The other training modules are:</a:t>
            </a:r>
          </a:p>
          <a:p>
            <a:pPr marL="174708" indent="-174708">
              <a:spcBef>
                <a:spcPct val="0"/>
              </a:spcBef>
              <a:buFont typeface="Arial" panose="020B0604020202020204" pitchFamily="34" charset="0"/>
              <a:buChar char="•"/>
            </a:pPr>
            <a:r>
              <a:rPr lang="en-US" altLang="en-US" i="1" baseline="0" dirty="0" smtClean="0"/>
              <a:t>Climate Change &amp; Health 101</a:t>
            </a:r>
          </a:p>
          <a:p>
            <a:pPr marL="174708" indent="-174708">
              <a:spcBef>
                <a:spcPct val="0"/>
              </a:spcBef>
              <a:buFont typeface="Arial" panose="020B0604020202020204" pitchFamily="34" charset="0"/>
              <a:buChar char="•"/>
            </a:pPr>
            <a:r>
              <a:rPr lang="en-US" altLang="en-US" i="1" baseline="0" dirty="0" smtClean="0"/>
              <a:t>Agriculture &amp; Food Security</a:t>
            </a:r>
          </a:p>
          <a:p>
            <a:pPr marL="174708" indent="-174708">
              <a:spcBef>
                <a:spcPct val="0"/>
              </a:spcBef>
              <a:buFont typeface="Arial" panose="020B0604020202020204" pitchFamily="34" charset="0"/>
              <a:buChar char="•"/>
            </a:pPr>
            <a:r>
              <a:rPr lang="en-US" altLang="en-US" i="1" dirty="0" smtClean="0"/>
              <a:t>Air Quality</a:t>
            </a:r>
            <a:r>
              <a:rPr lang="en-US" altLang="en-US" i="1" baseline="0" dirty="0" smtClean="0"/>
              <a:t> &amp; </a:t>
            </a:r>
            <a:r>
              <a:rPr lang="en-US" altLang="en-US" i="1" dirty="0" smtClean="0"/>
              <a:t>Health </a:t>
            </a:r>
          </a:p>
          <a:p>
            <a:pPr marL="174708" indent="-174708">
              <a:spcBef>
                <a:spcPct val="0"/>
              </a:spcBef>
              <a:buFont typeface="Arial" panose="020B0604020202020204" pitchFamily="34" charset="0"/>
              <a:buChar char="•"/>
            </a:pPr>
            <a:r>
              <a:rPr lang="en-US" altLang="en-US" i="1" dirty="0" smtClean="0"/>
              <a:t>Water Quality and Quantity &amp;</a:t>
            </a:r>
            <a:r>
              <a:rPr lang="en-US" altLang="en-US" i="1" baseline="0" dirty="0" smtClean="0"/>
              <a:t> Health</a:t>
            </a:r>
          </a:p>
          <a:p>
            <a:pPr marL="174708" indent="-174708">
              <a:spcBef>
                <a:spcPct val="0"/>
              </a:spcBef>
              <a:buFont typeface="Arial" panose="020B0604020202020204" pitchFamily="34" charset="0"/>
              <a:buChar char="•"/>
            </a:pPr>
            <a:r>
              <a:rPr lang="en-US" altLang="en-US" i="1" baseline="0" dirty="0" smtClean="0"/>
              <a:t>Well-being &amp; Health</a:t>
            </a:r>
            <a:endParaRPr lang="en-US" altLang="en-US" baseline="0" dirty="0" smtClean="0"/>
          </a:p>
          <a:p>
            <a:pPr>
              <a:spcBef>
                <a:spcPct val="0"/>
              </a:spcBef>
            </a:pPr>
            <a:endParaRPr lang="en-US" altLang="en-US" baseline="0" dirty="0" smtClean="0"/>
          </a:p>
          <a:p>
            <a:pPr>
              <a:spcBef>
                <a:spcPct val="0"/>
              </a:spcBef>
            </a:pPr>
            <a:r>
              <a:rPr lang="en-US" altLang="en-US" dirty="0" smtClean="0"/>
              <a:t>These modules have been designed for public health professionals, as well as others concerned about climate change, to provide a basic level of information about the observed climate changes in Minnesota and their health impacts. </a:t>
            </a:r>
          </a:p>
          <a:p>
            <a:pPr eaLnBrk="1" hangingPunct="1">
              <a:spcBef>
                <a:spcPct val="0"/>
              </a:spcBef>
            </a:pPr>
            <a:endParaRPr lang="en-US" altLang="en-US" dirty="0" smtClean="0"/>
          </a:p>
          <a:p>
            <a:pPr eaLnBrk="1" hangingPunct="1">
              <a:spcBef>
                <a:spcPct val="0"/>
              </a:spcBef>
            </a:pPr>
            <a:r>
              <a:rPr lang="en-US" altLang="en-US" dirty="0" smtClean="0"/>
              <a:t>The training modules generally focus on climate adaptation (preparing for and adjusting to new conditions to reduce harm or risk of negative health outcomes), and includes some references to climate mitigation (reducing harmful greenhouse gas emissions) as well.</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change in temperature is already causing substantial shifts in the environment.  Maps of USDA plant hardiness zones show what types of plants will survive well and where. This is the standard by which gardeners and growers determine the plants that are most likely to thrive at a location. Zones are based on the average annual minimum winter temperature over a 30-year period and each zone represents a 10-degree Fahrenheit increment of minimum temperatures (USDA Agricultural Research Service, 2012).</a:t>
            </a:r>
            <a:endParaRPr lang="en-US" altLang="en-US" b="1" dirty="0" smtClean="0"/>
          </a:p>
          <a:p>
            <a:pPr eaLnBrk="1" hangingPunct="1">
              <a:spcBef>
                <a:spcPct val="0"/>
              </a:spcBef>
            </a:pPr>
            <a:endParaRPr lang="en-US" altLang="en-US" dirty="0" smtClean="0"/>
          </a:p>
          <a:p>
            <a:pPr eaLnBrk="1" hangingPunct="1">
              <a:spcBef>
                <a:spcPct val="0"/>
              </a:spcBef>
            </a:pPr>
            <a:r>
              <a:rPr lang="en-US" altLang="en-US" dirty="0" smtClean="0"/>
              <a:t>This image from the National Arbor Day Foundation compares two points in recent times. In 1990, Minnesota was predominantly zone 3 in the northern half of the state and zone 4 in the southern half of the state. In 2015, Minnesota was predominantly zone 4 across the majority of the state, with a smaller area of zone 3 in the far northern part of the state and zone 5 emerging in the far southern part of the state. </a:t>
            </a:r>
          </a:p>
          <a:p>
            <a:pPr eaLnBrk="1" hangingPunct="1">
              <a:spcBef>
                <a:spcPct val="0"/>
              </a:spcBef>
            </a:pPr>
            <a:endParaRPr lang="en-US" altLang="en-US" dirty="0" smtClean="0"/>
          </a:p>
          <a:p>
            <a:pPr eaLnBrk="1" hangingPunct="1">
              <a:spcBef>
                <a:spcPct val="0"/>
              </a:spcBef>
            </a:pPr>
            <a:r>
              <a:rPr lang="en-US" altLang="en-US" dirty="0" smtClean="0"/>
              <a:t>These shifts may stress native plant species and may make it easier for non-native plants, and the insects and pathogens that rely on them, to move into areas where they previously couldn’t survive.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 USDA Agricultural Research Service, 2012</a:t>
            </a:r>
          </a:p>
          <a:p>
            <a:pPr eaLnBrk="1" hangingPunct="1">
              <a:spcBef>
                <a:spcPct val="0"/>
              </a:spcBef>
            </a:pPr>
            <a:r>
              <a:rPr lang="en-US" altLang="en-US" dirty="0" smtClean="0"/>
              <a:t>Image source: Plant Hardiness Zones – Arbor Day Foundation,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409779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With a warming atmosphere, more evaporation occurs. Warmer air can also hold more water vapor than cool air. The water holding capacity of air increases by about 7% per 1°C warming.</a:t>
            </a:r>
          </a:p>
          <a:p>
            <a:pPr eaLnBrk="1" hangingPunct="1">
              <a:spcBef>
                <a:spcPct val="0"/>
              </a:spcBef>
            </a:pPr>
            <a:endParaRPr lang="en-US" altLang="en-US" dirty="0" smtClean="0"/>
          </a:p>
          <a:p>
            <a:pPr eaLnBrk="1" hangingPunct="1">
              <a:spcBef>
                <a:spcPct val="0"/>
              </a:spcBef>
            </a:pPr>
            <a:r>
              <a:rPr lang="en-US" altLang="en-US" dirty="0" smtClean="0"/>
              <a:t>The chart on this slide shows Minnesota's average annual precipitation from 1895 to 2016. The graph on the left highlights the trend for the early part of the last century, 1895-1959, while the graph on the right highlights the trend for the most recent half century, 1960-2016. For most of the first half of the 20th century, the trend in precipitation was slightly downward, at a loss of 0.2 inches per decade or</a:t>
            </a:r>
            <a:r>
              <a:rPr lang="en-US" altLang="en-US" baseline="0" dirty="0" smtClean="0"/>
              <a:t> the equivalent of </a:t>
            </a:r>
            <a:r>
              <a:rPr lang="en-US" altLang="en-US" dirty="0" smtClean="0"/>
              <a:t>-2 inches per century.</a:t>
            </a:r>
            <a:r>
              <a:rPr lang="en-US" altLang="en-US" baseline="0" dirty="0" smtClean="0"/>
              <a:t> This downward trend was</a:t>
            </a:r>
            <a:r>
              <a:rPr lang="en-US" altLang="en-US" dirty="0" smtClean="0"/>
              <a:t> influenced by the Dust Bowl years of the 1930s. However, the rate of precipitation across the state has increased by nearly 0.5 inches per decade or</a:t>
            </a:r>
            <a:r>
              <a:rPr lang="en-US" altLang="en-US" baseline="0" dirty="0" smtClean="0"/>
              <a:t> the equivalent of </a:t>
            </a:r>
            <a:r>
              <a:rPr lang="en-US" altLang="en-US" dirty="0" smtClean="0"/>
              <a:t>5 inches per century over the last 50+ years. </a:t>
            </a:r>
          </a:p>
          <a:p>
            <a:pPr eaLnBrk="1" hangingPunct="1">
              <a:spcBef>
                <a:spcPct val="0"/>
              </a:spcBef>
            </a:pPr>
            <a:endParaRPr lang="en-US" altLang="en-US" dirty="0" smtClean="0"/>
          </a:p>
          <a:p>
            <a:pPr eaLnBrk="1" hangingPunct="1">
              <a:spcBef>
                <a:spcPct val="0"/>
              </a:spcBef>
            </a:pPr>
            <a:r>
              <a:rPr lang="en-US" altLang="en-US" dirty="0" smtClean="0"/>
              <a:t>Source: Trenberth, 2011; </a:t>
            </a:r>
            <a:r>
              <a:rPr lang="en-US" dirty="0"/>
              <a:t>National Oceanic and Atmospheric Administration (NOAA). </a:t>
            </a:r>
            <a:r>
              <a:rPr lang="en-US" dirty="0" smtClean="0"/>
              <a:t>2017. NOAA National Centers for Environmental information, Climate at a Glance: U.S. Time Series, Precipitation, published February 2017, retrieved on February 9, 2017 from </a:t>
            </a:r>
            <a:r>
              <a:rPr lang="en-US" dirty="0" smtClean="0">
                <a:hlinkClick r:id="rId3"/>
              </a:rPr>
              <a:t>http://www.ncdc.noaa.gov/cag</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5641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Overall our average annual precipitation is slightly increasing and this increase is being driven by </a:t>
            </a:r>
            <a:r>
              <a:rPr lang="en-US" b="1" dirty="0" smtClean="0"/>
              <a:t>heavy precipitation events</a:t>
            </a:r>
            <a:r>
              <a:rPr lang="en-US" dirty="0" smtClean="0"/>
              <a:t>. This timeline captures the </a:t>
            </a:r>
            <a:r>
              <a:rPr lang="en-US" b="1" dirty="0" smtClean="0"/>
              <a:t>historic mega-rain events in Minnesota that have occurred since 1858</a:t>
            </a:r>
            <a:r>
              <a:rPr lang="en-US" dirty="0" smtClean="0"/>
              <a:t>. These events constitute a six-inch rainfall that covers more than 1,000 square miles, with the core of the event topping eight inches. </a:t>
            </a:r>
            <a:r>
              <a:rPr lang="en-US" b="1" dirty="0" smtClean="0"/>
              <a:t>15 mega-rain events have been identified </a:t>
            </a:r>
            <a:r>
              <a:rPr lang="en-US" dirty="0" smtClean="0"/>
              <a:t>in Minnesota since 1858 and </a:t>
            </a:r>
            <a:r>
              <a:rPr lang="en-US" b="1" dirty="0" smtClean="0"/>
              <a:t>7 of these events have occurred since 2002</a:t>
            </a:r>
            <a:r>
              <a:rPr lang="en-US" dirty="0" smtClean="0"/>
              <a:t>.</a:t>
            </a:r>
          </a:p>
          <a:p>
            <a:pPr eaLnBrk="1" hangingPunct="1">
              <a:spcBef>
                <a:spcPct val="0"/>
              </a:spcBef>
              <a:defRPr/>
            </a:pPr>
            <a:endParaRPr lang="en-US" altLang="en-US" dirty="0" smtClean="0"/>
          </a:p>
          <a:p>
            <a:pPr>
              <a:spcBef>
                <a:spcPct val="0"/>
              </a:spcBef>
              <a:defRPr/>
            </a:pPr>
            <a:r>
              <a:rPr lang="en-US" altLang="en-US" b="1" dirty="0" smtClean="0">
                <a:ea typeface="ＭＳ Ｐゴシック" pitchFamily="34" charset="-128"/>
              </a:rPr>
              <a:t>A recent study of precipitation in Minnesota found that storms with 3+ inches of rainfall has increased 104% in last 50 years.</a:t>
            </a:r>
            <a:endParaRPr lang="en-US" b="1" dirty="0" smtClean="0"/>
          </a:p>
          <a:p>
            <a:pPr eaLnBrk="1" hangingPunct="1">
              <a:spcBef>
                <a:spcPct val="0"/>
              </a:spcBef>
              <a:defRPr/>
            </a:pPr>
            <a:endParaRPr lang="en-US" altLang="en-US" dirty="0" smtClean="0"/>
          </a:p>
          <a:p>
            <a:pPr>
              <a:defRPr/>
            </a:pPr>
            <a:r>
              <a:rPr lang="en-US" dirty="0" smtClean="0"/>
              <a:t>[Reference] These seven mega-rain events since 2002 include: </a:t>
            </a:r>
          </a:p>
          <a:p>
            <a:pPr marL="291179" indent="-291179">
              <a:buFont typeface="Arial" pitchFamily="34" charset="0"/>
              <a:buChar char="•"/>
              <a:defRPr/>
            </a:pPr>
            <a:r>
              <a:rPr lang="en-US" dirty="0" smtClean="0"/>
              <a:t>June 2002 – where rainfall topped 12 inches over 48 hours in Roseau and Lake of the Woods Counties of Northern MN</a:t>
            </a:r>
          </a:p>
          <a:p>
            <a:pPr marL="291179" indent="-291179">
              <a:buFont typeface="Arial" pitchFamily="34" charset="0"/>
              <a:buChar char="•"/>
              <a:defRPr/>
            </a:pPr>
            <a:r>
              <a:rPr lang="en-US" dirty="0" smtClean="0"/>
              <a:t>September 2004 – with more than 10 inches of rain in a 36-hour period in Faribault and Freeborn Counties of Southern MN</a:t>
            </a:r>
          </a:p>
          <a:p>
            <a:pPr marL="291179" indent="-291179">
              <a:buFont typeface="Arial" pitchFamily="34" charset="0"/>
              <a:buChar char="•"/>
              <a:defRPr/>
            </a:pPr>
            <a:r>
              <a:rPr lang="en-US" dirty="0" smtClean="0"/>
              <a:t>August 2007 – in South East Minnesota, after 15.1 inches of rain fell in 24 hours</a:t>
            </a:r>
          </a:p>
          <a:p>
            <a:pPr marL="291179" indent="-291179">
              <a:buFont typeface="Arial" pitchFamily="34" charset="0"/>
              <a:buChar char="•"/>
              <a:defRPr/>
            </a:pPr>
            <a:r>
              <a:rPr lang="en-US" dirty="0" smtClean="0"/>
              <a:t>September 2010 – in South Central Minnesota, after 9.5 inches of rain fell in one day</a:t>
            </a:r>
          </a:p>
          <a:p>
            <a:pPr marL="291179" indent="-291179">
              <a:buFont typeface="Arial" pitchFamily="34" charset="0"/>
              <a:buChar char="•"/>
              <a:defRPr/>
            </a:pPr>
            <a:r>
              <a:rPr lang="en-US" dirty="0" smtClean="0"/>
              <a:t>June 2012 – in North East Minnesota, after over 10 inches of rain fell over 2 days, causing severe flash flooding and river flooding; the St. Louis River crested at over 16 feet after rising 10 feet in 24 hours</a:t>
            </a:r>
          </a:p>
          <a:p>
            <a:pPr marL="291179" indent="-291179">
              <a:buFont typeface="Arial" pitchFamily="34" charset="0"/>
              <a:buChar char="•"/>
              <a:defRPr/>
            </a:pPr>
            <a:r>
              <a:rPr lang="en-US" dirty="0" smtClean="0"/>
              <a:t>July 2016 – in Central Minnesota, especially Pine County, with a two-day total of 9.3 inches </a:t>
            </a:r>
          </a:p>
          <a:p>
            <a:pPr marL="291179" indent="-291179">
              <a:buFont typeface="Arial" pitchFamily="34" charset="0"/>
              <a:buChar char="•"/>
              <a:defRPr/>
            </a:pPr>
            <a:r>
              <a:rPr lang="en-US" dirty="0" smtClean="0"/>
              <a:t>August 2016 – in Central and South East Minnesota, with rainfall rates of two-three inches per hour.</a:t>
            </a:r>
          </a:p>
          <a:p>
            <a:pPr>
              <a:defRPr/>
            </a:pPr>
            <a:endParaRPr lang="en-US" dirty="0" smtClean="0"/>
          </a:p>
          <a:p>
            <a:pPr>
              <a:defRPr/>
            </a:pPr>
            <a:r>
              <a:rPr lang="en-US" dirty="0" smtClean="0"/>
              <a:t>Source: MDNR,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96314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r>
              <a:rPr lang="en-US" altLang="en-US" dirty="0" smtClean="0"/>
              <a:t>However, more moisture in the atmosphere doesn’t necessarily mean a consistent rise in rain and snow. The character of precipitation in Minnesota is changing, increasing the potential for both extreme wet and dry spells. Minnesota is starting to experience increases in localized, heavy precipitation events. Observed trends have the potential to cause both increased flooding and drought, based on the localized nature of storms and their intensity, leaving some areas of the state drenched and other areas without any precipitation. For example, in 2012, 75 counties were declared primary or contiguous disaster areas for drought. However, in that same year 15 counties and three tribal reservations were declared disaster areas for flooding, with eight counties receiving disaster designation for both, underscoring the intensification of precipitation extremes in both directions. </a:t>
            </a:r>
          </a:p>
          <a:p>
            <a:pPr defTabSz="930156"/>
            <a:endParaRPr lang="en-US" altLang="en-US" dirty="0" smtClean="0"/>
          </a:p>
          <a:p>
            <a:pPr defTabSz="930156"/>
            <a:r>
              <a:rPr lang="en-US" altLang="en-US" dirty="0" smtClean="0"/>
              <a:t>Source: MDH,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49986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Humidity levels are a function of both temperature and water levels in the atmosphere. Health professionals are particularly interested in humidity, since this affects the skin’s ability to evaporate moisture and cool the body. Dew point is a measure of water vapor in the air. Specifically, the dew point temperature is the temperature to which air must be cooled at constant pressure for it to become fully saturated with water. The higher the dew point is, the more uncomfortable and physically stressed a person feels. This is because people cool themselves by sweating, and if the dew point is high, it becomes more difficult for sweat to evaporate off the skin. </a:t>
            </a:r>
          </a:p>
          <a:p>
            <a:endParaRPr lang="en-US" altLang="en-US" dirty="0" smtClean="0"/>
          </a:p>
          <a:p>
            <a:r>
              <a:rPr lang="en-US" altLang="en-US" dirty="0" smtClean="0"/>
              <a:t>While many measures of dew point and humidity in Minnesota do not yet show evidence of increasing, the most extreme dew point values are becoming more frequent and more extreme over time. Based on historical data, annual maximum dew point temperatures (measured at 6pm CST) are increasing in Minnesota. This trend is modest but significant, about 0.12 degrees per decade. We are also experiencing an increase in the frequency of dew point readings at or above 75°F, a level that is extremely uncomfortable and oppressive. In fact, the frequency of these extreme dew point temperatures is 51% more common in the second half of Minnesota’s weather record (1960-2015) than in the first half (1903-1959).</a:t>
            </a:r>
          </a:p>
          <a:p>
            <a:endParaRPr lang="en-US" altLang="en-US" dirty="0" smtClean="0"/>
          </a:p>
          <a:p>
            <a:r>
              <a:rPr lang="en-US" altLang="en-US" dirty="0" smtClean="0"/>
              <a:t>Source: Trenberth, K.E., 2011; personal communication with Kenny Blumenfeld, Minnesota DNR State Climatology Office on August 9, 2016</a:t>
            </a:r>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58266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The next</a:t>
            </a:r>
            <a:r>
              <a:rPr lang="en-US" altLang="en-US" baseline="0" dirty="0" smtClean="0"/>
              <a:t> section covers extreme heat and climate change.</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3053230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Climate change is causing a shift in the probability of both average and extreme temperatures. Scientists expect climate change to lead to longer, more severe and more frequent extreme heat events. Hot days and heat waves that once were considered rare and record-breaking may become much more commonplace.</a:t>
            </a:r>
          </a:p>
          <a:p>
            <a:pPr>
              <a:defRPr/>
            </a:pPr>
            <a:endParaRPr lang="en-US" dirty="0" smtClean="0"/>
          </a:p>
          <a:p>
            <a:pPr>
              <a:defRPr/>
            </a:pPr>
            <a:endParaRPr lang="en-US" dirty="0" smtClean="0"/>
          </a:p>
          <a:p>
            <a:pPr marL="232886" indent="-232886">
              <a:defRPr/>
            </a:pPr>
            <a:r>
              <a:rPr lang="en-US" dirty="0" smtClean="0"/>
              <a:t>Source:</a:t>
            </a:r>
            <a:r>
              <a:rPr lang="en-US" baseline="0" dirty="0" smtClean="0"/>
              <a:t> CDC, 2009</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3013830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886" indent="-232886">
              <a:defRPr/>
            </a:pPr>
            <a:r>
              <a:rPr lang="en-US" dirty="0" smtClean="0"/>
              <a:t>There is no universal definition of an extreme heat event. Criteria for what defines an extreme heat event differ given that the experience of heat is dependent on the level of acclimatization in the population. Summer temperatures considered commonplace in Phoenix, Arizona may seem extreme to people living in Northern Minnesota. In general, most definitions of an extreme heat event refer to an extended period of time with unusually hot weather conditions for that particular time of year. </a:t>
            </a:r>
          </a:p>
          <a:p>
            <a:pPr marL="232886" indent="-232886">
              <a:defRPr/>
            </a:pPr>
            <a:endParaRPr lang="en-US" dirty="0" smtClean="0"/>
          </a:p>
          <a:p>
            <a:pPr marL="232886" indent="-232886">
              <a:defRPr/>
            </a:pPr>
            <a:r>
              <a:rPr lang="en-US" dirty="0" smtClean="0"/>
              <a:t> </a:t>
            </a:r>
          </a:p>
          <a:p>
            <a:pPr marL="232886" indent="-232886">
              <a:defRPr/>
            </a:pPr>
            <a:r>
              <a:rPr lang="en-US" dirty="0" smtClean="0"/>
              <a:t>Sources:</a:t>
            </a:r>
            <a:r>
              <a:rPr lang="en-US" baseline="0" dirty="0" smtClean="0"/>
              <a:t> </a:t>
            </a:r>
            <a:r>
              <a:rPr lang="en-US" dirty="0" smtClean="0"/>
              <a:t>Anderson and Bell, 2011; NWS, 2009a</a:t>
            </a:r>
          </a:p>
          <a:p>
            <a:pPr eaLnBrk="1" hangingPunct="1">
              <a:spcBef>
                <a:spcPct val="0"/>
              </a:spcBef>
            </a:pPr>
            <a:endParaRPr lang="en-US" altLang="en-US" dirty="0" smtClean="0"/>
          </a:p>
          <a:p>
            <a:pPr eaLnBrk="1" hangingPunct="1">
              <a:spcBef>
                <a:spcPct val="0"/>
              </a:spcBef>
            </a:pPr>
            <a:r>
              <a:rPr lang="en-US" altLang="en-US" dirty="0" smtClean="0"/>
              <a:t>Image: “Sunset”</a:t>
            </a:r>
            <a:r>
              <a:rPr lang="en-US" altLang="en-US" baseline="0" dirty="0" smtClean="0"/>
              <a:t> - https://www.pexels.com/photo/sunset-147465/</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2603163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097"/>
            <a:r>
              <a:rPr lang="en-US" altLang="en-US" dirty="0" smtClean="0"/>
              <a:t>Many weather stations rely on the calculation of the heat index to communication heat risk. The Heat Index (HI) is a measure of how hot it really feels when relative humidity is factored in with the actual air temperature. </a:t>
            </a:r>
          </a:p>
          <a:p>
            <a:pPr defTabSz="888097"/>
            <a:endParaRPr lang="en-US" altLang="en-US" dirty="0" smtClean="0"/>
          </a:p>
          <a:p>
            <a:pPr defTabSz="888097"/>
            <a:r>
              <a:rPr lang="en-US" altLang="en-US" dirty="0" smtClean="0"/>
              <a:t>For example, if the air temperature is 96°F and the relative humidity is 65%, the heat index…or rather, how hot it actually feels to the average person…is 121°F. The red area on the chart indicates extreme danger. Keep in mind that heat index values were devised for shady, light wind conditions. Exposure to full sunshine can increase heat index values approximately 15°F. Furthermore, strong winds, particularly with very hot, dry air, can be extremely hazardous.</a:t>
            </a:r>
          </a:p>
          <a:p>
            <a:pPr defTabSz="888097"/>
            <a:r>
              <a:rPr lang="en-US" altLang="en-US" dirty="0" smtClean="0"/>
              <a:t> </a:t>
            </a:r>
          </a:p>
          <a:p>
            <a:pPr defTabSz="888097"/>
            <a:r>
              <a:rPr lang="en-US" altLang="en-US" dirty="0" smtClean="0"/>
              <a:t>Sources: NWS, 2009a; NWS, 2010a (and image)</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91682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map shows the service area for the six National Weather Service stations serving Minnesota. Each NWS station releases heat advisories and warnings depending on the weather in its service area.</a:t>
            </a:r>
          </a:p>
          <a:p>
            <a:endParaRPr lang="en-US" altLang="en-US" dirty="0" smtClean="0"/>
          </a:p>
          <a:p>
            <a:endParaRPr lang="en-US" altLang="en-US" dirty="0" smtClean="0"/>
          </a:p>
          <a:p>
            <a:r>
              <a:rPr lang="en-US" altLang="en-US" dirty="0" smtClean="0"/>
              <a:t>Source: NWS, 2010b</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36745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altLang="en-US" sz="1100"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2803623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In general, the National Weather Service issues the following heat-related products as conditions warrant: Excessive heat outlooks, heat advisory, excessive heat watches, or excessive heat warnings. </a:t>
            </a:r>
          </a:p>
          <a:p>
            <a:pPr eaLnBrk="1" hangingPunct="1"/>
            <a:endParaRPr lang="en-US" altLang="en-US" dirty="0" smtClean="0"/>
          </a:p>
          <a:p>
            <a:pPr eaLnBrk="1" hangingPunct="1"/>
            <a:r>
              <a:rPr lang="en-US" altLang="en-US" dirty="0" smtClean="0"/>
              <a:t>Excessive Heat Outlooks are issued when the potential exists for an extreme heat event in the next 3-7 days.</a:t>
            </a:r>
          </a:p>
          <a:p>
            <a:pPr eaLnBrk="1" hangingPunct="1"/>
            <a:endParaRPr lang="en-US" altLang="en-US" dirty="0" smtClean="0"/>
          </a:p>
          <a:p>
            <a:pPr eaLnBrk="1" hangingPunct="1"/>
            <a:r>
              <a:rPr lang="en-US" altLang="en-US" dirty="0" smtClean="0"/>
              <a:t>Excessive heat watches are issued when conditions are favorable for an extreme heat event in the next 24 to 72 hours. </a:t>
            </a:r>
          </a:p>
          <a:p>
            <a:pPr eaLnBrk="1" hangingPunct="1"/>
            <a:endParaRPr lang="en-US" altLang="en-US" dirty="0" smtClean="0"/>
          </a:p>
          <a:p>
            <a:pPr eaLnBrk="1" hangingPunct="1"/>
            <a:r>
              <a:rPr lang="en-US" altLang="en-US" dirty="0" smtClean="0"/>
              <a:t>Heat advisories are issued within 12 hours of the onset of an extreme heat event. In general, an advisory is issued when the maximum heat index is expected to be 100° or higher for at least 2 days, and nighttime air temperatures are not expected to drop below 75°F. </a:t>
            </a:r>
          </a:p>
          <a:p>
            <a:pPr eaLnBrk="1" hangingPunct="1"/>
            <a:endParaRPr lang="en-US" altLang="en-US" dirty="0" smtClean="0"/>
          </a:p>
          <a:p>
            <a:pPr eaLnBrk="1" hangingPunct="1"/>
            <a:r>
              <a:rPr lang="en-US" altLang="en-US" dirty="0" smtClean="0"/>
              <a:t>Excessive heat warnings are issued within 12 hours of the onset of an extremely dangerous heat event. Generally, a warning is issued when the maximum heat index is expected to be 105° or higher for at least 2 days and nighttime air temperatures will not drop below 75°F. These criteria will vary, especially for areas not used to extreme heat conditions.</a:t>
            </a:r>
          </a:p>
          <a:p>
            <a:pPr eaLnBrk="1" hangingPunct="1"/>
            <a:endParaRPr lang="en-US" altLang="en-US" dirty="0" smtClean="0"/>
          </a:p>
          <a:p>
            <a:pPr eaLnBrk="1" hangingPunct="1"/>
            <a:r>
              <a:rPr lang="en-US" altLang="en-US" dirty="0" smtClean="0"/>
              <a:t>That advisories and warnings take into account the absence of nighttime cooling underscores how important this is. The drop in overnight temperatures offers important relief to people who lack air-conditioning or access to cool spaces. Elevated nighttime temperatures can continue to stress the body, prolonging they physiological strain and increasing risk for serious injury.</a:t>
            </a:r>
          </a:p>
          <a:p>
            <a:pPr eaLnBrk="1" hangingPunct="1"/>
            <a:r>
              <a:rPr lang="en-US" altLang="en-US" dirty="0" smtClean="0"/>
              <a:t>There are some indications that the relationship between high nighttime temperatures and mortality is more pronounced than the relationship for daytime temperatures. </a:t>
            </a:r>
          </a:p>
          <a:p>
            <a:pPr eaLnBrk="1" hangingPunct="1"/>
            <a:endParaRPr lang="en-US" altLang="en-US" dirty="0" smtClean="0"/>
          </a:p>
          <a:p>
            <a:pPr eaLnBrk="1" hangingPunct="1"/>
            <a:r>
              <a:rPr lang="en-US" altLang="en-US" dirty="0" smtClean="0"/>
              <a:t>Sources: NWS, 2009a;</a:t>
            </a:r>
            <a:r>
              <a:rPr lang="en-US" altLang="en-US" baseline="0" dirty="0" smtClean="0"/>
              <a:t> </a:t>
            </a:r>
            <a:r>
              <a:rPr lang="en-US" altLang="en-US" dirty="0" smtClean="0"/>
              <a:t>Medina-Ramón</a:t>
            </a:r>
            <a:r>
              <a:rPr lang="en-US" altLang="en-US" baseline="0" dirty="0" smtClean="0"/>
              <a:t> </a:t>
            </a:r>
            <a:r>
              <a:rPr lang="en-US" altLang="en-US" dirty="0" smtClean="0"/>
              <a:t>and Schwartz, 2007;</a:t>
            </a:r>
            <a:r>
              <a:rPr lang="en-US" altLang="en-US" baseline="0" dirty="0" smtClean="0"/>
              <a:t> </a:t>
            </a:r>
            <a:r>
              <a:rPr lang="en-US" altLang="en-US" dirty="0" smtClean="0"/>
              <a:t>Zhang, K.,</a:t>
            </a:r>
            <a:r>
              <a:rPr lang="en-US" altLang="en-US" baseline="0" dirty="0" smtClean="0"/>
              <a:t> et al, 2012</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4114999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There were five heat episodes in summer 2011 worthy of issuing heat advisories or warnings:</a:t>
            </a:r>
          </a:p>
          <a:p>
            <a:pPr>
              <a:buFontTx/>
              <a:buChar char="•"/>
            </a:pPr>
            <a:r>
              <a:rPr lang="en-US" altLang="en-US" dirty="0" smtClean="0"/>
              <a:t>June 6-7</a:t>
            </a:r>
          </a:p>
          <a:p>
            <a:pPr>
              <a:buFontTx/>
              <a:buChar char="•"/>
            </a:pPr>
            <a:r>
              <a:rPr lang="en-US" altLang="en-US" dirty="0" smtClean="0"/>
              <a:t>June 30-July 1</a:t>
            </a:r>
          </a:p>
          <a:p>
            <a:pPr>
              <a:buFontTx/>
              <a:buChar char="•"/>
            </a:pPr>
            <a:r>
              <a:rPr lang="en-US" altLang="en-US" dirty="0" smtClean="0"/>
              <a:t>July 16 – 20. This was the most prolonged extreme heat event by far, since late July of 2006 for Minnesota</a:t>
            </a:r>
          </a:p>
          <a:p>
            <a:pPr>
              <a:buFontTx/>
              <a:buChar char="•"/>
            </a:pPr>
            <a:r>
              <a:rPr lang="en-US" altLang="en-US" dirty="0" smtClean="0"/>
              <a:t>July 23 (Minor event, with heat advisories only covering small portions of Minnesota) </a:t>
            </a:r>
          </a:p>
          <a:p>
            <a:pPr>
              <a:buFontTx/>
              <a:buChar char="•"/>
            </a:pPr>
            <a:r>
              <a:rPr lang="en-US" altLang="en-US" dirty="0" smtClean="0"/>
              <a:t>August 1 (Minor event, with heat advisories only covering small portions of Minnesota)</a:t>
            </a:r>
          </a:p>
          <a:p>
            <a:endParaRPr lang="en-US" altLang="en-US" dirty="0" smtClean="0"/>
          </a:p>
          <a:p>
            <a:endParaRPr lang="en-US" altLang="en-US" dirty="0" smtClean="0"/>
          </a:p>
          <a:p>
            <a:r>
              <a:rPr lang="en-US" altLang="en-US" dirty="0" smtClean="0"/>
              <a:t>Source: </a:t>
            </a:r>
            <a:r>
              <a:rPr lang="en-US" altLang="en-US" dirty="0" err="1" smtClean="0"/>
              <a:t>Friedlein</a:t>
            </a:r>
            <a:r>
              <a:rPr lang="en-US" altLang="en-US" dirty="0" smtClean="0"/>
              <a:t>, 2011</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2411724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July 19, 2011 was an all-time heat index record for the Twin Cities. The air temperature reported at worst hour was 95°F and was paired with the 82°F dew point temperature</a:t>
            </a:r>
            <a:r>
              <a:rPr lang="en-US" altLang="en-US" baseline="30000" dirty="0" smtClean="0"/>
              <a:t> </a:t>
            </a:r>
            <a:r>
              <a:rPr lang="en-US" altLang="en-US" dirty="0" smtClean="0"/>
              <a:t>for a heat index of 119°F. </a:t>
            </a:r>
          </a:p>
          <a:p>
            <a:r>
              <a:rPr lang="en-US" altLang="en-US" dirty="0" smtClean="0"/>
              <a:t>That date also saw the state record dew point temperature of 88°F. With an air temperature of 93</a:t>
            </a:r>
            <a:r>
              <a:rPr lang="en-US" altLang="en-US" dirty="0" smtClean="0">
                <a:ea typeface="Calibri" panose="020F0502020204030204" pitchFamily="34" charset="0"/>
                <a:cs typeface="Calibri" panose="020F0502020204030204" pitchFamily="34" charset="0"/>
              </a:rPr>
              <a:t>°F, the </a:t>
            </a:r>
            <a:r>
              <a:rPr lang="en-US" altLang="en-US" dirty="0" smtClean="0"/>
              <a:t>heat index reached 130°F.</a:t>
            </a:r>
            <a:r>
              <a:rPr lang="en-US" altLang="en-US" baseline="30000" dirty="0" smtClean="0"/>
              <a:t> </a:t>
            </a:r>
            <a:r>
              <a:rPr lang="en-US" altLang="en-US" dirty="0" smtClean="0"/>
              <a:t> The record state dew-point temperature was recorded at Moorhead Municipal Airport from 7pm to 9pm.</a:t>
            </a:r>
          </a:p>
          <a:p>
            <a:endParaRPr lang="en-US" altLang="en-US" dirty="0" smtClean="0"/>
          </a:p>
          <a:p>
            <a:endParaRPr lang="en-US" altLang="en-US" dirty="0" smtClean="0"/>
          </a:p>
          <a:p>
            <a:r>
              <a:rPr lang="en-US" altLang="en-US" dirty="0" smtClean="0"/>
              <a:t>Sources: Minnesota State Climatology Office, 2011a; Minnesota</a:t>
            </a:r>
            <a:r>
              <a:rPr lang="en-US" altLang="en-US" baseline="0" dirty="0" smtClean="0"/>
              <a:t> </a:t>
            </a:r>
            <a:r>
              <a:rPr lang="en-US" altLang="en-US" dirty="0" smtClean="0"/>
              <a:t>State Climatology Office, 2011b; NWS, 2011</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358298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r>
              <a:rPr lang="en-US" altLang="en-US" dirty="0" smtClean="0"/>
              <a:t>The Minnesota Weather Almanac by Dr. Mark Seeley is the 200-year weather history of the state, including dramatic events and episodes of the 19</a:t>
            </a:r>
            <a:r>
              <a:rPr lang="en-US" altLang="en-US" baseline="30000" dirty="0" smtClean="0"/>
              <a:t>th</a:t>
            </a:r>
            <a:r>
              <a:rPr lang="en-US" altLang="en-US" dirty="0" smtClean="0"/>
              <a:t> Century. The state has experienced many heat waves, as listed here on the slide. The ones noted in red font were driven by high </a:t>
            </a:r>
            <a:r>
              <a:rPr lang="en-US" altLang="en-US" dirty="0" err="1" smtClean="0"/>
              <a:t>dewpoints</a:t>
            </a:r>
            <a:r>
              <a:rPr lang="en-US" altLang="en-US" dirty="0" smtClean="0"/>
              <a:t> not high air temperatures. You can see an obvious trend of recent extreme heat events driven by high dew point whereas past extreme heat events were driven by high air temperatures. This trend is expected to continue. As you saw previously, dew points are rising.</a:t>
            </a:r>
          </a:p>
          <a:p>
            <a:pPr defTabSz="930156"/>
            <a:endParaRPr lang="en-US" altLang="en-US" dirty="0" smtClean="0"/>
          </a:p>
          <a:p>
            <a:pPr defTabSz="930156"/>
            <a:endParaRPr lang="en-US" altLang="en-US" dirty="0" smtClean="0"/>
          </a:p>
          <a:p>
            <a:pPr defTabSz="930156"/>
            <a:r>
              <a:rPr lang="en-US" altLang="en-US" dirty="0" smtClean="0"/>
              <a:t>Source: Seeley, 2011</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3681662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relationship of observed changes in Minnesota’s climate and Minnesota’s risk of extreme heat events can be summarized as follows:</a:t>
            </a:r>
          </a:p>
          <a:p>
            <a:pPr marL="166808" indent="-166808">
              <a:buFont typeface="Arial" pitchFamily="34" charset="0"/>
              <a:buChar char="•"/>
              <a:defRPr/>
            </a:pPr>
            <a:r>
              <a:rPr lang="en-US" dirty="0" smtClean="0"/>
              <a:t>In Minnesota more EHE are led by high dew points, and dew points may be rising</a:t>
            </a:r>
          </a:p>
          <a:p>
            <a:pPr marL="166808" indent="-166808">
              <a:buFont typeface="Arial" pitchFamily="34" charset="0"/>
              <a:buChar char="•"/>
              <a:defRPr/>
            </a:pPr>
            <a:r>
              <a:rPr lang="en-US" dirty="0" smtClean="0"/>
              <a:t>Relief from EHE comes from overnight low temperatures, and overnight low temperatures are rising</a:t>
            </a:r>
          </a:p>
          <a:p>
            <a:pPr marL="166808" indent="-166808">
              <a:buFont typeface="Arial" pitchFamily="34" charset="0"/>
              <a:buChar char="•"/>
              <a:defRPr/>
            </a:pPr>
            <a:r>
              <a:rPr lang="en-US" dirty="0" smtClean="0"/>
              <a:t>Therefore, Minnesota is at risk of more EHE</a:t>
            </a:r>
          </a:p>
          <a:p>
            <a:pPr>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20917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The next section will define the urban heat island effect, which can make persons living in urban areas more at risk to extreme heat events.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1148011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a:t>
            </a:r>
            <a:r>
              <a:rPr lang="en-US" altLang="en-US" i="1" dirty="0" smtClean="0"/>
              <a:t>urban heat island effect</a:t>
            </a:r>
            <a:r>
              <a:rPr lang="en-US" altLang="en-US" dirty="0" smtClean="0"/>
              <a:t> is a measurable increase in ambient urban air temperatures resulting primarily from the replacement of vegetation with buildings, roads, and other heat-absorbing infrastructure. The heat island effect can result in significant temperature differences between rural and urban areas.</a:t>
            </a:r>
          </a:p>
          <a:p>
            <a:pPr eaLnBrk="1" hangingPunct="1"/>
            <a:endParaRPr lang="en-US" altLang="en-US" dirty="0" smtClean="0"/>
          </a:p>
          <a:p>
            <a:pPr eaLnBrk="1" hangingPunct="1"/>
            <a:r>
              <a:rPr lang="en-US" altLang="en-US" dirty="0" smtClean="0"/>
              <a:t>Causes:</a:t>
            </a:r>
          </a:p>
          <a:p>
            <a:pPr eaLnBrk="1" hangingPunct="1">
              <a:buFontTx/>
              <a:buChar char="•"/>
            </a:pPr>
            <a:r>
              <a:rPr lang="en-US" altLang="en-US" dirty="0" smtClean="0"/>
              <a:t>Urbanization is associated with an increase in human and commercial traffic, air pollution from industries and cars, overcrowding and impervious surfaces such as large buildings and parking lots. </a:t>
            </a:r>
          </a:p>
          <a:p>
            <a:pPr eaLnBrk="1" hangingPunct="1">
              <a:buFontTx/>
              <a:buChar char="•"/>
            </a:pPr>
            <a:r>
              <a:rPr lang="en-US" altLang="en-US" dirty="0" smtClean="0"/>
              <a:t>Reduced vegetation enhances the UHI because loss of evapotranspiration (evaporation and transpiration) cooling effect and shading</a:t>
            </a:r>
          </a:p>
          <a:p>
            <a:pPr eaLnBrk="1" hangingPunct="1">
              <a:buFontTx/>
              <a:buChar char="•"/>
            </a:pPr>
            <a:r>
              <a:rPr lang="en-US" altLang="en-US" dirty="0" smtClean="0"/>
              <a:t>All these tend to produce the “urban heat island effect”, making urban areas warmer than rural areas. </a:t>
            </a:r>
          </a:p>
          <a:p>
            <a:pPr eaLnBrk="1" hangingPunct="1">
              <a:buFontTx/>
              <a:buChar char="•"/>
            </a:pPr>
            <a:r>
              <a:rPr lang="en-US" altLang="en-US" dirty="0" smtClean="0"/>
              <a:t>The presence of tall buildings and emitted atmospheric pollutants in the cities prevents reflected radiation from escaping from the surface of the earth. Tall buildings and darker surfaces in the cities also absorb heat and radiation. Skyscrapers also obstruct free air flow in urban areas. </a:t>
            </a:r>
          </a:p>
          <a:p>
            <a:pPr eaLnBrk="1" hangingPunct="1">
              <a:buFontTx/>
              <a:buChar char="•"/>
            </a:pPr>
            <a:r>
              <a:rPr lang="en-US" altLang="en-US" dirty="0" smtClean="0"/>
              <a:t>Similarly the increase energy consumption associated with cooling during extreme heat event also leads to the emission of more air pollutants that cause more trapping of heat. </a:t>
            </a:r>
          </a:p>
          <a:p>
            <a:pPr eaLnBrk="1" hangingPunct="1"/>
            <a:endParaRPr lang="en-US" altLang="en-US" dirty="0" smtClean="0"/>
          </a:p>
          <a:p>
            <a:pPr eaLnBrk="1" hangingPunct="1"/>
            <a:r>
              <a:rPr lang="en-US" altLang="en-US" dirty="0" smtClean="0"/>
              <a:t>Effects:</a:t>
            </a:r>
          </a:p>
          <a:p>
            <a:pPr eaLnBrk="1" hangingPunct="1"/>
            <a:r>
              <a:rPr lang="en-US" altLang="en-US" dirty="0" smtClean="0"/>
              <a:t>The</a:t>
            </a:r>
            <a:r>
              <a:rPr lang="en-US" altLang="en-US" baseline="0" dirty="0" smtClean="0"/>
              <a:t> effect is proportional to the size of the city – but all cities, large and small, have urban heat islands. On average, a city with 1 million people can have a 2-6 degree UHI. On clear, calm nights, this can be as high as 20 degree-plus </a:t>
            </a:r>
            <a:r>
              <a:rPr lang="en-US" altLang="en-US" baseline="0" dirty="0" err="1" smtClean="0"/>
              <a:t>fareinheit</a:t>
            </a:r>
            <a:r>
              <a:rPr lang="en-US" altLang="en-US" baseline="0" dirty="0" smtClean="0"/>
              <a:t>. </a:t>
            </a:r>
            <a:endParaRPr lang="en-US" altLang="en-US" dirty="0" smtClean="0"/>
          </a:p>
          <a:p>
            <a:pPr eaLnBrk="1" hangingPunct="1"/>
            <a:endParaRPr lang="en-US" altLang="en-US" dirty="0" smtClean="0"/>
          </a:p>
          <a:p>
            <a:pPr eaLnBrk="1" hangingPunct="1"/>
            <a:r>
              <a:rPr lang="en-US" altLang="en-US" dirty="0" smtClean="0"/>
              <a:t>Sources: NWS, 2009b; Snyder, 2012</a:t>
            </a:r>
          </a:p>
          <a:p>
            <a:pPr eaLnBrk="1" hangingPunct="1"/>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1001306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consequences of UHI can be positive and negative, especially in cooler climates like Minnesota’s. The chart on this slide shows that even a small increase in temperature during already peak periods can cost hundreds of millions of additional dollars in increased electricity costs for cooling. However, UHI in the winter can reduce the nighttime and extreme cooling and lower the costs of heating buildings. The UHI has also been shown to cause shifts in weather patterns, such as more severe weather and changes in precipitation from the urban area to rural regions downwind.</a:t>
            </a:r>
          </a:p>
          <a:p>
            <a:endParaRPr lang="en-US" altLang="en-US" dirty="0" smtClean="0"/>
          </a:p>
          <a:p>
            <a:endParaRPr lang="en-US" altLang="en-US" dirty="0" smtClean="0"/>
          </a:p>
          <a:p>
            <a:r>
              <a:rPr lang="en-US" altLang="en-US" dirty="0" smtClean="0"/>
              <a:t>Sources: Snyder, 2012; U.S. EPA, 2008</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1418457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Three strategies to reduce the urban heat island effect are: green roofs, cool roofs/pavements and permeable pavements.</a:t>
            </a:r>
          </a:p>
          <a:p>
            <a:pPr eaLnBrk="1" hangingPunct="1"/>
            <a:endParaRPr lang="en-US" altLang="en-US" dirty="0" smtClean="0"/>
          </a:p>
          <a:p>
            <a:pPr eaLnBrk="1" hangingPunct="1"/>
            <a:r>
              <a:rPr lang="en-US" altLang="en-US" dirty="0" smtClean="0"/>
              <a:t>Green roofs:  A green roof, or rooftop garden, is a vegetative layer grown on a rooftop. Green roofs provide shade and remove heat from the air through evapotranspiration, reducing temperatures of the roof surface and the surrounding air. On hot summer days, the surface temperature of a green roof can be cooler than the air temperature, whereas the surface of a conventional rooftop can be up to 90°F (50°C) warmer.</a:t>
            </a:r>
          </a:p>
          <a:p>
            <a:pPr eaLnBrk="1" hangingPunct="1"/>
            <a:endParaRPr lang="en-US" altLang="en-US" dirty="0" smtClean="0"/>
          </a:p>
          <a:p>
            <a:pPr eaLnBrk="1" hangingPunct="1"/>
            <a:r>
              <a:rPr lang="en-US" altLang="en-US" dirty="0" smtClean="0"/>
              <a:t>Cool roofs:  Cool roofing products are made of highly reflective and emissive materials that can remain approximately 50 to 60°F (28-33°C) cooler than traditional materials during peak summer weather. A 2004 report summarized more than 25 articles about the cooling energy used by buildings with cool roofs and identified energy savings ranging from 2 to over 40 percent, with average savings of about 20 percent. Even when the wintertime heating penalty is accounted for, there are still significant energy savings during the summer. (winter sun is weaker and hours of daylight shorter; plus heating with natural gas can be cheaper than cooling with electricity.) A recent Stanford University study researched the impact of increased reflection on atmospheric warming if there was national implementation of cool (white) roofs. The study found that the increased reflection is absorbed into the atmosphere by dark particles and increases global warming. However, this is not a net-effect. It does not take into account the negative impact on global warming as a result of reduction in GHG emissions due to lower energy production because buildings are cooler with cool (white) roofs. It is unlikely that the increased reflection of the suns rays from a cool (white) roof would have a greater impact than the reduced GHG from lower energy production for cooling.</a:t>
            </a:r>
          </a:p>
          <a:p>
            <a:pPr eaLnBrk="1" hangingPunct="1"/>
            <a:endParaRPr lang="en-US" altLang="en-US" dirty="0" smtClean="0"/>
          </a:p>
          <a:p>
            <a:pPr eaLnBrk="1" hangingPunct="1"/>
            <a:r>
              <a:rPr lang="en-US" altLang="en-US" dirty="0" smtClean="0"/>
              <a:t>Cool pavements:  Cool pavement materials reflect more solar energy and enhance water evaporation. Conventional paving materials can reach peak summertime temperatures of 120–150°F (48–67°C), transferring excess heat to the air above them and heating storm water as it runs off the pavement into local waterways. Researchers at Lawrence Berkeley National Laboratory have estimated that every 10 percent increase in solar reflectance could decrease surface temperatures by 7ºF (4ºC). Further, they predicted that if pavement reflectance throughout a city were increased from 10 percent to 35 percent, the air temperature could potentially be reduced by 1ºF (0.6ºC).</a:t>
            </a:r>
          </a:p>
          <a:p>
            <a:pPr eaLnBrk="1" hangingPunct="1"/>
            <a:endParaRPr lang="en-US" altLang="en-US" dirty="0" smtClean="0"/>
          </a:p>
          <a:p>
            <a:pPr eaLnBrk="1" hangingPunct="1"/>
            <a:r>
              <a:rPr lang="en-US" altLang="en-US" dirty="0" smtClean="0"/>
              <a:t>Permeable pavements: Although originally designed for storm-water control, permeable pavements are emerging as a potential cool pavement. These pavements allow air, water, and water vapor into the voids of the pavement. Permeable pavement technologies include porous asphalt applications, pervious concrete applications, permeable pavers, and grid pavements. When wet, these pavements can lower temperatures through evaporative cooling. The water passes through the voids and into the soil or supporting materials below. Moisture within the pavement structure evaporates as the surface heats, thus drawing heat out of the pavement, similar to evaporative cooling from vegetated land cover.</a:t>
            </a:r>
          </a:p>
          <a:p>
            <a:pPr eaLnBrk="1" hangingPunct="1"/>
            <a:endParaRPr lang="en-US" altLang="en-US" dirty="0" smtClean="0"/>
          </a:p>
          <a:p>
            <a:pPr eaLnBrk="1" hangingPunct="1"/>
            <a:endParaRPr lang="en-US" altLang="en-US" dirty="0" smtClean="0"/>
          </a:p>
          <a:p>
            <a:pPr eaLnBrk="1" hangingPunct="1"/>
            <a:r>
              <a:rPr lang="en-US" altLang="en-US" dirty="0" smtClean="0"/>
              <a:t>Source: U.S.</a:t>
            </a:r>
            <a:r>
              <a:rPr lang="en-US" altLang="en-US" baseline="0" dirty="0" smtClean="0"/>
              <a:t> </a:t>
            </a:r>
            <a:r>
              <a:rPr lang="en-US" altLang="en-US" dirty="0" smtClean="0"/>
              <a:t>EPA, 2008</a:t>
            </a:r>
          </a:p>
          <a:p>
            <a:pPr eaLnBrk="1" hangingPunct="1"/>
            <a:r>
              <a:rPr lang="en-US" altLang="en-US" dirty="0" smtClean="0"/>
              <a:t>Image</a:t>
            </a:r>
            <a:r>
              <a:rPr lang="en-US" altLang="en-US" baseline="0" dirty="0" smtClean="0"/>
              <a:t> source: </a:t>
            </a:r>
            <a:r>
              <a:rPr lang="en-US" dirty="0"/>
              <a:t>The Kestrel Design Group</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796656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The left image is a thermal image of New York City.  </a:t>
            </a:r>
          </a:p>
          <a:p>
            <a:pPr eaLnBrk="1" hangingPunct="1">
              <a:buFontTx/>
              <a:buChar char="•"/>
            </a:pPr>
            <a:r>
              <a:rPr lang="en-US" altLang="en-US" dirty="0" smtClean="0"/>
              <a:t>Yellow is the warmest, </a:t>
            </a:r>
          </a:p>
          <a:p>
            <a:pPr eaLnBrk="1" hangingPunct="1">
              <a:buFontTx/>
              <a:buChar char="•"/>
            </a:pPr>
            <a:r>
              <a:rPr lang="en-US" altLang="en-US" dirty="0" smtClean="0"/>
              <a:t>Purple/Blue is the coolest area.  </a:t>
            </a:r>
          </a:p>
          <a:p>
            <a:pPr eaLnBrk="1" hangingPunct="1">
              <a:buFontTx/>
              <a:buChar char="•"/>
            </a:pPr>
            <a:r>
              <a:rPr lang="en-US" altLang="en-US" dirty="0" smtClean="0"/>
              <a:t>Compare that image with vegetation in NYC to the right, which shows the density of vegetation in NYC.  </a:t>
            </a:r>
          </a:p>
          <a:p>
            <a:pPr eaLnBrk="1" hangingPunct="1">
              <a:buFontTx/>
              <a:buChar char="•"/>
            </a:pPr>
            <a:r>
              <a:rPr lang="en-US" altLang="en-US" dirty="0" smtClean="0"/>
              <a:t>Where there is vegetation (see Central Park circles on both maps), the city is cooler.</a:t>
            </a:r>
          </a:p>
          <a:p>
            <a:pPr eaLnBrk="1" hangingPunct="1"/>
            <a:endParaRPr lang="en-US" altLang="en-US" dirty="0" smtClean="0"/>
          </a:p>
          <a:p>
            <a:pPr eaLnBrk="1" hangingPunct="1"/>
            <a:r>
              <a:rPr lang="en-US" altLang="en-US" dirty="0" smtClean="0"/>
              <a:t>Adding trees and vegetation:  Trees and vegetation lower surface and air temperatures by providing shade which limits the amount of light (sun’s energy) that reaches the ground and through evapotranspiration. [Evapotranspiration is the combined movement of water vapor into the air as a result of plant transpiration (loss of water through leaf pores) and evaporation from soil, canopy interception and waterbodies.] Shaded surfaces, for example, may be 20–45°F (11–25°C) cooler than the peak temperatures of unshaded materials. Evapotranspiration, alone or in combination with shading, can help reduce peak summer temperatures by 2–9°F (1–5°C).</a:t>
            </a:r>
          </a:p>
          <a:p>
            <a:pPr eaLnBrk="1" hangingPunct="1"/>
            <a:endParaRPr lang="en-US" altLang="en-US" dirty="0" smtClean="0"/>
          </a:p>
          <a:p>
            <a:pPr eaLnBrk="1" hangingPunct="1"/>
            <a:endParaRPr lang="en-US" altLang="en-US" dirty="0" smtClean="0"/>
          </a:p>
          <a:p>
            <a:pPr eaLnBrk="1" hangingPunct="1"/>
            <a:r>
              <a:rPr lang="en-US" altLang="en-US" dirty="0" smtClean="0"/>
              <a:t>Sources:</a:t>
            </a:r>
            <a:r>
              <a:rPr lang="en-US" altLang="en-US" baseline="0" dirty="0" smtClean="0"/>
              <a:t> U.S. </a:t>
            </a:r>
            <a:r>
              <a:rPr lang="en-US" altLang="en-US" dirty="0" smtClean="0"/>
              <a:t>EPA, 2008; Scott, 2006</a:t>
            </a:r>
          </a:p>
          <a:p>
            <a:pPr eaLnBrk="1" hangingPunct="1"/>
            <a:r>
              <a:rPr lang="en-US" altLang="en-US" dirty="0" smtClean="0"/>
              <a:t>Image</a:t>
            </a:r>
            <a:r>
              <a:rPr lang="en-US" altLang="en-US" baseline="0" dirty="0" smtClean="0"/>
              <a:t> source: NASA</a:t>
            </a:r>
            <a:endParaRPr lang="en-US" altLang="en-US" dirty="0" smtClean="0"/>
          </a:p>
          <a:p>
            <a:pPr eaLnBrk="1" hangingPunct="1"/>
            <a:r>
              <a:rPr lang="en-US" altLang="en-US" dirty="0" smtClean="0"/>
              <a:t>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3150531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The training module will review the following topic areas:</a:t>
            </a:r>
          </a:p>
          <a:p>
            <a:pPr marL="518957" indent="-518957">
              <a:buFont typeface="Arial" panose="020B0604020202020204" pitchFamily="34" charset="0"/>
              <a:buChar char="•"/>
              <a:defRPr/>
            </a:pPr>
            <a:r>
              <a:rPr lang="en-US" dirty="0" smtClean="0"/>
              <a:t>Climate changes in Minnesota</a:t>
            </a:r>
          </a:p>
          <a:p>
            <a:pPr marL="518957" indent="-518957">
              <a:buFont typeface="Arial" panose="020B0604020202020204" pitchFamily="34" charset="0"/>
              <a:buChar char="•"/>
              <a:defRPr/>
            </a:pPr>
            <a:r>
              <a:rPr lang="en-US" dirty="0" smtClean="0"/>
              <a:t>Extreme heat events and the relationship with climate change</a:t>
            </a:r>
          </a:p>
          <a:p>
            <a:pPr marL="518957" indent="-518957">
              <a:buFont typeface="Arial" panose="020B0604020202020204" pitchFamily="34" charset="0"/>
              <a:buChar char="•"/>
              <a:defRPr/>
            </a:pPr>
            <a:r>
              <a:rPr lang="en-US" dirty="0" smtClean="0"/>
              <a:t>Urban heat island effect</a:t>
            </a:r>
          </a:p>
          <a:p>
            <a:pPr marL="518957" indent="-518957">
              <a:buFont typeface="Arial" panose="020B0604020202020204" pitchFamily="34" charset="0"/>
              <a:buChar char="•"/>
              <a:defRPr/>
            </a:pPr>
            <a:r>
              <a:rPr lang="en-US" dirty="0" smtClean="0"/>
              <a:t>Human health impacts of extreme heat and vulnerable populations</a:t>
            </a:r>
          </a:p>
          <a:p>
            <a:pPr marL="518957" indent="-518957">
              <a:buFont typeface="Arial" panose="020B0604020202020204" pitchFamily="34" charset="0"/>
              <a:buChar char="•"/>
              <a:defRPr/>
            </a:pPr>
            <a:r>
              <a:rPr lang="en-US" dirty="0" smtClean="0"/>
              <a:t>Strategies:</a:t>
            </a:r>
            <a:r>
              <a:rPr lang="en-US" baseline="0" dirty="0" smtClean="0"/>
              <a:t> P</a:t>
            </a:r>
            <a:r>
              <a:rPr lang="en-US" dirty="0" smtClean="0"/>
              <a:t>ublic Health Professionals and Individuals</a:t>
            </a:r>
          </a:p>
          <a:p>
            <a:pPr marL="518957" indent="-518957">
              <a:buFont typeface="Arial" panose="020B0604020202020204" pitchFamily="34" charset="0"/>
              <a:buChar char="•"/>
              <a:defRPr/>
            </a:pPr>
            <a:endParaRPr lang="en-US" dirty="0" smtClean="0"/>
          </a:p>
          <a:p>
            <a:pPr>
              <a:defRPr/>
            </a:pPr>
            <a:r>
              <a:rPr lang="en-US" dirty="0" smtClean="0"/>
              <a:t>The</a:t>
            </a:r>
            <a:r>
              <a:rPr lang="en-US" baseline="0" dirty="0" smtClean="0"/>
              <a:t> first section covers </a:t>
            </a:r>
            <a:r>
              <a:rPr lang="en-US" b="1" baseline="0" dirty="0" smtClean="0"/>
              <a:t>Climate changes in Minnesota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422684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The next section will describe the human health impacts of extreme heat events and identify those populations that are more vulnerable or have characteristics that make them more at risk to extreme heat events.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3406757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Heat stress and heat-related illness:</a:t>
            </a:r>
            <a:endParaRPr lang="en-US" altLang="en-US" dirty="0" smtClean="0"/>
          </a:p>
          <a:p>
            <a:r>
              <a:rPr lang="en-US" altLang="en-US" dirty="0" smtClean="0"/>
              <a:t>Physiologic mechanisms maintain the core body temperature (i.e., the operating temperature of vital organs in the head or trunk) in a narrow optimum range around 37° C (98.6° F). When core body temperature rises, the physiologic response is to sweat and circulate blood closer to the skin’s surface to increase cooling. </a:t>
            </a:r>
          </a:p>
          <a:p>
            <a:endParaRPr lang="en-US" altLang="en-US" dirty="0" smtClean="0"/>
          </a:p>
          <a:p>
            <a:r>
              <a:rPr lang="en-US" altLang="en-US" dirty="0" smtClean="0"/>
              <a:t>If heat exposure exceeds the physiologic capacity to cool, and core body heat rises, then a range of heat-related symptoms and conditions can develop – from relatively minor treatable conditions such as </a:t>
            </a:r>
            <a:r>
              <a:rPr lang="en-US" altLang="en-US" i="1" dirty="0" smtClean="0"/>
              <a:t>heat-related cramps </a:t>
            </a:r>
            <a:r>
              <a:rPr lang="en-US" altLang="en-US" dirty="0" smtClean="0"/>
              <a:t>(symptoms of excessive muscle spasms that occur with strenuous exercise during periods of extreme wave event)</a:t>
            </a:r>
            <a:r>
              <a:rPr lang="en-US" altLang="en-US" i="1" dirty="0" smtClean="0"/>
              <a:t>, syncope </a:t>
            </a:r>
            <a:r>
              <a:rPr lang="en-US" altLang="en-US" dirty="0" smtClean="0"/>
              <a:t>(symptoms of dizziness and fainting that occur during heat wave period)</a:t>
            </a:r>
            <a:r>
              <a:rPr lang="en-US" altLang="en-US" i="1" dirty="0" smtClean="0"/>
              <a:t>, and edema </a:t>
            </a:r>
            <a:r>
              <a:rPr lang="en-US" altLang="en-US" dirty="0" smtClean="0"/>
              <a:t>(symptoms of swelling in the ankles, feet and hands that occur in persons who are not used to hot climate during heat wave event), to more serious </a:t>
            </a:r>
            <a:r>
              <a:rPr lang="en-US" altLang="en-US" i="1" dirty="0" smtClean="0"/>
              <a:t>heat exhaustion</a:t>
            </a:r>
            <a:r>
              <a:rPr lang="en-US" altLang="en-US" dirty="0" smtClean="0"/>
              <a:t> (symptoms of profuse sweating, weakness, rapid breathing, dizziness, nausea, muscle cramps and headaches that occur during heat wave period) that results from extreme depletion of blood plasma volume and requires immediate treatment because if allowed to progress it can lead to </a:t>
            </a:r>
            <a:r>
              <a:rPr lang="en-US" altLang="en-US" i="1" dirty="0" smtClean="0"/>
              <a:t>heat stroke </a:t>
            </a:r>
            <a:r>
              <a:rPr lang="en-US" altLang="en-US" dirty="0" smtClean="0"/>
              <a:t>(life threatening and usually occurs when the body temperature is greater 105˚F), the most serious form of heat-related illness.</a:t>
            </a:r>
          </a:p>
          <a:p>
            <a:endParaRPr lang="en-US" altLang="en-US" b="1" dirty="0" smtClean="0"/>
          </a:p>
          <a:p>
            <a:r>
              <a:rPr lang="en-US" altLang="en-US" i="1" dirty="0" smtClean="0"/>
              <a:t>Heat stroke</a:t>
            </a:r>
            <a:r>
              <a:rPr lang="en-US" altLang="en-US" dirty="0" smtClean="0"/>
              <a:t> is an extreme medical emergency that if untreated can result in death or permanent neurological impairment. Heat stroke occurs when a person’s core body temperature rises above 40° C (104° F) as a result of impaired thermoregulation. High core body temperature can lead to damage in vital organs, such as the brain, liver, and kidneys, which in turn can result in serious illness, neurological damage, and death.</a:t>
            </a:r>
            <a:endParaRPr lang="en-US" altLang="en-US" i="1" dirty="0" smtClean="0"/>
          </a:p>
          <a:p>
            <a:endParaRPr lang="en-US" altLang="en-US" b="1" dirty="0" smtClean="0"/>
          </a:p>
          <a:p>
            <a:r>
              <a:rPr lang="en-US" altLang="en-US" b="1" dirty="0" smtClean="0"/>
              <a:t>Heat Illness Definitions:</a:t>
            </a:r>
            <a:endParaRPr lang="en-US" altLang="en-US" dirty="0" smtClean="0"/>
          </a:p>
          <a:p>
            <a:r>
              <a:rPr lang="en-US" altLang="en-US" dirty="0" smtClean="0"/>
              <a:t>Heat tetany:  These are symptoms of hyperventilation, other respiratory problems and muscular problems like spasms and numbness of muscles that result from short period of intense heat.  </a:t>
            </a:r>
          </a:p>
          <a:p>
            <a:r>
              <a:rPr lang="en-US" altLang="en-US" dirty="0" smtClean="0"/>
              <a:t>Heat rash: These are symptoms of skin irritation resulting from excessive sweating as a result of exposure to extreme heat.</a:t>
            </a:r>
          </a:p>
          <a:p>
            <a:r>
              <a:rPr lang="en-US" altLang="en-US" dirty="0" smtClean="0"/>
              <a:t>Heat cramps: These are symptoms of excessive muscle spasms that occur with strenuous exercise during periods of extreme wave event.</a:t>
            </a:r>
          </a:p>
          <a:p>
            <a:r>
              <a:rPr lang="en-US" altLang="en-US" dirty="0" smtClean="0"/>
              <a:t>Heat edema: These are symptoms of swelling in the ankles, feet and hands that occur in persons who are not used to hot climate during heat wave event.</a:t>
            </a:r>
          </a:p>
          <a:p>
            <a:r>
              <a:rPr lang="en-US" altLang="en-US" dirty="0" smtClean="0"/>
              <a:t>Heat syncope: These are symptoms of dizziness and fainting that occur during heat wave period.  </a:t>
            </a:r>
          </a:p>
          <a:p>
            <a:r>
              <a:rPr lang="en-US" altLang="en-US" dirty="0" smtClean="0"/>
              <a:t>Heat exhaustion: These are symptoms of profuse sweating, weakness, rapid breathing, dizziness, nausea, muscle cramps and headaches that occur during heat wave period. </a:t>
            </a:r>
          </a:p>
          <a:p>
            <a:r>
              <a:rPr lang="en-US" altLang="en-US" dirty="0" smtClean="0"/>
              <a:t>Heat/sun stroke: This life threatening and usually occurs when the body temperature is greater than 104˚F.</a:t>
            </a:r>
          </a:p>
          <a:p>
            <a:r>
              <a:rPr lang="en-US" altLang="en-US" dirty="0" smtClean="0"/>
              <a:t>Finally death: This is the end result of unattended or treated heat illness.</a:t>
            </a:r>
          </a:p>
          <a:p>
            <a:endParaRPr lang="en-US" altLang="en-US" dirty="0" smtClean="0"/>
          </a:p>
          <a:p>
            <a:r>
              <a:rPr lang="en-US" altLang="en-US" dirty="0" smtClean="0"/>
              <a:t>Image:</a:t>
            </a:r>
            <a:r>
              <a:rPr lang="en-US" altLang="en-US" baseline="0" dirty="0" smtClean="0"/>
              <a:t> </a:t>
            </a:r>
            <a:r>
              <a:rPr lang="en-US" altLang="en-US" baseline="0" dirty="0" err="1" smtClean="0"/>
              <a:t>Pexels</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3924068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The CDC estimates that 7,233 heat-related deaths occurred in the U.S. from 1999-2009. Approximately 650 deaths each year of this period could have been prevented. </a:t>
            </a:r>
          </a:p>
          <a:p>
            <a:r>
              <a:rPr lang="en-US" altLang="en-US" dirty="0" smtClean="0"/>
              <a:t>As</a:t>
            </a:r>
            <a:r>
              <a:rPr lang="en-US" altLang="en-US" baseline="0" dirty="0" smtClean="0"/>
              <a:t> an example from one of our neighbors</a:t>
            </a:r>
            <a:r>
              <a:rPr lang="en-US" altLang="en-US" dirty="0" smtClean="0"/>
              <a:t>, more than 700 deaths have been attributed to the famed 1995 Chicago heat wave. </a:t>
            </a:r>
            <a:br>
              <a:rPr lang="en-US" altLang="en-US" dirty="0" smtClean="0"/>
            </a:br>
            <a:endParaRPr lang="en-US" altLang="en-US" dirty="0" smtClean="0"/>
          </a:p>
          <a:p>
            <a:r>
              <a:rPr lang="en-US" altLang="en-US" dirty="0" smtClean="0"/>
              <a:t>Sources: CDC, 2013; Whitman et al, 1997; Larsen, 2006</a:t>
            </a:r>
          </a:p>
          <a:p>
            <a:endParaRPr lang="en-US" altLang="en-US" dirty="0" smtClean="0"/>
          </a:p>
          <a:p>
            <a:r>
              <a:rPr lang="en-US" altLang="en-US" dirty="0" smtClean="0"/>
              <a:t>Image: Chicago skyline</a:t>
            </a:r>
            <a:r>
              <a:rPr lang="en-US" altLang="en-US" baseline="0" dirty="0" smtClean="0"/>
              <a:t> – </a:t>
            </a:r>
            <a:r>
              <a:rPr lang="en-US" altLang="en-US" baseline="0" dirty="0" err="1" smtClean="0"/>
              <a:t>Pixabay</a:t>
            </a:r>
            <a:r>
              <a:rPr lang="en-US" altLang="en-US" baseline="0" dirty="0" smtClean="0"/>
              <a:t>. Available online at: https://pixabay.com/en/architecture-buildings-business-1853632/</a:t>
            </a:r>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3999582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This figure shows the average annual death rate attributed to excess heat exposure. While total death counts for ages 85+ drops off, death rate is highest due to smaller population numbers in this age group and increased vulnerability. Vulnerability to heat in old age occurs because of changes in the thermoregulatory system. But it also occurs because of social isolation.</a:t>
            </a:r>
            <a:endParaRPr lang="en-US" altLang="en-US" i="1" dirty="0" smtClean="0"/>
          </a:p>
          <a:p>
            <a:pPr eaLnBrk="1" hangingPunct="1"/>
            <a:endParaRPr lang="en-US" altLang="en-US" i="1" dirty="0" smtClean="0"/>
          </a:p>
          <a:p>
            <a:pPr eaLnBrk="1" hangingPunct="1"/>
            <a:endParaRPr lang="en-US" altLang="en-US" i="1" dirty="0" smtClean="0"/>
          </a:p>
          <a:p>
            <a:pPr eaLnBrk="1" hangingPunct="1"/>
            <a:r>
              <a:rPr lang="en-US" altLang="en-US" dirty="0" smtClean="0"/>
              <a:t>Source:</a:t>
            </a:r>
            <a:r>
              <a:rPr lang="en-US" altLang="en-US" baseline="0" dirty="0" smtClean="0"/>
              <a:t> </a:t>
            </a:r>
            <a:r>
              <a:rPr lang="en-US" altLang="en-US" dirty="0" err="1" smtClean="0"/>
              <a:t>Berko</a:t>
            </a:r>
            <a:r>
              <a:rPr lang="en-US" altLang="en-US" baseline="0" dirty="0" smtClean="0"/>
              <a:t> et al,</a:t>
            </a:r>
            <a:r>
              <a:rPr lang="en-US" altLang="en-US" dirty="0" smtClean="0"/>
              <a:t> 2014</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3415852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Populations more vulnerable to extreme heat:</a:t>
            </a:r>
            <a:endParaRPr lang="en-US" altLang="en-US" dirty="0" smtClean="0"/>
          </a:p>
          <a:p>
            <a:r>
              <a:rPr lang="en-US" altLang="en-US" dirty="0" smtClean="0"/>
              <a:t>These categories of persons are known to be vulnerable to extreme heat event: </a:t>
            </a:r>
          </a:p>
          <a:p>
            <a:r>
              <a:rPr lang="en-US" altLang="en-US" dirty="0" smtClean="0"/>
              <a:t>Elderly: Persons 65 years and above.</a:t>
            </a:r>
          </a:p>
          <a:p>
            <a:r>
              <a:rPr lang="en-US" altLang="en-US" dirty="0" smtClean="0"/>
              <a:t>Children: Especially those 5 years and below.</a:t>
            </a:r>
          </a:p>
          <a:p>
            <a:r>
              <a:rPr lang="en-US" altLang="en-US" dirty="0" smtClean="0"/>
              <a:t>Persons with pre-existing health conditions, including cardiovascular, respiratory, endocrine, liver and mental diseases conditions. </a:t>
            </a:r>
          </a:p>
          <a:p>
            <a:r>
              <a:rPr lang="en-US" altLang="en-US" dirty="0" smtClean="0"/>
              <a:t>Persons taking certain medications: Those on diuretic, anticholinergics, tranquilizers and psychotropic drugs.</a:t>
            </a:r>
          </a:p>
          <a:p>
            <a:pPr eaLnBrk="1" hangingPunct="1"/>
            <a:endParaRPr lang="en-US" altLang="en-US" dirty="0" smtClean="0"/>
          </a:p>
          <a:p>
            <a:pPr eaLnBrk="1" hangingPunct="1"/>
            <a:r>
              <a:rPr lang="en-US" altLang="en-US" dirty="0" smtClean="0"/>
              <a:t>Data from the Agency for Health Care Research and Quality shows that about 6,200 Americans are hospitalized each summer due to excessive heat.</a:t>
            </a:r>
            <a:endParaRPr lang="en-US" altLang="en-US" baseline="30000" dirty="0" smtClean="0"/>
          </a:p>
          <a:p>
            <a:pPr eaLnBrk="1" hangingPunct="1"/>
            <a:r>
              <a:rPr lang="en-US" altLang="en-US" dirty="0" smtClean="0"/>
              <a:t>Those mostly affected are the elderly (admission for Persons 65 years and above was 15 times greater than those for persons 17 years and below).</a:t>
            </a:r>
          </a:p>
          <a:p>
            <a:pPr eaLnBrk="1" hangingPunct="1"/>
            <a:endParaRPr lang="en-US" altLang="en-US" dirty="0" smtClean="0"/>
          </a:p>
          <a:p>
            <a:pPr eaLnBrk="1" hangingPunct="1"/>
            <a:r>
              <a:rPr lang="en-US" altLang="en-US" dirty="0" smtClean="0"/>
              <a:t>Image:</a:t>
            </a:r>
            <a:r>
              <a:rPr lang="en-US" altLang="en-US" baseline="0" dirty="0" smtClean="0"/>
              <a:t> </a:t>
            </a:r>
            <a:r>
              <a:rPr lang="en-US" altLang="en-US" baseline="0" dirty="0" err="1" smtClean="0"/>
              <a:t>Pexels</a:t>
            </a:r>
            <a:r>
              <a:rPr lang="en-US" altLang="en-US" baseline="0" dirty="0" smtClean="0"/>
              <a:t>, https://www.pexels.com/photo/man-in-white-long-sleeve-shirt-on-track-in-field-126401/</a:t>
            </a:r>
          </a:p>
          <a:p>
            <a:pPr eaLnBrk="1" hangingPunct="1"/>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1387104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Minnesota emergenc</a:t>
            </a:r>
            <a:r>
              <a:rPr lang="en-US" altLang="en-US" baseline="0" dirty="0" smtClean="0"/>
              <a:t>y department visits show that men ages 15-34 years old are showing up more to emergency departments due to heat-related illness, than any other sex or age category. This is likely due to increased exposure to heat because of outdoor occupations and exercising outdoors.</a:t>
            </a:r>
          </a:p>
          <a:p>
            <a:pPr eaLnBrk="1" hangingPunct="1"/>
            <a:endParaRPr lang="en-US" altLang="en-US" baseline="0" dirty="0" smtClean="0"/>
          </a:p>
          <a:p>
            <a:pPr eaLnBrk="1" hangingPunct="1"/>
            <a:r>
              <a:rPr lang="en-US" altLang="en-US" baseline="0" dirty="0" smtClean="0"/>
              <a:t>Source: Minnesota Public Health Data Access and Minnesota Hospital Association. Available online at: https://apps.health.state.mn.us/mndata/heat_ed#sexandage</a:t>
            </a:r>
          </a:p>
          <a:p>
            <a:pPr eaLnBrk="1" hangingPunct="1"/>
            <a:endParaRPr lang="en-US" alt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912682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Factors that make persons more at risk to extreme heat include:</a:t>
            </a:r>
          </a:p>
          <a:p>
            <a:pPr marL="166808" indent="-166808">
              <a:buFont typeface="Arial" pitchFamily="34" charset="0"/>
              <a:buChar char="•"/>
              <a:defRPr/>
            </a:pPr>
            <a:r>
              <a:rPr lang="en-US" dirty="0" smtClean="0"/>
              <a:t>Lack of air conditioners in homes</a:t>
            </a:r>
          </a:p>
          <a:p>
            <a:pPr marL="166808" indent="-166808">
              <a:buFont typeface="Arial" pitchFamily="34" charset="0"/>
              <a:buChar char="•"/>
              <a:defRPr/>
            </a:pPr>
            <a:r>
              <a:rPr lang="en-US" dirty="0" smtClean="0"/>
              <a:t>Low socioeconomic status</a:t>
            </a:r>
          </a:p>
          <a:p>
            <a:pPr marL="166808" indent="-166808">
              <a:buFont typeface="Arial" pitchFamily="34" charset="0"/>
              <a:buChar char="•"/>
              <a:defRPr/>
            </a:pPr>
            <a:r>
              <a:rPr lang="en-US" dirty="0" smtClean="0"/>
              <a:t>Living in urban areas: urban heat island effect</a:t>
            </a:r>
          </a:p>
          <a:p>
            <a:pPr marL="166808" indent="-166808">
              <a:buFont typeface="Arial" pitchFamily="34" charset="0"/>
              <a:buChar char="•"/>
              <a:defRPr/>
            </a:pPr>
            <a:r>
              <a:rPr lang="en-US" dirty="0" smtClean="0"/>
              <a:t>Living in topmost floor</a:t>
            </a:r>
          </a:p>
          <a:p>
            <a:pPr marL="166808" indent="-166808">
              <a:buFont typeface="Arial" pitchFamily="34" charset="0"/>
              <a:buChar char="•"/>
              <a:defRPr/>
            </a:pPr>
            <a:r>
              <a:rPr lang="en-US" dirty="0" smtClean="0"/>
              <a:t>Living in nursing homes / being bedridden</a:t>
            </a:r>
          </a:p>
          <a:p>
            <a:pPr marL="166808" indent="-166808">
              <a:buFont typeface="Arial" pitchFamily="34" charset="0"/>
              <a:buChar char="•"/>
              <a:defRPr/>
            </a:pPr>
            <a:r>
              <a:rPr lang="en-US" dirty="0" smtClean="0"/>
              <a:t>Living alone / Lack of social or family ties</a:t>
            </a:r>
          </a:p>
          <a:p>
            <a:pPr marL="166808" indent="-166808">
              <a:buFont typeface="Arial" pitchFamily="34" charset="0"/>
              <a:buChar char="•"/>
              <a:defRPr/>
            </a:pPr>
            <a:r>
              <a:rPr lang="en-US" dirty="0" smtClean="0"/>
              <a:t>Prolonged exposure to sun</a:t>
            </a:r>
          </a:p>
          <a:p>
            <a:pPr marL="166808" indent="-166808">
              <a:buFont typeface="Arial" pitchFamily="34" charset="0"/>
              <a:buChar char="•"/>
              <a:defRPr/>
            </a:pPr>
            <a:r>
              <a:rPr lang="en-US" dirty="0" smtClean="0"/>
              <a:t>Drinking alcohol</a:t>
            </a:r>
          </a:p>
          <a:p>
            <a:pPr marL="166808" indent="-166808">
              <a:buFont typeface="Arial" pitchFamily="34" charset="0"/>
              <a:buChar char="•"/>
              <a:defRPr/>
            </a:pPr>
            <a:endParaRPr lang="en-US" dirty="0" smtClean="0"/>
          </a:p>
          <a:p>
            <a:pPr>
              <a:defRPr/>
            </a:pPr>
            <a:r>
              <a:rPr lang="en-US" dirty="0" smtClean="0"/>
              <a:t>Image:</a:t>
            </a:r>
            <a:r>
              <a:rPr lang="en-US" baseline="0" dirty="0" smtClean="0"/>
              <a:t> Open window – </a:t>
            </a:r>
            <a:r>
              <a:rPr lang="en-US" baseline="0" dirty="0" err="1" smtClean="0"/>
              <a:t>Pixabay</a:t>
            </a:r>
            <a:r>
              <a:rPr lang="en-US" baseline="0" dirty="0" smtClean="0"/>
              <a:t>. Available online at: https://pixabay.com/en/open-window-air-balcony-fire-escape-1246191/</a:t>
            </a:r>
          </a:p>
          <a:p>
            <a:pPr>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150152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The final section will cover strategies that public health professionals and individuals can use to prevent heat-related illness.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351282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u="sng" dirty="0" smtClean="0"/>
              <a:t>Key Steps for Responding to an Extreme Heat Event</a:t>
            </a:r>
            <a:endParaRPr lang="en-US" altLang="en-US" dirty="0" smtClean="0"/>
          </a:p>
          <a:p>
            <a:r>
              <a:rPr lang="en-US" altLang="en-US" dirty="0" smtClean="0"/>
              <a:t>The key steps for responding to an extreme heat event have been summarized below.</a:t>
            </a:r>
          </a:p>
          <a:p>
            <a:endParaRPr lang="en-US" altLang="en-US" dirty="0" smtClean="0"/>
          </a:p>
          <a:p>
            <a:r>
              <a:rPr lang="en-US" altLang="en-US" b="1" dirty="0" smtClean="0"/>
              <a:t>Step 1: Create a heat response plan</a:t>
            </a:r>
            <a:endParaRPr lang="en-US" altLang="en-US" dirty="0" smtClean="0"/>
          </a:p>
          <a:p>
            <a:r>
              <a:rPr lang="en-US" altLang="en-US" dirty="0" smtClean="0"/>
              <a:t>The first step in preparing to respond to an extreme heat event is to develop a heat response plan.  A heat response plan is essential for describing and coordinating activities to prevent heat-related morbidity and mortality. The next slide will describe the minimum elements of an effective response plan. </a:t>
            </a:r>
          </a:p>
          <a:p>
            <a:endParaRPr lang="en-US" altLang="en-US" dirty="0" smtClean="0"/>
          </a:p>
          <a:p>
            <a:r>
              <a:rPr lang="en-US" altLang="en-US" b="1" dirty="0" smtClean="0"/>
              <a:t>Step 2: Predict extreme heat event and transfer information to lead agency</a:t>
            </a:r>
            <a:endParaRPr lang="en-US" altLang="en-US" dirty="0" smtClean="0"/>
          </a:p>
          <a:p>
            <a:r>
              <a:rPr lang="en-US" altLang="en-US" dirty="0" smtClean="0"/>
              <a:t>For successful notification of an upcoming heat event, it is critical for the lead agency of the response plan to develop partnerships with the NWS to ensure early weather forecasts capable of predicting extreme heat conditions a few days in advance of an extreme heat event.</a:t>
            </a:r>
            <a:r>
              <a:rPr lang="en-US" altLang="en-US" b="1" dirty="0" smtClean="0"/>
              <a:t> </a:t>
            </a:r>
            <a:r>
              <a:rPr lang="en-US" altLang="en-US" dirty="0" smtClean="0"/>
              <a:t>In Minnesota, the NWS provides weather forecasts and determines the issuance of heat advisories, watches or warnings. All Minnesota jurisdictions involved in planning and implementing heat response plans should develop relationships with their local NWS station to ensure daily monitoring of weather conditions and early detection and transfer of information regarding the characteristics of the upcoming event to the lead agency of the response plan.</a:t>
            </a:r>
          </a:p>
          <a:p>
            <a:endParaRPr lang="en-US" altLang="en-US" dirty="0" smtClean="0"/>
          </a:p>
          <a:p>
            <a:r>
              <a:rPr lang="en-US" altLang="en-US" b="1" dirty="0" smtClean="0"/>
              <a:t>Step 3: Assess risk and determine activation of response plan</a:t>
            </a:r>
            <a:endParaRPr lang="en-US" altLang="en-US" dirty="0" smtClean="0"/>
          </a:p>
          <a:p>
            <a:r>
              <a:rPr lang="en-US" altLang="en-US" dirty="0" smtClean="0"/>
              <a:t>Once the lead agency is informed of a possible extreme heat event, the agency, in collaboration with its partners, needs to determine if the characteristics are indicative of an extreme heat event that could trigger activation of the heat response plan.  Generally, the lead agency reviews the NWS forecast data and health-impact information to determine whether location-specific criteria for an extreme heat event are satisfied, and then, if the conditions are met, the agency activates the plan. Activation of the heat response plan should happen before the extreme heat event occurs to ensure that preventive measures and strategies are implemented at the most opportune time for preventing illnesses and deaths from extreme heat.  </a:t>
            </a:r>
          </a:p>
          <a:p>
            <a:endParaRPr lang="en-US" altLang="en-US" dirty="0" smtClean="0"/>
          </a:p>
          <a:p>
            <a:r>
              <a:rPr lang="en-US" altLang="en-US" b="1" dirty="0" smtClean="0"/>
              <a:t>Step 4: Activate response plan and notify the public</a:t>
            </a:r>
            <a:endParaRPr lang="en-US" altLang="en-US" dirty="0" smtClean="0"/>
          </a:p>
          <a:p>
            <a:r>
              <a:rPr lang="en-US" altLang="en-US" dirty="0" smtClean="0"/>
              <a:t>Assuming the impending heat event meets location-specific criteria for an extreme heat event, the lead agency activates the response plan. Immediately after a decision has been made to activate the extreme heat response plan, the public needs to be informed of the timing, severity and duration of the forecasted extreme heat event.  Effective public notification of an upcoming extreme heat event helps eliminate the risk of the heat event taking a population by surprise.  Notifying the public of anticipated conditions, strategies to stay cool and hydrated, and places to go to cool off will enable many residents to prepare and will enable the organizations involved in the response to concentrate on known high-risk individuals and locations.  Advance public notification about the availability of cooling centers will increase the likelihood that at-risk individuals can take advantage of these services.  All messages regarding an upcoming extreme heat event should be coordinated with media outlets to ensure the public receives consistent and accurate information.  The communications strategy should be described in detail within the heat response plan.</a:t>
            </a:r>
          </a:p>
          <a:p>
            <a:endParaRPr lang="en-US" altLang="en-US" dirty="0" smtClean="0"/>
          </a:p>
          <a:p>
            <a:r>
              <a:rPr lang="en-US" altLang="en-US" b="1" dirty="0" smtClean="0"/>
              <a:t>Step 5: Implement response plan</a:t>
            </a:r>
            <a:endParaRPr lang="en-US" altLang="en-US" dirty="0" smtClean="0"/>
          </a:p>
          <a:p>
            <a:r>
              <a:rPr lang="en-US" altLang="en-US" dirty="0" smtClean="0"/>
              <a:t>The fourth step in responding to an extreme heat event is to implement the strategies in the response plan. The strategies should reflect the demographics and vulnerabilities of the community. See the next two sections for a detail description of several strategies that can be inserted into the response plan. The response plan should clearly delineate which participating agencies and organizations are responsible for implementing each strategy. </a:t>
            </a:r>
          </a:p>
          <a:p>
            <a:endParaRPr lang="en-US" altLang="en-US" dirty="0" smtClean="0"/>
          </a:p>
          <a:p>
            <a:r>
              <a:rPr lang="en-US" altLang="en-US" b="1" dirty="0" smtClean="0"/>
              <a:t>Step 6: Evaluate response plan </a:t>
            </a:r>
            <a:endParaRPr lang="en-US" altLang="en-US" dirty="0" smtClean="0"/>
          </a:p>
          <a:p>
            <a:r>
              <a:rPr lang="en-US" altLang="en-US" dirty="0" smtClean="0"/>
              <a:t>Each step of responding to an extreme heat event should be reviewed and evaluated after an extreme heat event. Evaluation is critical for improving the plan and making it more effective for preventing heat-related illnesses and deaths.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186349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Heat response plans have been shown to be effective in reducing heat-related mortality. Heat response plans describe in detail the roles and actions of government agencies and nongovernmental organizations for preventing morbidity and mortality from an extreme heat event. Each city or county in Minnesota should have a heat response plan; sometimes heat response plans are added as an annex to</a:t>
            </a:r>
            <a:r>
              <a:rPr lang="en-US" altLang="en-US" baseline="0" dirty="0" smtClean="0"/>
              <a:t> local all-hazards plan</a:t>
            </a:r>
            <a:r>
              <a:rPr lang="en-US" altLang="en-US" dirty="0" smtClean="0"/>
              <a:t>.</a:t>
            </a:r>
          </a:p>
          <a:p>
            <a:endParaRPr lang="en-US" altLang="en-US" dirty="0" smtClean="0"/>
          </a:p>
          <a:p>
            <a:r>
              <a:rPr lang="en-US" altLang="en-US" dirty="0" smtClean="0"/>
              <a:t>The level of detail and the number of strategies in the plan will vary based on available resources, geographic location, agencies and organizations involved in planning and responding, and the types and distribution of vulnerable populations. The key is to develop heat response plans BEFORE and extreme heat event occurs.</a:t>
            </a:r>
          </a:p>
          <a:p>
            <a:endParaRPr lang="en-US" altLang="en-US" dirty="0" smtClean="0"/>
          </a:p>
          <a:p>
            <a:r>
              <a:rPr lang="en-US" altLang="en-US" dirty="0" smtClean="0"/>
              <a:t>Image: Planning –</a:t>
            </a:r>
            <a:r>
              <a:rPr lang="en-US" altLang="en-US" baseline="0" dirty="0" smtClean="0"/>
              <a:t> </a:t>
            </a:r>
            <a:r>
              <a:rPr lang="en-US" altLang="en-US" baseline="0" dirty="0" err="1" smtClean="0"/>
              <a:t>Pixabay</a:t>
            </a:r>
            <a:r>
              <a:rPr lang="en-US" altLang="en-US" baseline="0" dirty="0" smtClean="0"/>
              <a:t>. Available online at: https://pixabay.com/en/concept-man-papers-person-plan-1868728/</a:t>
            </a:r>
          </a:p>
          <a:p>
            <a:endParaRPr lang="en-US" altLang="en-US" dirty="0" smtClean="0"/>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224576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Although related, the terms weather and climate are defined differently. Weather generally refers to conditions of the atmosphere over a short period of time (days or weeks), while climate refers to conditions of the atmosphere over long periods of time (30-year standard averaging period) (NASA, 2005).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Therefore, climate change refers to any significant change in the measures of climate lasting for an extended period of several decades (US EPA, 2016a).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Weather has always fascinated Minnesotans, perhaps because we have all kinds of it, but recently climate change has also become a leading topic of concern. </a:t>
            </a:r>
          </a:p>
          <a:p>
            <a:pPr eaLnBrk="1" hangingPunct="1">
              <a:spcBef>
                <a:spcPct val="0"/>
              </a:spcBef>
            </a:pPr>
            <a:endParaRPr lang="en-US" altLang="en-US" dirty="0" smtClean="0"/>
          </a:p>
          <a:p>
            <a:pPr eaLnBrk="1" hangingPunct="1">
              <a:spcBef>
                <a:spcPct val="0"/>
              </a:spcBef>
            </a:pPr>
            <a:r>
              <a:rPr lang="en-US" altLang="en-US" dirty="0" smtClean="0"/>
              <a:t>Source: NASA, 2005; US EPA, 2016a</a:t>
            </a:r>
          </a:p>
          <a:p>
            <a:pPr eaLnBrk="1" hangingPunct="1">
              <a:spcBef>
                <a:spcPct val="0"/>
              </a:spcBef>
            </a:pPr>
            <a:r>
              <a:rPr lang="en-US" altLang="en-US" dirty="0" smtClean="0"/>
              <a:t>Image source: Lightning bolt and sun – Microsoft Clip Art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1217641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All Response Plan Should Contain the following Elements:</a:t>
            </a:r>
          </a:p>
          <a:p>
            <a:endParaRPr lang="en-US" altLang="en-US" dirty="0" smtClean="0"/>
          </a:p>
          <a:p>
            <a:r>
              <a:rPr lang="en-US" altLang="en-US" b="1" dirty="0" smtClean="0"/>
              <a:t>Lead agency: </a:t>
            </a:r>
            <a:r>
              <a:rPr lang="en-US" altLang="en-US" dirty="0" smtClean="0"/>
              <a:t>A lead agency for implementing the extreme heat response plan should be identified. Typically, a health department is the lead agency in charge of responding to extreme heat events, but this can vary at the local level. The lead agency will activate the plan and help coordinate the efforts of organizations involved in the response.</a:t>
            </a:r>
          </a:p>
          <a:p>
            <a:endParaRPr lang="en-US" altLang="en-US" dirty="0" smtClean="0"/>
          </a:p>
          <a:p>
            <a:r>
              <a:rPr lang="en-US" altLang="en-US" b="1" dirty="0" smtClean="0"/>
              <a:t>Criteria for activating and deactivating the plan:</a:t>
            </a:r>
            <a:r>
              <a:rPr lang="en-US" altLang="en-US" dirty="0" smtClean="0"/>
              <a:t> Criteria for activating and deactivating an extreme heat response plan vary and should be based on location-specific factors that affect the relationship between weather and mortality. These factors may include air temperatures, dew point temperatures, wind, daytime highs and overnight lows, and how long the hot weather is expected to last. Some public health departments have their own thresholds and calculations that include health-related criteria for extreme heat events. Others use the NWS criteria for activation.</a:t>
            </a:r>
          </a:p>
          <a:p>
            <a:endParaRPr lang="en-US" altLang="en-US" dirty="0" smtClean="0"/>
          </a:p>
          <a:p>
            <a:r>
              <a:rPr lang="en-US" altLang="en-US" b="1" dirty="0" smtClean="0"/>
              <a:t>Roles and activities of agencies and organization involved with the plan:</a:t>
            </a:r>
            <a:r>
              <a:rPr lang="en-US" altLang="en-US" dirty="0" smtClean="0"/>
              <a:t> Implementation of a heat response plan requires close collaboration between government agencies (e.g., local public health department, city emergency management, NWS) and non-governmental organizations, especially organizations that serve the community and vulnerable populations (e.g., the Red Cross, Meals on Wheels, Salvation Army). Engaging local organizations that work with vulnerable populations in planning and implementing the response plan will make it easier to identify appropriate strategies for the vulnerable populations in the community. Additionally, these organizations are most likely to perform successful outreach and strategies targeted to specific populations. The plan must clearly articulate the roles and responsibilities of all the organizations involved in the plan. </a:t>
            </a:r>
          </a:p>
          <a:p>
            <a:endParaRPr lang="en-US" altLang="en-US" dirty="0" smtClean="0"/>
          </a:p>
          <a:p>
            <a:r>
              <a:rPr lang="en-US" altLang="en-US" b="1" dirty="0" smtClean="0"/>
              <a:t>Communications plan: </a:t>
            </a:r>
            <a:r>
              <a:rPr lang="en-US" altLang="en-US" dirty="0" smtClean="0"/>
              <a:t>The communications plan needs to articulate communication strategies both between partners involved in the response plan and with the public. There should be frequent communication between the NWS, the lead agency in charge of the response plan and other collaborating agencies and organizations.  Additionally, the plan should identify communication strategies for communicating heat-related information before, during and after an extreme heat event. For specific examples of communications materials and strategies, see the MDH Extreme Heat Toolkit at http://www.health.state.mn.us/divs/climatechange/extremeheat.html. </a:t>
            </a:r>
          </a:p>
          <a:p>
            <a:endParaRPr lang="en-US" altLang="en-US" dirty="0" smtClean="0"/>
          </a:p>
          <a:p>
            <a:r>
              <a:rPr lang="en-US" altLang="en-US" b="1" dirty="0" smtClean="0"/>
              <a:t>Identification of high-risk and vulnerable persons:</a:t>
            </a:r>
            <a:r>
              <a:rPr lang="en-US" altLang="en-US" dirty="0" smtClean="0"/>
              <a:t> See next slide.</a:t>
            </a:r>
          </a:p>
          <a:p>
            <a:endParaRPr lang="en-US" altLang="en-US" dirty="0" smtClean="0"/>
          </a:p>
          <a:p>
            <a:r>
              <a:rPr lang="en-US" altLang="en-US" b="1" dirty="0" smtClean="0"/>
              <a:t>Evaluation:</a:t>
            </a:r>
            <a:r>
              <a:rPr lang="en-US" altLang="en-US" dirty="0" smtClean="0"/>
              <a:t> Response plans should be reviewed and evaluated after an extreme heat event. Modifications to the plan should address lessons learned and changes in local conditions. This ensures continuous quality improvement and rectifies any challenges or mistakes observed from implementing the plan during previous events. The agencies and organizations involved in responding to the extreme heat events should partake in the evaluation process. Records on heat-related morbidity and mortality that occurred during the extreme heat event also should be collected and analyzed and used to adjust strategies and/or criteria for activating the heat response plan.</a:t>
            </a:r>
          </a:p>
          <a:p>
            <a:endParaRPr lang="en-US" altLang="en-US" dirty="0" smtClean="0"/>
          </a:p>
          <a:p>
            <a:r>
              <a:rPr lang="en-US" altLang="en-US" dirty="0" smtClean="0"/>
              <a:t>Image: Organization chart – </a:t>
            </a:r>
            <a:r>
              <a:rPr lang="en-US" altLang="en-US" dirty="0" err="1" smtClean="0"/>
              <a:t>Pixabay</a:t>
            </a:r>
            <a:r>
              <a:rPr lang="en-US" altLang="en-US" dirty="0" smtClean="0"/>
              <a:t>. Available</a:t>
            </a:r>
            <a:r>
              <a:rPr lang="en-US" altLang="en-US" baseline="0" dirty="0" smtClean="0"/>
              <a:t> online at: https://pixabay.com/en/organization-organization-chart-2478211/ </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803105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Quantifying and mapping vulnerable populations and other risk factors provide important information for planning and implementing appropriate strategies that reach the most vulnerable members of a community. The lead response agency or another entity should create data summaries and/or maps to identify the most vulnerable populations in their community and where the populations reside, so that appropriate preventive actions and strategies for these populations can be determined before an extreme heat event.</a:t>
            </a:r>
          </a:p>
          <a:p>
            <a:endParaRPr lang="en-US" altLang="en-US" dirty="0" smtClean="0"/>
          </a:p>
          <a:p>
            <a:r>
              <a:rPr lang="en-US" altLang="en-US" dirty="0" smtClean="0"/>
              <a:t>Image: Older adults living alone – MDH. Available online at: http://www.health.state.mn.us/divs/climatechange/extremeheat.html</a:t>
            </a:r>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3563811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097"/>
            <a:r>
              <a:rPr lang="en-US" altLang="en-US" b="1" dirty="0" smtClean="0"/>
              <a:t>Pre-summer awareness campaign &amp; ongoing communication with public: </a:t>
            </a:r>
            <a:r>
              <a:rPr lang="en-US" altLang="en-US" dirty="0" smtClean="0"/>
              <a:t>Educate and prepare your community during an extreme heat event. Maintain good communication, know your target (vulnerable populations and others), know when to warn the public of an extreme heat event, communicate all heat-related information promptly in simple and clear language, and ensure regular communication between all agencies during an extreme heat event. Promote behavior changes such as encouraging people to wear light clothing, drink adequate water, eat light meals, and avoid strenuous work and exercises. </a:t>
            </a:r>
          </a:p>
          <a:p>
            <a:pPr defTabSz="888097"/>
            <a:endParaRPr lang="en-US" altLang="en-US" dirty="0" smtClean="0"/>
          </a:p>
          <a:p>
            <a:pPr defTabSz="888097"/>
            <a:r>
              <a:rPr lang="en-US" altLang="en-US" b="1" dirty="0" smtClean="0"/>
              <a:t>Plan with local partners (e.g., agencies, LPH, NGOs, and the community): </a:t>
            </a:r>
            <a:r>
              <a:rPr lang="en-US" altLang="en-US" dirty="0" smtClean="0"/>
              <a:t>Developing a database/list of high-risk facilities (e.g., those with mobility/health impaired residents) and organizations that serve vulnerable populations and their locations aids prioritization of prevention efforts to populations vulnerable to extreme heat and facilitates dissemination of extreme heat information to the organizations that serve these populations through faxes, emails, and/or telephone contact trees. Nursing homes and other elderly centers, for example, should be contacted and provided information to ensure that their populations are staying cool and are being assessed for symptoms of overexposure to heat. </a:t>
            </a:r>
          </a:p>
          <a:p>
            <a:pPr defTabSz="888097"/>
            <a:endParaRPr lang="en-US" altLang="en-US" dirty="0" smtClean="0"/>
          </a:p>
          <a:p>
            <a:pPr defTabSz="888097"/>
            <a:r>
              <a:rPr lang="en-US" altLang="en-US" b="1" dirty="0" smtClean="0"/>
              <a:t>Activate a heat line:</a:t>
            </a:r>
            <a:r>
              <a:rPr lang="en-US" altLang="en-US" dirty="0" smtClean="0"/>
              <a:t> An emergency heat line provides real-time advice and information during extreme heat events that can help prevent heat-related illnesses. A heat line can be activated when the response plan is activated or heat-related messages can be incorporated into more general, full-time systems (e.g., 311 line). </a:t>
            </a:r>
          </a:p>
          <a:p>
            <a:pPr defTabSz="888097"/>
            <a:endParaRPr lang="en-US" altLang="en-US" dirty="0" smtClean="0"/>
          </a:p>
          <a:p>
            <a:pPr defTabSz="888097"/>
            <a:r>
              <a:rPr lang="en-US" altLang="en-US" b="1" dirty="0" smtClean="0"/>
              <a:t>Designate community cooling-centers: </a:t>
            </a:r>
            <a:r>
              <a:rPr lang="en-US" altLang="en-US" dirty="0" smtClean="0"/>
              <a:t>Spending time in an air-conditioned building during an extreme heat event is one of the most effective means of reducing a person's risk of developing a heat-related illness.  Designating specific public buildings with air conditioning as cooling shelters and providing information on large private buildings with air conditioning, where the public can freely congregate (e.g., shopping malls and movie theaters), can increase the use of these resources and minimize negative health impacts. </a:t>
            </a:r>
          </a:p>
          <a:p>
            <a:pPr defTabSz="888097"/>
            <a:endParaRPr lang="en-US" altLang="en-US" dirty="0" smtClean="0"/>
          </a:p>
          <a:p>
            <a:pPr defTabSz="888097"/>
            <a:r>
              <a:rPr lang="en-US" altLang="en-US" b="1" dirty="0" smtClean="0"/>
              <a:t>Suspend utility shutoffs and provide transportation and financial assistance:</a:t>
            </a:r>
            <a:r>
              <a:rPr lang="en-US" altLang="en-US" dirty="0" smtClean="0"/>
              <a:t> Local governments should develop partnerships and/or policies to prevent power and water companies from shutting off services to their customers due to nonpayment of bills during extreme heat events. Drinking water, taking cool baths/showers and using air conditioners are some of the most effective ways of preventing heat-related morbidity and mortality.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3890296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t</a:t>
            </a:r>
            <a:r>
              <a:rPr lang="en-US" dirty="0" smtClean="0"/>
              <a:t>his is a graphic developed by the Minnesota Department of Health to educate</a:t>
            </a:r>
            <a:r>
              <a:rPr lang="en-US" baseline="0" dirty="0" smtClean="0"/>
              <a:t> the public on recognizing the signs of heat exhaustion and heat stroke. This is available for professional and public use on our website.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3274868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altLang="en-US" dirty="0" smtClean="0"/>
              <a:t>This slide covers </a:t>
            </a:r>
            <a:r>
              <a:rPr lang="en-US" altLang="en-US" baseline="0" dirty="0" smtClean="0"/>
              <a:t>strategies individuals can do to deal with extreme heat conditions. </a:t>
            </a:r>
            <a:endParaRPr lang="en-US" altLang="en-US" dirty="0" smtClean="0"/>
          </a:p>
          <a:p>
            <a:pPr marL="163513" indent="-163513">
              <a:buFont typeface="Wingdings" panose="05000000000000000000" pitchFamily="2" charset="2"/>
              <a:buChar char="§"/>
            </a:pPr>
            <a:r>
              <a:rPr lang="en-US" altLang="en-US" dirty="0" smtClean="0"/>
              <a:t>Stay Hydrated!</a:t>
            </a:r>
          </a:p>
          <a:p>
            <a:pPr marL="600075" lvl="1" indent="-163513">
              <a:buFont typeface="Wingdings" panose="05000000000000000000" pitchFamily="2" charset="2"/>
              <a:buChar char="§"/>
            </a:pPr>
            <a:r>
              <a:rPr lang="en-US" altLang="en-US" dirty="0" smtClean="0"/>
              <a:t>Drink plenty of fluids </a:t>
            </a:r>
          </a:p>
          <a:p>
            <a:pPr marL="600075" lvl="1" indent="-163513">
              <a:buFont typeface="Wingdings" panose="05000000000000000000" pitchFamily="2" charset="2"/>
              <a:buChar char="§"/>
            </a:pPr>
            <a:r>
              <a:rPr lang="en-US" altLang="en-US" dirty="0" smtClean="0"/>
              <a:t>Avoid alcoholic beverages</a:t>
            </a:r>
          </a:p>
          <a:p>
            <a:pPr marL="600075" lvl="1" indent="-163513">
              <a:buFont typeface="Wingdings" panose="05000000000000000000" pitchFamily="2" charset="2"/>
              <a:buChar char="§"/>
            </a:pPr>
            <a:r>
              <a:rPr lang="en-US" altLang="en-US" dirty="0" smtClean="0"/>
              <a:t>Avoid drinks that are high in sugar</a:t>
            </a:r>
          </a:p>
          <a:p>
            <a:pPr marL="163513" indent="-163513">
              <a:buFont typeface="Wingdings" panose="05000000000000000000" pitchFamily="2" charset="2"/>
              <a:buChar char="§"/>
            </a:pPr>
            <a:r>
              <a:rPr lang="en-US" altLang="en-US" dirty="0" smtClean="0"/>
              <a:t>Stay Cool!</a:t>
            </a:r>
          </a:p>
          <a:p>
            <a:pPr marL="600075" lvl="1" indent="-163513">
              <a:buFont typeface="Wingdings" panose="05000000000000000000" pitchFamily="2" charset="2"/>
              <a:buChar char="§"/>
            </a:pPr>
            <a:r>
              <a:rPr lang="en-US" altLang="en-US" dirty="0" smtClean="0"/>
              <a:t>Stay indoors, in air-conditioned places</a:t>
            </a:r>
          </a:p>
          <a:p>
            <a:pPr marL="600075" lvl="1" indent="-163513">
              <a:buFont typeface="Wingdings" panose="05000000000000000000" pitchFamily="2" charset="2"/>
              <a:buChar char="§"/>
            </a:pPr>
            <a:r>
              <a:rPr lang="en-US" altLang="en-US" dirty="0" smtClean="0"/>
              <a:t>Fans are not effective in high 90s</a:t>
            </a:r>
            <a:r>
              <a:rPr lang="en-US" altLang="en-US" dirty="0" smtClean="0">
                <a:ea typeface="Calibri" panose="020F0502020204030204" pitchFamily="34" charset="0"/>
                <a:cs typeface="Calibri" panose="020F0502020204030204" pitchFamily="34" charset="0"/>
              </a:rPr>
              <a:t>°F</a:t>
            </a:r>
            <a:endParaRPr lang="en-US" altLang="en-US" dirty="0" smtClean="0"/>
          </a:p>
          <a:p>
            <a:pPr marL="600075" lvl="1" indent="-163513">
              <a:buFont typeface="Wingdings" panose="05000000000000000000" pitchFamily="2" charset="2"/>
              <a:buChar char="§"/>
            </a:pPr>
            <a:r>
              <a:rPr lang="en-US" altLang="en-US" dirty="0" smtClean="0"/>
              <a:t>Wear lightweight, light-colored, loose fitting clothing</a:t>
            </a:r>
          </a:p>
          <a:p>
            <a:pPr marL="163513" indent="-163513">
              <a:buFont typeface="Wingdings" panose="05000000000000000000" pitchFamily="2" charset="2"/>
              <a:buChar char="§"/>
            </a:pPr>
            <a:r>
              <a:rPr lang="en-US" altLang="en-US" dirty="0" smtClean="0"/>
              <a:t>If you must be outside:</a:t>
            </a:r>
          </a:p>
          <a:p>
            <a:pPr marL="600075" lvl="1" indent="-163513">
              <a:buFont typeface="Wingdings" panose="05000000000000000000" pitchFamily="2" charset="2"/>
              <a:buChar char="§"/>
            </a:pPr>
            <a:r>
              <a:rPr lang="en-US" altLang="en-US" dirty="0" smtClean="0"/>
              <a:t>Schedule outdoor activities carefully</a:t>
            </a:r>
          </a:p>
          <a:p>
            <a:pPr marL="600075" lvl="1" indent="-163513">
              <a:buFont typeface="Wingdings" panose="05000000000000000000" pitchFamily="2" charset="2"/>
              <a:buChar char="§"/>
            </a:pPr>
            <a:r>
              <a:rPr lang="en-US" altLang="en-US" dirty="0" smtClean="0"/>
              <a:t>Take time to adjust to the heat: the most instances of heat-related morbidity and mortality may not happen in the hottest region during an extreme heat event, but rather the coolest, where the population is not acclimated to heat or lacks adaptive capacity (access to cooled indoor environments).</a:t>
            </a:r>
          </a:p>
          <a:p>
            <a:pPr marL="600075" lvl="1" indent="-163513">
              <a:buFont typeface="Wingdings" panose="05000000000000000000" pitchFamily="2" charset="2"/>
              <a:buChar char="§"/>
            </a:pPr>
            <a:r>
              <a:rPr lang="en-US" altLang="en-US" dirty="0" smtClean="0"/>
              <a:t>Pace yourself</a:t>
            </a:r>
          </a:p>
          <a:p>
            <a:pPr marL="163698" indent="-163698" eaLnBrk="1" hangingPunct="1">
              <a:lnSpc>
                <a:spcPct val="90000"/>
              </a:lnSpc>
              <a:buFont typeface="Wingdings" pitchFamily="2" charset="2"/>
              <a:buChar char="§"/>
              <a:defRPr/>
            </a:pPr>
            <a:r>
              <a:rPr lang="en-US" dirty="0" smtClean="0"/>
              <a:t>Check on persons at more risk to heat:</a:t>
            </a:r>
          </a:p>
          <a:p>
            <a:pPr marL="600223" lvl="1" indent="-163698" eaLnBrk="1" hangingPunct="1">
              <a:lnSpc>
                <a:spcPct val="90000"/>
              </a:lnSpc>
              <a:buFont typeface="Wingdings" pitchFamily="2" charset="2"/>
              <a:buChar char="§"/>
              <a:defRPr/>
            </a:pPr>
            <a:r>
              <a:rPr lang="en-US" dirty="0" smtClean="0"/>
              <a:t>Do not leave children or pets in cars</a:t>
            </a:r>
          </a:p>
          <a:p>
            <a:pPr marL="600223" lvl="1" indent="-163698" eaLnBrk="1" hangingPunct="1">
              <a:lnSpc>
                <a:spcPct val="90000"/>
              </a:lnSpc>
              <a:buFont typeface="Wingdings" pitchFamily="2" charset="2"/>
              <a:buChar char="§"/>
              <a:defRPr/>
            </a:pPr>
            <a:r>
              <a:rPr lang="en-US" dirty="0" smtClean="0"/>
              <a:t>Check on elderly neighbors</a:t>
            </a:r>
          </a:p>
          <a:p>
            <a:pPr marL="163698" indent="-163698">
              <a:lnSpc>
                <a:spcPct val="90000"/>
              </a:lnSpc>
              <a:buFont typeface="Wingdings" pitchFamily="2" charset="2"/>
              <a:buChar char="§"/>
              <a:defRPr/>
            </a:pPr>
            <a:r>
              <a:rPr lang="en-US" dirty="0" smtClean="0"/>
              <a:t>Stay informed!</a:t>
            </a:r>
          </a:p>
          <a:p>
            <a:pPr marL="600223" lvl="1" indent="-163698">
              <a:lnSpc>
                <a:spcPct val="90000"/>
              </a:lnSpc>
              <a:buFont typeface="Wingdings" pitchFamily="2" charset="2"/>
              <a:buChar char="§"/>
              <a:defRPr/>
            </a:pPr>
            <a:r>
              <a:rPr lang="en-US" dirty="0" smtClean="0"/>
              <a:t>Listed to the local news for daily weather forecast</a:t>
            </a:r>
          </a:p>
          <a:p>
            <a:pPr marL="600223" lvl="1" indent="-163698">
              <a:lnSpc>
                <a:spcPct val="90000"/>
              </a:lnSpc>
              <a:buFont typeface="Wingdings" pitchFamily="2" charset="2"/>
              <a:buChar char="§"/>
              <a:defRPr/>
            </a:pPr>
            <a:r>
              <a:rPr lang="en-US" dirty="0" smtClean="0"/>
              <a:t>Get health and safety info from local public health department</a:t>
            </a:r>
          </a:p>
          <a:p>
            <a:pPr marL="600075" lvl="1" indent="-163513">
              <a:buFont typeface="Wingdings" panose="05000000000000000000" pitchFamily="2" charset="2"/>
              <a:buChar char="§"/>
            </a:pPr>
            <a:endParaRPr lang="en-US" altLang="en-US" dirty="0" smtClean="0"/>
          </a:p>
          <a:p>
            <a:endParaRPr lang="en-US" dirty="0" smtClean="0"/>
          </a:p>
          <a:p>
            <a:r>
              <a:rPr lang="en-US" dirty="0" smtClean="0"/>
              <a:t>Images:</a:t>
            </a:r>
          </a:p>
          <a:p>
            <a:r>
              <a:rPr lang="en-US" dirty="0" smtClean="0"/>
              <a:t>Elderly</a:t>
            </a:r>
            <a:r>
              <a:rPr lang="en-US" baseline="0" dirty="0" smtClean="0"/>
              <a:t> hands – </a:t>
            </a:r>
            <a:r>
              <a:rPr lang="en-US" baseline="0" dirty="0" err="1" smtClean="0"/>
              <a:t>Pexels</a:t>
            </a:r>
            <a:r>
              <a:rPr lang="en-US" baseline="0" dirty="0" smtClean="0"/>
              <a:t>. Available online at: https://www.pexels.com/photo/man-hands-waiting-senior-33786/</a:t>
            </a:r>
          </a:p>
          <a:p>
            <a:r>
              <a:rPr lang="en-US" baseline="0" dirty="0" smtClean="0"/>
              <a:t>Person in tee shirt – </a:t>
            </a:r>
            <a:r>
              <a:rPr lang="en-US" baseline="0" dirty="0" err="1" smtClean="0"/>
              <a:t>Pexels</a:t>
            </a:r>
            <a:r>
              <a:rPr lang="en-US" baseline="0" dirty="0" smtClean="0"/>
              <a:t>. Available online at: https://www.pexels.com/photo/adult-agriculture-beautiful-daylight-220139/</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44</a:t>
            </a:fld>
            <a:endParaRPr lang="en-US" dirty="0"/>
          </a:p>
        </p:txBody>
      </p:sp>
    </p:spTree>
    <p:extLst>
      <p:ext uri="{BB962C8B-B14F-4D97-AF65-F5344CB8AC3E}">
        <p14:creationId xmlns:p14="http://schemas.microsoft.com/office/powerpoint/2010/main" val="154195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a:t>
            </a:r>
            <a:r>
              <a:rPr lang="en-US" baseline="0" dirty="0" smtClean="0"/>
              <a:t> as i</a:t>
            </a:r>
            <a:r>
              <a:rPr lang="en-US" dirty="0" smtClean="0"/>
              <a:t>ndividuals can play</a:t>
            </a:r>
            <a:r>
              <a:rPr lang="en-US" baseline="0" dirty="0" smtClean="0"/>
              <a:t> many roles in mitigating and </a:t>
            </a:r>
            <a:r>
              <a:rPr lang="en-US" b="0" dirty="0" smtClean="0"/>
              <a:t>adapting</a:t>
            </a:r>
            <a:r>
              <a:rPr lang="en-US" dirty="0" smtClean="0"/>
              <a:t> to</a:t>
            </a:r>
            <a:r>
              <a:rPr lang="en-US" baseline="0" dirty="0" smtClean="0"/>
              <a:t> </a:t>
            </a:r>
            <a:r>
              <a:rPr lang="en-US" dirty="0" smtClean="0"/>
              <a:t>climate change. The next slides list </a:t>
            </a:r>
            <a:r>
              <a:rPr lang="en-US" baseline="0" dirty="0" smtClean="0"/>
              <a:t>actions each of us can take to make a difference.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2185682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Energy production is one of the big three contributors to our changing climate because burning oil, coal, and natural gas to generate electric power puts a lot of GHGs into the air. </a:t>
            </a:r>
          </a:p>
          <a:p>
            <a:pPr lvl="0"/>
            <a:endParaRPr lang="en-US" dirty="0"/>
          </a:p>
          <a:p>
            <a:pPr lvl="0"/>
            <a:r>
              <a:rPr lang="en-US" dirty="0"/>
              <a:t>Image: Windmill – </a:t>
            </a:r>
            <a:r>
              <a:rPr lang="en-US" dirty="0" err="1"/>
              <a:t>Pexels</a:t>
            </a:r>
            <a:r>
              <a:rPr lang="en-US" dirty="0"/>
              <a:t>. Available online at: https://www.pexels.com/photo/road-street-desert-industry-477230/</a:t>
            </a:r>
          </a:p>
          <a:p>
            <a:pPr lvl="0"/>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2783322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As individuals, we can each reduce the amount of GHG emissions we cause in a number of ways like using less energy to heat or cool homes (turning the temp up or down 2 degrees, adding insulation and weather stripping, planting trees for shade); using energy-efficient appliances and light bulbs; and reducing/reusing/recycling what we buy and use on a daily basis. </a:t>
            </a:r>
          </a:p>
          <a:p>
            <a:pPr lvl="0"/>
            <a:endParaRPr lang="en-US" dirty="0"/>
          </a:p>
          <a:p>
            <a:pPr lvl="0"/>
            <a:r>
              <a:rPr lang="en-US" dirty="0"/>
              <a:t>However, what is really going to make a difference is having all of us rely more on renewable energy sources like solar, wind, and biofuels and less on fossil fuel energy sources like oil, coal, and natural gas. As individuals, we can support public and private sector policy changes that lead to more renewable energy production. A policy example is Minnesota’s Next Generation Energy Act of 2007 that has achievable GHG reduction targets by 2025 and beyond. </a:t>
            </a:r>
          </a:p>
          <a:p>
            <a:pPr defTabSz="931774">
              <a:defRPr/>
            </a:pPr>
            <a:endParaRPr lang="en-US" dirty="0" smtClean="0"/>
          </a:p>
          <a:p>
            <a:pPr defTabSz="931774">
              <a:defRPr/>
            </a:pPr>
            <a:r>
              <a:rPr lang="en-US" dirty="0"/>
              <a:t>Image: Windmill – </a:t>
            </a:r>
            <a:r>
              <a:rPr lang="en-US" dirty="0" err="1"/>
              <a:t>Pexels</a:t>
            </a:r>
            <a:r>
              <a:rPr lang="en-US" dirty="0"/>
              <a:t>. Available online at: https://www.pexels.com/photo/road-street-desert-industry-477230/</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3431423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Transportation is the second big contributor to our changing climate because burning fuel to power vehicles emits a lot of GHGs into the air.</a:t>
            </a:r>
          </a:p>
          <a:p>
            <a:pPr lvl="0"/>
            <a:endParaRPr lang="en-US" dirty="0"/>
          </a:p>
          <a:p>
            <a:pPr lvl="0"/>
            <a:r>
              <a:rPr lang="en-US" dirty="0"/>
              <a:t>Image: Person biking – </a:t>
            </a:r>
            <a:r>
              <a:rPr lang="en-US" dirty="0" err="1"/>
              <a:t>Pexels</a:t>
            </a:r>
            <a:r>
              <a:rPr lang="en-US" dirty="0"/>
              <a:t>. Available online at: https://www.pexels.com/photo/person-wearing-black-and-gray-sleeveless-dress-riding-a-step-through-bicycle-521474/</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513693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As individuals, we can each reduce the amount of GHG emissions we cause by using transportation choices that burn less gasoline or diesel fuel like walking, biking, using transit, carpooling, and telecommuting when possible. Another option would be to drive an electric vehicle powered by wind or solar energy. </a:t>
            </a:r>
          </a:p>
          <a:p>
            <a:pPr lvl="0"/>
            <a:endParaRPr lang="en-US" dirty="0"/>
          </a:p>
          <a:p>
            <a:pPr lvl="0"/>
            <a:r>
              <a:rPr lang="en-US" dirty="0"/>
              <a:t>However, what is really going to make a difference is if we all have more transportation options that either burn less or don’t use any gasoline or diesel fuel. As individuals, we can support public and private sector policies like increasing gas and diesel mileage standards, incentivizing the production and purchase of electric vehicles, building more transit options where sufficient population density exists, and having policies that support telecommuting.</a:t>
            </a:r>
          </a:p>
          <a:p>
            <a:pPr lvl="0"/>
            <a:endParaRPr lang="en-US" dirty="0"/>
          </a:p>
          <a:p>
            <a:pPr defTabSz="931774">
              <a:defRPr/>
            </a:pPr>
            <a:r>
              <a:rPr lang="en-US" dirty="0"/>
              <a:t>Image: Person biking – </a:t>
            </a:r>
            <a:r>
              <a:rPr lang="en-US" dirty="0" err="1"/>
              <a:t>Pexels</a:t>
            </a:r>
            <a:r>
              <a:rPr lang="en-US" dirty="0"/>
              <a:t>. Available online at: https://www.pexels.com/photo/person-wearing-black-and-gray-sleeveless-dress-riding-a-step-through-bicycle-521474/</a:t>
            </a:r>
          </a:p>
          <a:p>
            <a:pPr lvl="0"/>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3688280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Actions to prevent the adverse health effects of climate change can be described as ‘adaptation efforts’ or ‘mitigation efforts.’ </a:t>
            </a:r>
          </a:p>
          <a:p>
            <a:pPr eaLnBrk="1" hangingPunct="1">
              <a:spcBef>
                <a:spcPct val="0"/>
              </a:spcBef>
            </a:pPr>
            <a:endParaRPr lang="en-US" altLang="en-US" dirty="0" smtClean="0"/>
          </a:p>
          <a:p>
            <a:pPr eaLnBrk="1" hangingPunct="1">
              <a:spcBef>
                <a:spcPct val="0"/>
              </a:spcBef>
            </a:pPr>
            <a:r>
              <a:rPr lang="en-US" altLang="en-US" dirty="0" smtClean="0"/>
              <a:t>Adapting to climate change means anticipating and preparing for the effects of climate change and reducing the associated health burden.</a:t>
            </a:r>
          </a:p>
          <a:p>
            <a:pPr eaLnBrk="1" hangingPunct="1">
              <a:spcBef>
                <a:spcPct val="0"/>
              </a:spcBef>
            </a:pPr>
            <a:endParaRPr lang="en-US" altLang="en-US" dirty="0" smtClean="0"/>
          </a:p>
          <a:p>
            <a:pPr eaLnBrk="1" hangingPunct="1">
              <a:spcBef>
                <a:spcPct val="0"/>
              </a:spcBef>
            </a:pPr>
            <a:r>
              <a:rPr lang="en-US" altLang="en-US" dirty="0" smtClean="0"/>
              <a:t>Mitigating climate change means taking on or supporting efforts that slow, stabilize or reverse climate change by reducing greenhouse gas emissions.</a:t>
            </a:r>
          </a:p>
          <a:p>
            <a:endParaRPr lang="en-US" dirty="0" smtClean="0"/>
          </a:p>
          <a:p>
            <a:r>
              <a:rPr lang="en-US" dirty="0" smtClean="0"/>
              <a:t>Image: Microsoft Clip Art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891746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Agriculture is the third big contributor to GHG emissions because it takes a lot of energy to produce, process, and transport food. </a:t>
            </a:r>
          </a:p>
          <a:p>
            <a:pPr lvl="0"/>
            <a:endParaRPr lang="en-US" dirty="0"/>
          </a:p>
          <a:p>
            <a:pPr lvl="0"/>
            <a:r>
              <a:rPr lang="en-US" dirty="0"/>
              <a:t>Image: Food – </a:t>
            </a:r>
            <a:r>
              <a:rPr lang="en-US" dirty="0" err="1"/>
              <a:t>Pexels</a:t>
            </a:r>
            <a:r>
              <a:rPr lang="en-US" dirty="0"/>
              <a:t>. Available online at: https://www.pexels.com/photo/tomatoes-carrots-and-radish-on-the-top-of-the-table-196643/</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2394968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As individuals, we can each reduce the amount of GHG emissions we cause by buying more locally grown foods, eating fewer processed foods and less meat, and even growing some of our own food. </a:t>
            </a:r>
          </a:p>
          <a:p>
            <a:pPr lvl="0"/>
            <a:endParaRPr lang="en-US" dirty="0"/>
          </a:p>
          <a:p>
            <a:pPr lvl="0"/>
            <a:r>
              <a:rPr lang="en-US" dirty="0"/>
              <a:t>However, what is really going to make a difference is if we all have access to foods that are produced, processed, and transported using less energy. As individuals, we can support public and private sector policies that incentivize foods produced with fewer chemicals, foods that are less processed and closer to their natural state, and foods that are transported shorter distances. </a:t>
            </a:r>
          </a:p>
          <a:p>
            <a:pPr lvl="0"/>
            <a:endParaRPr lang="en-US" dirty="0"/>
          </a:p>
          <a:p>
            <a:pPr defTabSz="931774">
              <a:defRPr/>
            </a:pPr>
            <a:r>
              <a:rPr lang="en-US" dirty="0"/>
              <a:t>Image: Food – </a:t>
            </a:r>
            <a:r>
              <a:rPr lang="en-US" dirty="0" err="1"/>
              <a:t>Pexels</a:t>
            </a:r>
            <a:r>
              <a:rPr lang="en-US" dirty="0"/>
              <a:t>. Available online at: https://www.pexels.com/photo/tomatoes-carrots-and-radish-on-the-top-of-the-table-196643/</a:t>
            </a:r>
          </a:p>
          <a:p>
            <a:pPr lvl="0"/>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2433960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t>In summary . . . </a:t>
            </a:r>
          </a:p>
          <a:p>
            <a:pPr marL="166808" indent="-166808">
              <a:buFont typeface="Wingdings" pitchFamily="2" charset="2"/>
              <a:buChar char="§"/>
              <a:defRPr/>
            </a:pPr>
            <a:r>
              <a:rPr lang="en-US" sz="1400" dirty="0"/>
              <a:t>Minnesota’s climate has become warmer and more humid</a:t>
            </a:r>
          </a:p>
          <a:p>
            <a:pPr marL="166808" indent="-166808">
              <a:buFont typeface="Wingdings" pitchFamily="2" charset="2"/>
              <a:buChar char="§"/>
              <a:defRPr/>
            </a:pPr>
            <a:r>
              <a:rPr lang="en-US" sz="1400" dirty="0"/>
              <a:t>Minnesota may experience more frequent and/or intense EHE</a:t>
            </a:r>
          </a:p>
          <a:p>
            <a:pPr marL="166808" indent="-166808">
              <a:buFont typeface="Wingdings" pitchFamily="2" charset="2"/>
              <a:buChar char="§"/>
              <a:defRPr/>
            </a:pPr>
            <a:r>
              <a:rPr lang="en-US" sz="1400" dirty="0"/>
              <a:t>Minnesota may experience higher morbidity and mortality due to EHE</a:t>
            </a:r>
          </a:p>
          <a:p>
            <a:pPr marL="166808" indent="-166808">
              <a:buFont typeface="Wingdings" pitchFamily="2" charset="2"/>
              <a:buChar char="§"/>
              <a:defRPr/>
            </a:pPr>
            <a:r>
              <a:rPr lang="en-US" sz="1400" dirty="0"/>
              <a:t>Certain populations are more vulnerable to EHE</a:t>
            </a:r>
          </a:p>
          <a:p>
            <a:pPr marL="166808" indent="-166808">
              <a:buFont typeface="Wingdings" pitchFamily="2" charset="2"/>
              <a:buChar char="§"/>
              <a:defRPr/>
            </a:pPr>
            <a:r>
              <a:rPr lang="en-US" sz="1400" dirty="0"/>
              <a:t>Public health practitioners should be aware of where those populations are located and know how to mitigate the risks to EHE</a:t>
            </a:r>
          </a:p>
          <a:p>
            <a:pPr>
              <a:defRPr/>
            </a:pPr>
            <a:endParaRPr lang="en-US" sz="1400" dirty="0"/>
          </a:p>
          <a:p>
            <a:pPr>
              <a:defRPr/>
            </a:pPr>
            <a:r>
              <a:rPr lang="en-US" sz="1400" dirty="0"/>
              <a:t>Image: Spoon and Cherry – </a:t>
            </a:r>
            <a:r>
              <a:rPr lang="en-US" sz="1400" dirty="0" err="1"/>
              <a:t>Pixabay</a:t>
            </a:r>
            <a:r>
              <a:rPr lang="en-US" sz="1400" dirty="0"/>
              <a:t>. Available online at: https://pixabay.com/en/cherry-on-a-spoon-cherry-sculpture-1545765/</a:t>
            </a:r>
          </a:p>
          <a:p>
            <a:pPr>
              <a:defRPr/>
            </a:pPr>
            <a:endParaRPr lang="en-US" sz="140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3878512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t>The MN Climate and Health Program have developed resources to help plan for extreme heat events and avoid negative health impacts including our Minnesota Extreme Heat Toolkit and Extreme Heat Tip Sheet. Both are available for download on our website at www.health.mn.gov/heatplanning.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53</a:t>
            </a:fld>
            <a:endParaRPr lang="en-US" dirty="0"/>
          </a:p>
        </p:txBody>
      </p:sp>
    </p:spTree>
    <p:extLst>
      <p:ext uri="{BB962C8B-B14F-4D97-AF65-F5344CB8AC3E}">
        <p14:creationId xmlns:p14="http://schemas.microsoft.com/office/powerpoint/2010/main" val="3607528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t>The MN Climate and Health Program has also created a two page summary sheet for this training module, providing a brief overview of the topics we discussed today. It is also available on our website at www.health.mn.gov/heatplanning.</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4071177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t>Here are some additional resources for more information on extreme heat, climate change and public health issues.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41096214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3811841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11436576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41496594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59</a:t>
            </a:fld>
            <a:endParaRPr lang="en-US" dirty="0"/>
          </a:p>
        </p:txBody>
      </p:sp>
    </p:spTree>
    <p:extLst>
      <p:ext uri="{BB962C8B-B14F-4D97-AF65-F5344CB8AC3E}">
        <p14:creationId xmlns:p14="http://schemas.microsoft.com/office/powerpoint/2010/main" val="31302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MDH’s MN Climate &amp; Health Program is dedicated to understanding the links between climate changes and adverse health impacts and identifying opportunities for implementing adaptation measures in Minnesota communities. </a:t>
            </a:r>
          </a:p>
          <a:p>
            <a:endParaRPr lang="en-US" altLang="en-US" dirty="0" smtClean="0"/>
          </a:p>
          <a:p>
            <a:r>
              <a:rPr lang="en-US" altLang="en-US" dirty="0" smtClean="0"/>
              <a:t>Recent climate change is resulting in warmer temperatures and changing precipitation. Most climate scientists attribute these changes to burning of fossil fuels, like coal and oil, to produce energy for everyday use. This burning adds heat-trapping gases, such as carbon dioxide, into the air. These gases are called greenhouse gases (NASA, 2016). </a:t>
            </a:r>
          </a:p>
          <a:p>
            <a:endParaRPr lang="en-US" altLang="en-US" dirty="0" smtClean="0"/>
          </a:p>
          <a:p>
            <a:pPr eaLnBrk="1" hangingPunct="1"/>
            <a:r>
              <a:rPr lang="en-US" altLang="en-US" dirty="0" smtClean="0"/>
              <a:t>As this graphic shows, the rise in greenhouse gases is leading to increases in temperature and changes in precipitation. These changes are causing changes in air quality, weather patterns, water quality and quantity, and ecosystems which, in turn, are leading to more air pollution, extreme heat, floods &amp; drought, and ecosystem threats. </a:t>
            </a:r>
          </a:p>
          <a:p>
            <a:pPr eaLnBrk="1" hangingPunct="1">
              <a:spcBef>
                <a:spcPct val="0"/>
              </a:spcBef>
            </a:pPr>
            <a:endParaRPr lang="en-US" altLang="en-US" dirty="0" smtClean="0"/>
          </a:p>
          <a:p>
            <a:pPr eaLnBrk="1" hangingPunct="1">
              <a:spcBef>
                <a:spcPct val="0"/>
              </a:spcBef>
            </a:pPr>
            <a:endParaRPr lang="en-US" altLang="en-US" dirty="0" smtClean="0"/>
          </a:p>
          <a:p>
            <a:pPr eaLnBrk="1" hangingPunct="1"/>
            <a:r>
              <a:rPr lang="en-US" altLang="en-US" dirty="0" smtClean="0"/>
              <a:t>Source: EQB, 2015; MDH, 2015; NASA, 2016</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40824686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60</a:t>
            </a:fld>
            <a:endParaRPr lang="en-US" dirty="0"/>
          </a:p>
        </p:txBody>
      </p:sp>
    </p:spTree>
    <p:extLst>
      <p:ext uri="{BB962C8B-B14F-4D97-AF65-F5344CB8AC3E}">
        <p14:creationId xmlns:p14="http://schemas.microsoft.com/office/powerpoint/2010/main" val="3319505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61</a:t>
            </a:fld>
            <a:endParaRPr lang="en-US" dirty="0"/>
          </a:p>
        </p:txBody>
      </p:sp>
    </p:spTree>
    <p:extLst>
      <p:ext uri="{BB962C8B-B14F-4D97-AF65-F5344CB8AC3E}">
        <p14:creationId xmlns:p14="http://schemas.microsoft.com/office/powerpoint/2010/main" val="25882918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62</a:t>
            </a:fld>
            <a:endParaRPr lang="en-US" dirty="0"/>
          </a:p>
        </p:txBody>
      </p:sp>
    </p:spTree>
    <p:extLst>
      <p:ext uri="{BB962C8B-B14F-4D97-AF65-F5344CB8AC3E}">
        <p14:creationId xmlns:p14="http://schemas.microsoft.com/office/powerpoint/2010/main" val="33135376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63</a:t>
            </a:fld>
            <a:endParaRPr lang="en-US" dirty="0"/>
          </a:p>
        </p:txBody>
      </p:sp>
    </p:spTree>
    <p:extLst>
      <p:ext uri="{BB962C8B-B14F-4D97-AF65-F5344CB8AC3E}">
        <p14:creationId xmlns:p14="http://schemas.microsoft.com/office/powerpoint/2010/main" val="9102179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64</a:t>
            </a:fld>
            <a:endParaRPr lang="en-US" dirty="0"/>
          </a:p>
        </p:txBody>
      </p:sp>
    </p:spTree>
    <p:extLst>
      <p:ext uri="{BB962C8B-B14F-4D97-AF65-F5344CB8AC3E}">
        <p14:creationId xmlns:p14="http://schemas.microsoft.com/office/powerpoint/2010/main" val="3284353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65</a:t>
            </a:fld>
            <a:endParaRPr lang="en-US" dirty="0"/>
          </a:p>
        </p:txBody>
      </p:sp>
    </p:spTree>
    <p:extLst>
      <p:ext uri="{BB962C8B-B14F-4D97-AF65-F5344CB8AC3E}">
        <p14:creationId xmlns:p14="http://schemas.microsoft.com/office/powerpoint/2010/main" val="3466071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Minnesota has gotten noticeably warmer, especially over the last few decades. Since the beginning of the data record (1895) through 1959, Minnesota’s annual average temperature increased by nearly 0.2°F per decade,</a:t>
            </a:r>
            <a:r>
              <a:rPr lang="en-US" altLang="en-US" baseline="0" dirty="0" smtClean="0"/>
              <a:t> which is </a:t>
            </a:r>
            <a:r>
              <a:rPr lang="en-US" altLang="en-US" dirty="0" smtClean="0"/>
              <a:t>equivalent to over 2°F per century.</a:t>
            </a:r>
            <a:r>
              <a:rPr lang="en-US" altLang="en-US" baseline="0" dirty="0" smtClean="0"/>
              <a:t> This is shown in the graph to the left. T</a:t>
            </a:r>
            <a:r>
              <a:rPr lang="en-US" altLang="en-US" dirty="0" smtClean="0"/>
              <a:t>his warming effect has accelerated over the last 50+ years. Data from</a:t>
            </a:r>
            <a:r>
              <a:rPr lang="en-US" altLang="en-US" baseline="0" dirty="0" smtClean="0"/>
              <a:t> </a:t>
            </a:r>
            <a:r>
              <a:rPr lang="en-US" altLang="en-US" dirty="0" smtClean="0"/>
              <a:t>1960-2016 show that the recent rate of warming for Minnesota has sped up substantially to over 0.5°F per decade,</a:t>
            </a:r>
            <a:r>
              <a:rPr lang="en-US" altLang="en-US" baseline="0" dirty="0" smtClean="0"/>
              <a:t> which is equivalent to 5.0</a:t>
            </a:r>
            <a:r>
              <a:rPr lang="en-US" altLang="en-US" dirty="0" smtClean="0"/>
              <a:t>°F per century.</a:t>
            </a:r>
            <a:r>
              <a:rPr lang="en-US" altLang="en-US" baseline="0" dirty="0" smtClean="0"/>
              <a:t> This is shown in the graph to the right. </a:t>
            </a:r>
            <a:r>
              <a:rPr lang="en-US" altLang="en-US" dirty="0" smtClean="0"/>
              <a:t> </a:t>
            </a:r>
          </a:p>
          <a:p>
            <a:endParaRPr lang="en-US" altLang="en-US" dirty="0" smtClean="0"/>
          </a:p>
          <a:p>
            <a:r>
              <a:rPr lang="en-US" altLang="en-US" dirty="0" smtClean="0"/>
              <a:t>Source: </a:t>
            </a:r>
            <a:r>
              <a:rPr lang="en-US" dirty="0"/>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104710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increase in temperature trend is driving changes in the environment, affecting ice cover, soil moisture, bird migrations, insect behavior, and forest and plant growth. Some of these changes will impact the health of Minnesotans. For example, finding ways to cope with recent summer heat waves has made climate change less of an abstract concept for many residents, especially those who struggle to acclimate or adjust to these events, and the challenge will likely increase. Based on more than a century of data, 9 of the top 10 warmest years for Minnesota,</a:t>
            </a:r>
            <a:r>
              <a:rPr lang="en-US" altLang="en-US" baseline="0" dirty="0" smtClean="0"/>
              <a:t> shown in the slide as the peaks with red points, </a:t>
            </a:r>
            <a:r>
              <a:rPr lang="en-US" altLang="en-US" dirty="0" smtClean="0"/>
              <a:t>have occurred just within the last three decades. </a:t>
            </a:r>
          </a:p>
          <a:p>
            <a:endParaRPr lang="en-US" altLang="en-US" dirty="0" smtClean="0"/>
          </a:p>
          <a:p>
            <a:r>
              <a:rPr lang="en-US" altLang="en-US" dirty="0" smtClean="0"/>
              <a:t>Source: </a:t>
            </a:r>
            <a:r>
              <a:rPr lang="en-US" dirty="0"/>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1568413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this overall annual warming pattern, there have been </a:t>
            </a:r>
            <a:r>
              <a:rPr lang="en-US" b="1" dirty="0" smtClean="0"/>
              <a:t>three</a:t>
            </a:r>
            <a:r>
              <a:rPr lang="en-US" dirty="0" smtClean="0"/>
              <a:t> significant observations in Minnesota.</a:t>
            </a:r>
            <a:endParaRPr lang="en-US" baseline="0" dirty="0" smtClean="0"/>
          </a:p>
          <a:p>
            <a:pPr defTabSz="967518">
              <a:defRPr/>
            </a:pPr>
            <a:endParaRPr lang="en-US" baseline="0" dirty="0" smtClean="0"/>
          </a:p>
          <a:p>
            <a:pPr defTabSz="967518">
              <a:defRPr/>
            </a:pPr>
            <a:r>
              <a:rPr lang="en-US" baseline="0" dirty="0" smtClean="0"/>
              <a:t>First, </a:t>
            </a:r>
            <a:r>
              <a:rPr lang="en-US" b="1" baseline="0" dirty="0" smtClean="0"/>
              <a:t>winter temperatures </a:t>
            </a:r>
            <a:r>
              <a:rPr lang="en-US" baseline="0" dirty="0" smtClean="0"/>
              <a:t>are rising </a:t>
            </a:r>
            <a:r>
              <a:rPr lang="en-US" b="1" baseline="0" dirty="0" smtClean="0"/>
              <a:t>twice as fast </a:t>
            </a:r>
            <a:r>
              <a:rPr lang="en-US" baseline="0" dirty="0" smtClean="0"/>
              <a:t>as the annual average temperatures. We are now experiencing more warmer winter temps, less snow and more winter rain, and changes in the amount of ice. </a:t>
            </a:r>
          </a:p>
          <a:p>
            <a:pPr defTabSz="967518">
              <a:defRPr/>
            </a:pPr>
            <a:endParaRPr lang="en-US" baseline="0" dirty="0" smtClean="0"/>
          </a:p>
          <a:p>
            <a:pPr defTabSz="967518">
              <a:defRPr/>
            </a:pPr>
            <a:r>
              <a:rPr lang="en-US" baseline="0" dirty="0" smtClean="0"/>
              <a:t>Secondly, minimum temperatures, which are the overnight lows, </a:t>
            </a:r>
            <a:r>
              <a:rPr lang="en-US" b="1" baseline="0" dirty="0" smtClean="0"/>
              <a:t>have been rising faster </a:t>
            </a:r>
            <a:r>
              <a:rPr lang="en-US" baseline="0" dirty="0" smtClean="0"/>
              <a:t>than maximum temperatures, which are the daytime highs. </a:t>
            </a:r>
            <a:r>
              <a:rPr lang="en-US" altLang="en-US" dirty="0" smtClean="0"/>
              <a:t>In just the last 30 years, average annual overnight lows have been rising at a rate of </a:t>
            </a:r>
            <a:r>
              <a:rPr lang="en-US" altLang="en-US" b="1" dirty="0" smtClean="0"/>
              <a:t>6</a:t>
            </a:r>
            <a:r>
              <a:rPr lang="en-US" altLang="en-US" b="1" baseline="0" dirty="0" smtClean="0"/>
              <a:t> degrees Fahrenheit</a:t>
            </a:r>
            <a:r>
              <a:rPr lang="en-US" altLang="en-US" b="1" dirty="0" smtClean="0"/>
              <a:t> </a:t>
            </a:r>
            <a:r>
              <a:rPr lang="en-US" altLang="en-US" dirty="0" smtClean="0"/>
              <a:t>per 100-year</a:t>
            </a:r>
            <a:r>
              <a:rPr lang="en-US" altLang="en-US" baseline="0" dirty="0" smtClean="0"/>
              <a:t> period</a:t>
            </a:r>
            <a:r>
              <a:rPr lang="en-US" altLang="en-US" dirty="0" smtClean="0"/>
              <a:t>.</a:t>
            </a:r>
          </a:p>
          <a:p>
            <a:pPr defTabSz="967518">
              <a:defRPr/>
            </a:pPr>
            <a:endParaRPr lang="en-US" baseline="0" dirty="0" smtClean="0"/>
          </a:p>
          <a:p>
            <a:pPr defTabSz="967518">
              <a:defRPr/>
            </a:pPr>
            <a:r>
              <a:rPr lang="en-US" baseline="0" dirty="0" smtClean="0"/>
              <a:t>And lastly, the northern part of the state is warming faster than the southern part of the state. </a:t>
            </a:r>
            <a:r>
              <a:rPr lang="en-US" altLang="en-US" dirty="0" smtClean="0"/>
              <a:t>Over the last 50 years, there has been a distinct spread of warmer overnight lows into the northern part of Minnesota. This is consistent with patterns seen across the Northern Hemisphere, where climate changes are occurring more rapidly at these higher latitudes. </a:t>
            </a:r>
          </a:p>
          <a:p>
            <a:pPr defTabSz="967518">
              <a:defRPr/>
            </a:pPr>
            <a:endParaRPr lang="en-US" baseline="0" dirty="0" smtClean="0"/>
          </a:p>
          <a:p>
            <a:endParaRPr lang="en-US" baseline="0" dirty="0" smtClean="0"/>
          </a:p>
          <a:p>
            <a:r>
              <a:rPr lang="en-US" baseline="0" dirty="0" smtClean="0"/>
              <a:t>Source: </a:t>
            </a:r>
            <a:r>
              <a:rPr lang="en-US" baseline="0" dirty="0" err="1" smtClean="0"/>
              <a:t>Zandlo</a:t>
            </a:r>
            <a:r>
              <a:rPr lang="en-US" baseline="0" dirty="0" smtClean="0"/>
              <a:t>, 2008; NOAA, 2017a</a:t>
            </a:r>
          </a:p>
          <a:p>
            <a:r>
              <a:rPr lang="en-US" baseline="0" dirty="0" smtClean="0"/>
              <a:t>Image: Clip Art Images</a:t>
            </a:r>
          </a:p>
          <a:p>
            <a:pPr defTabSz="967518">
              <a:defRPr/>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214943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8/15/2017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8/15/2017</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8/15/2017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8/15/2017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8/15/2017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8/15/2017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8/15/2017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8/15/2017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8/15/2017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8/15/2017</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8/15/2017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8/15/2017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8/15/2017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8/15/2017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8/15/2017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8/15/2017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8/15/2017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8/15/2017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8/15/2017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8/15/2017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8/15/2017</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8/15/2017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8/15/2017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8/15/2017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8/15/2017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8/15/2017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8/15/2017</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8/15/2017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8/15/2017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8/15/2017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8/15/2017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8/15/2017</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8/15/2017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8/15/2017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8/15/2017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8/15/2017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8/15/2017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8/15/2017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www.health.mn.gov/climatechange"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1.xml"/><Relationship Id="rId5" Type="http://schemas.openxmlformats.org/officeDocument/2006/relationships/hyperlink" Target="http://www.health.mn.gov/heatplanning" TargetMode="Externa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21.xml"/><Relationship Id="rId5" Type="http://schemas.openxmlformats.org/officeDocument/2006/relationships/hyperlink" Target="http://www.health.mn.gov/heatplanning" TargetMode="External"/><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3" Type="http://schemas.openxmlformats.org/officeDocument/2006/relationships/hyperlink" Target="http://www.health.mn.gov/heatplanning" TargetMode="External"/><Relationship Id="rId7" Type="http://schemas.openxmlformats.org/officeDocument/2006/relationships/hyperlink" Target="http://www.cdc.gov/climatechange/" TargetMode="External"/><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hyperlink" Target="http://www.crh.noaa.gov/mpx/" TargetMode="External"/><Relationship Id="rId5" Type="http://schemas.openxmlformats.org/officeDocument/2006/relationships/hyperlink" Target="http://climate.umn.edu/" TargetMode="External"/><Relationship Id="rId4" Type="http://schemas.openxmlformats.org/officeDocument/2006/relationships/hyperlink" Target="https://apps.health.state.mn.us/mndata/heat"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hyperlink" Target="https://www.pexels.com/photo/sunset-147465/" TargetMode="External"/><Relationship Id="rId2" Type="http://schemas.openxmlformats.org/officeDocument/2006/relationships/notesSlide" Target="../notesSlides/notesSlide63.xml"/><Relationship Id="rId1" Type="http://schemas.openxmlformats.org/officeDocument/2006/relationships/slideLayout" Target="../slideLayouts/slideLayout21.xml"/><Relationship Id="rId4" Type="http://schemas.openxmlformats.org/officeDocument/2006/relationships/hyperlink" Target="https://pixabay.com/en/sunglasses-people-water-blue-1284419/"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pixabay.com/en/organization-organization-chart-2478211/" TargetMode="External"/><Relationship Id="rId3" Type="http://schemas.openxmlformats.org/officeDocument/2006/relationships/hyperlink" Target="http://www.greenroofs.com/projects/pview.php?id=1000" TargetMode="External"/><Relationship Id="rId7" Type="http://schemas.openxmlformats.org/officeDocument/2006/relationships/hyperlink" Target="https://pixabay.com/en/concept-man-papers-person-plan-1868728/" TargetMode="External"/><Relationship Id="rId2" Type="http://schemas.openxmlformats.org/officeDocument/2006/relationships/notesSlide" Target="../notesSlides/notesSlide64.xml"/><Relationship Id="rId1" Type="http://schemas.openxmlformats.org/officeDocument/2006/relationships/slideLayout" Target="../slideLayouts/slideLayout21.xml"/><Relationship Id="rId6" Type="http://schemas.openxmlformats.org/officeDocument/2006/relationships/hyperlink" Target="https://pixabay.com/en/open-window-air-balcony-fire-escape-1246191/" TargetMode="External"/><Relationship Id="rId5" Type="http://schemas.openxmlformats.org/officeDocument/2006/relationships/hyperlink" Target="https://www.pexels.com/photo/man-in-white-long-sleeve-shirt-on-track-in-field-126401/" TargetMode="External"/><Relationship Id="rId4" Type="http://schemas.openxmlformats.org/officeDocument/2006/relationships/hyperlink" Target="https://pixabay.com/en/architecture-buildings-business-1853632/"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www.pexels.com/photo/road-street-desert-industry-477230/" TargetMode="External"/><Relationship Id="rId3" Type="http://schemas.openxmlformats.org/officeDocument/2006/relationships/hyperlink" Target="https://static.pexels.com/photos/3303/water-drink-fresh-lemons.jpg" TargetMode="External"/><Relationship Id="rId7" Type="http://schemas.openxmlformats.org/officeDocument/2006/relationships/hyperlink" Target="https://pixabay.com/en/television-remote-control-525705/" TargetMode="External"/><Relationship Id="rId2" Type="http://schemas.openxmlformats.org/officeDocument/2006/relationships/notesSlide" Target="../notesSlides/notesSlide65.xml"/><Relationship Id="rId1" Type="http://schemas.openxmlformats.org/officeDocument/2006/relationships/slideLayout" Target="../slideLayouts/slideLayout21.xml"/><Relationship Id="rId6" Type="http://schemas.openxmlformats.org/officeDocument/2006/relationships/hyperlink" Target="http://www.pexels.com/photo/man-hands-waiting-senior-33786/" TargetMode="External"/><Relationship Id="rId11" Type="http://schemas.openxmlformats.org/officeDocument/2006/relationships/hyperlink" Target="https://pixabay.com/en/cherry-on-a-spoon-cherry-sculpture-1545765/" TargetMode="External"/><Relationship Id="rId5" Type="http://schemas.openxmlformats.org/officeDocument/2006/relationships/hyperlink" Target="https://www.pexels.com/photo/adult-agriculture-beautiful-daylight-220139/" TargetMode="External"/><Relationship Id="rId10" Type="http://schemas.openxmlformats.org/officeDocument/2006/relationships/hyperlink" Target="http://www.pexels.com/photo/tomatoes-carrots-and-radish-on-the-top-of-the-table-196643/" TargetMode="External"/><Relationship Id="rId4" Type="http://schemas.openxmlformats.org/officeDocument/2006/relationships/hyperlink" Target="https://pixabay.com/en/shower-water-wet-bathroom-stream-653671/" TargetMode="External"/><Relationship Id="rId9" Type="http://schemas.openxmlformats.org/officeDocument/2006/relationships/hyperlink" Target="http://www.pexels.com/photo/person-wearing-black-and-gray-sleeveless-dress-riding-a-step-through-bicycle-52147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7" name="Title 6"/>
          <p:cNvSpPr>
            <a:spLocks noGrp="1"/>
          </p:cNvSpPr>
          <p:nvPr>
            <p:ph type="ctrTitle"/>
          </p:nvPr>
        </p:nvSpPr>
        <p:spPr>
          <a:xfrm>
            <a:off x="0" y="4187952"/>
            <a:ext cx="12192000" cy="1199223"/>
          </a:xfrm>
          <a:solidFill>
            <a:schemeClr val="accent6"/>
          </a:solidFill>
        </p:spPr>
        <p:txBody>
          <a:bodyPr/>
          <a:lstStyle/>
          <a:p>
            <a:r>
              <a:rPr lang="en-US" dirty="0" smtClean="0">
                <a:solidFill>
                  <a:schemeClr val="bg1"/>
                </a:solidFill>
              </a:rPr>
              <a:t>EXTREME HEAT EVENTS</a:t>
            </a:r>
            <a:endParaRPr lang="en-US" dirty="0">
              <a:solidFill>
                <a:schemeClr val="bg1"/>
              </a:solidFill>
            </a:endParaRPr>
          </a:p>
        </p:txBody>
      </p:sp>
      <p:sp>
        <p:nvSpPr>
          <p:cNvPr id="6" name="Rectangle 5"/>
          <p:cNvSpPr/>
          <p:nvPr/>
        </p:nvSpPr>
        <p:spPr>
          <a:xfrm>
            <a:off x="2266876" y="5633345"/>
            <a:ext cx="8139832" cy="461665"/>
          </a:xfrm>
          <a:prstGeom prst="rect">
            <a:avLst/>
          </a:prstGeom>
        </p:spPr>
        <p:txBody>
          <a:bodyPr wrap="square">
            <a:spAutoFit/>
          </a:bodyPr>
          <a:lstStyle/>
          <a:p>
            <a:pPr algn="ctr"/>
            <a:r>
              <a:rPr lang="en-US" sz="2400" b="1" dirty="0" smtClean="0">
                <a:solidFill>
                  <a:schemeClr val="accent1"/>
                </a:solidFill>
              </a:rPr>
              <a:t>HEALTH AND CLIMATE CHANGE TRAINING MODULE SERIES</a:t>
            </a:r>
            <a:endParaRPr lang="en-US" sz="2400" b="1" dirty="0">
              <a:solidFill>
                <a:schemeClr val="accent1"/>
              </a:solidFill>
            </a:endParaRPr>
          </a:p>
        </p:txBody>
      </p:sp>
      <p:sp>
        <p:nvSpPr>
          <p:cNvPr id="2" name="Text Placeholder 1"/>
          <p:cNvSpPr>
            <a:spLocks noGrp="1"/>
          </p:cNvSpPr>
          <p:nvPr>
            <p:ph type="body" sz="quarter" idx="14"/>
          </p:nvPr>
        </p:nvSpPr>
        <p:spPr>
          <a:xfrm>
            <a:off x="2706624" y="6095010"/>
            <a:ext cx="7260336" cy="668354"/>
          </a:xfrm>
        </p:spPr>
        <p:txBody>
          <a:bodyPr>
            <a:normAutofit/>
          </a:bodyPr>
          <a:lstStyle/>
          <a:p>
            <a:r>
              <a:rPr lang="en-US" dirty="0" smtClean="0"/>
              <a:t>Minnesota Climate &amp; Health Program </a:t>
            </a:r>
            <a:r>
              <a:rPr lang="en-US" dirty="0" smtClean="0">
                <a:solidFill>
                  <a:schemeClr val="accent2"/>
                </a:solidFill>
              </a:rPr>
              <a:t>|</a:t>
            </a:r>
            <a:r>
              <a:rPr lang="en-US" dirty="0" smtClean="0"/>
              <a:t> Environmental Impacts Analysis Unit</a:t>
            </a:r>
          </a:p>
          <a:p>
            <a:endParaRPr lang="en-US" dirty="0"/>
          </a:p>
        </p:txBody>
      </p:sp>
      <p:sp>
        <p:nvSpPr>
          <p:cNvPr id="8" name="TextBox 7"/>
          <p:cNvSpPr txBox="1"/>
          <p:nvPr/>
        </p:nvSpPr>
        <p:spPr>
          <a:xfrm>
            <a:off x="11383618" y="185530"/>
            <a:ext cx="662609" cy="371061"/>
          </a:xfrm>
          <a:prstGeom prst="rect">
            <a:avLst/>
          </a:prstGeom>
          <a:noFill/>
        </p:spPr>
        <p:txBody>
          <a:bodyPr wrap="square" rtlCol="0">
            <a:spAutoFit/>
          </a:bodyPr>
          <a:lstStyle/>
          <a:p>
            <a:r>
              <a:rPr lang="en-US" b="1" dirty="0" smtClean="0">
                <a:solidFill>
                  <a:schemeClr val="bg1"/>
                </a:solidFill>
              </a:rPr>
              <a:t>2017</a:t>
            </a:r>
            <a:endParaRPr lang="en-US" b="1" dirty="0">
              <a:solidFill>
                <a:schemeClr val="bg1"/>
              </a:solidFill>
            </a:endParaRPr>
          </a:p>
        </p:txBody>
      </p:sp>
    </p:spTree>
    <p:extLst>
      <p:ext uri="{BB962C8B-B14F-4D97-AF65-F5344CB8AC3E}">
        <p14:creationId xmlns:p14="http://schemas.microsoft.com/office/powerpoint/2010/main" val="28542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ENVIRONMENTAL CHANGES</a:t>
            </a:r>
            <a:endParaRPr lang="en-US" dirty="0"/>
          </a:p>
        </p:txBody>
      </p:sp>
      <p:sp>
        <p:nvSpPr>
          <p:cNvPr id="3" name="Content Placeholder 2"/>
          <p:cNvSpPr>
            <a:spLocks noGrp="1"/>
          </p:cNvSpPr>
          <p:nvPr>
            <p:ph idx="1"/>
          </p:nvPr>
        </p:nvSpPr>
        <p:spPr>
          <a:xfrm>
            <a:off x="838200" y="1437236"/>
            <a:ext cx="10515600" cy="490855"/>
          </a:xfrm>
        </p:spPr>
        <p:txBody>
          <a:bodyPr>
            <a:normAutofit lnSpcReduction="10000"/>
          </a:bodyPr>
          <a:lstStyle/>
          <a:p>
            <a:pPr algn="ctr">
              <a:spcBef>
                <a:spcPct val="0"/>
              </a:spcBef>
              <a:buFontTx/>
              <a:buNone/>
            </a:pPr>
            <a:r>
              <a:rPr lang="en-US" altLang="en-US" sz="2800" dirty="0" smtClean="0">
                <a:solidFill>
                  <a:schemeClr val="accent1"/>
                </a:solidFill>
              </a:rPr>
              <a:t>Changing Plant Hardiness Zones</a:t>
            </a:r>
            <a:endParaRPr lang="en-US" altLang="en-US" sz="2800" dirty="0">
              <a:solidFill>
                <a:schemeClr val="accent1"/>
              </a:solidFill>
            </a:endParaRPr>
          </a:p>
        </p:txBody>
      </p:sp>
      <p:pic>
        <p:nvPicPr>
          <p:cNvPr id="4" name="Picture 3" descr="Maps showing the change in plant hardiness zones in the U.S." title="Maps showing the change in plant hardiness zones in the U.S."/>
          <p:cNvPicPr>
            <a:picLocks noChangeAspect="1"/>
          </p:cNvPicPr>
          <p:nvPr/>
        </p:nvPicPr>
        <p:blipFill rotWithShape="1">
          <a:blip r:embed="rId3" cstate="print">
            <a:extLst>
              <a:ext uri="{28A0092B-C50C-407E-A947-70E740481C1C}">
                <a14:useLocalDpi xmlns:a14="http://schemas.microsoft.com/office/drawing/2010/main" val="0"/>
              </a:ext>
            </a:extLst>
          </a:blip>
          <a:srcRect t="63903" b="14921"/>
          <a:stretch/>
        </p:blipFill>
        <p:spPr>
          <a:xfrm>
            <a:off x="98746" y="2220686"/>
            <a:ext cx="11912500" cy="3501458"/>
          </a:xfrm>
          <a:prstGeom prst="rect">
            <a:avLst/>
          </a:prstGeom>
        </p:spPr>
      </p:pic>
      <p:sp>
        <p:nvSpPr>
          <p:cNvPr id="8" name="Content Placeholder 2"/>
          <p:cNvSpPr txBox="1">
            <a:spLocks/>
          </p:cNvSpPr>
          <p:nvPr/>
        </p:nvSpPr>
        <p:spPr>
          <a:xfrm>
            <a:off x="1550139"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After USDA Plant Hardiness Zone Map, USDA Miscellaneous Publication No. 1475, Issued January 1990.</a:t>
            </a:r>
            <a:endParaRPr lang="en-US" altLang="en-US" sz="1200" dirty="0">
              <a:solidFill>
                <a:schemeClr val="accent1"/>
              </a:solidFill>
            </a:endParaRPr>
          </a:p>
        </p:txBody>
      </p:sp>
      <p:sp>
        <p:nvSpPr>
          <p:cNvPr id="11" name="Content Placeholder 2"/>
          <p:cNvSpPr txBox="1">
            <a:spLocks/>
          </p:cNvSpPr>
          <p:nvPr/>
        </p:nvSpPr>
        <p:spPr>
          <a:xfrm>
            <a:off x="7232135"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Arbor Day Foundation Plant Hardness Zone Map published in 2015.</a:t>
            </a:r>
            <a:endParaRPr lang="en-US" altLang="en-US" sz="1200" dirty="0">
              <a:solidFill>
                <a:schemeClr val="accent1"/>
              </a:solidFill>
            </a:endParaRPr>
          </a:p>
        </p:txBody>
      </p:sp>
      <p:pic>
        <p:nvPicPr>
          <p:cNvPr id="5" name="Picture 4" descr="Map key" title="Map key"/>
          <p:cNvPicPr>
            <a:picLocks noChangeAspect="1"/>
          </p:cNvPicPr>
          <p:nvPr/>
        </p:nvPicPr>
        <p:blipFill rotWithShape="1">
          <a:blip r:embed="rId3" cstate="print">
            <a:extLst>
              <a:ext uri="{28A0092B-C50C-407E-A947-70E740481C1C}">
                <a14:useLocalDpi xmlns:a14="http://schemas.microsoft.com/office/drawing/2010/main" val="0"/>
              </a:ext>
            </a:extLst>
          </a:blip>
          <a:srcRect l="31636" t="91008" r="32210" b="5271"/>
          <a:stretch/>
        </p:blipFill>
        <p:spPr>
          <a:xfrm>
            <a:off x="4609507" y="6121524"/>
            <a:ext cx="2890977" cy="412996"/>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cxnSp>
        <p:nvCxnSpPr>
          <p:cNvPr id="9" name="Straight Connector 8"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49219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INCREASES</a:t>
            </a:r>
            <a:endParaRPr lang="en-US" dirty="0"/>
          </a:p>
        </p:txBody>
      </p:sp>
      <p:sp>
        <p:nvSpPr>
          <p:cNvPr id="3" name="Content Placeholder 2"/>
          <p:cNvSpPr>
            <a:spLocks noGrp="1"/>
          </p:cNvSpPr>
          <p:nvPr>
            <p:ph idx="1"/>
          </p:nvPr>
        </p:nvSpPr>
        <p:spPr>
          <a:xfrm>
            <a:off x="838200" y="1648722"/>
            <a:ext cx="10515600" cy="490855"/>
          </a:xfrm>
        </p:spPr>
        <p:txBody>
          <a:bodyPr>
            <a:normAutofit lnSpcReduction="10000"/>
          </a:bodyPr>
          <a:lstStyle/>
          <a:p>
            <a:pPr algn="ctr">
              <a:spcBef>
                <a:spcPct val="0"/>
              </a:spcBef>
              <a:buFontTx/>
              <a:buNone/>
            </a:pPr>
            <a:r>
              <a:rPr lang="en-US" altLang="en-US" sz="2800" dirty="0" smtClean="0">
                <a:solidFill>
                  <a:schemeClr val="accent1"/>
                </a:solidFill>
              </a:rPr>
              <a:t>Minnesota Average Annual Precipitation, 1895-2016</a:t>
            </a:r>
            <a:endParaRPr lang="en-US" altLang="en-US" sz="2800" dirty="0">
              <a:solidFill>
                <a:schemeClr val="accent1"/>
              </a:solidFill>
            </a:endParaRPr>
          </a:p>
        </p:txBody>
      </p:sp>
      <p:graphicFrame>
        <p:nvGraphicFramePr>
          <p:cNvPr id="11" name="Chart 10"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533256313"/>
              </p:ext>
            </p:extLst>
          </p:nvPr>
        </p:nvGraphicFramePr>
        <p:xfrm>
          <a:off x="529855" y="2429604"/>
          <a:ext cx="5451253" cy="3241036"/>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txBox="1">
            <a:spLocks/>
          </p:cNvSpPr>
          <p:nvPr/>
        </p:nvSpPr>
        <p:spPr>
          <a:xfrm>
            <a:off x="2272501" y="5763829"/>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-0.2”/decade</a:t>
            </a:r>
            <a:endParaRPr lang="en-US" altLang="en-US" sz="2000" dirty="0">
              <a:solidFill>
                <a:schemeClr val="accent2"/>
              </a:solidFill>
            </a:endParaRPr>
          </a:p>
        </p:txBody>
      </p:sp>
      <p:graphicFrame>
        <p:nvGraphicFramePr>
          <p:cNvPr id="14" name="Chart 13"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4038088043"/>
              </p:ext>
            </p:extLst>
          </p:nvPr>
        </p:nvGraphicFramePr>
        <p:xfrm>
          <a:off x="6387103" y="2429604"/>
          <a:ext cx="4966697" cy="3241036"/>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2"/>
          <p:cNvSpPr txBox="1">
            <a:spLocks/>
          </p:cNvSpPr>
          <p:nvPr/>
        </p:nvSpPr>
        <p:spPr>
          <a:xfrm>
            <a:off x="7887471" y="5769793"/>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+0.5”/decade</a:t>
            </a:r>
            <a:endParaRPr lang="en-US" altLang="en-US" sz="2000" dirty="0">
              <a:solidFill>
                <a:schemeClr val="accent2"/>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11</a:t>
            </a:fld>
            <a:endParaRPr lang="en-US" dirty="0"/>
          </a:p>
        </p:txBody>
      </p:sp>
      <p:cxnSp>
        <p:nvCxnSpPr>
          <p:cNvPr id="9" name="Straight Connector 8"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3632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 MORE EXTREME EVENTS</a:t>
            </a:r>
            <a:endParaRPr lang="en-US" dirty="0"/>
          </a:p>
        </p:txBody>
      </p:sp>
      <p:graphicFrame>
        <p:nvGraphicFramePr>
          <p:cNvPr id="4" name="Diagram 3" descr="Timeline graphic" title="Timeline graphic"/>
          <p:cNvGraphicFramePr/>
          <p:nvPr>
            <p:extLst/>
          </p:nvPr>
        </p:nvGraphicFramePr>
        <p:xfrm>
          <a:off x="56865" y="2313943"/>
          <a:ext cx="12078269" cy="111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2 mega rain events occurred in the 1860s"/>
          <p:cNvPicPr>
            <a:picLocks noChangeAspect="1"/>
          </p:cNvPicPr>
          <p:nvPr/>
        </p:nvPicPr>
        <p:blipFill rotWithShape="1">
          <a:blip r:embed="rId8" cstate="print">
            <a:extLst>
              <a:ext uri="{28A0092B-C50C-407E-A947-70E740481C1C}">
                <a14:useLocalDpi xmlns:a14="http://schemas.microsoft.com/office/drawing/2010/main" val="0"/>
              </a:ext>
            </a:extLst>
          </a:blip>
          <a:srcRect l="31028" t="20896" r="38840" b="47661"/>
          <a:stretch/>
        </p:blipFill>
        <p:spPr>
          <a:xfrm>
            <a:off x="79273" y="3033394"/>
            <a:ext cx="742328" cy="1002460"/>
          </a:xfrm>
          <a:prstGeom prst="rect">
            <a:avLst/>
          </a:prstGeom>
        </p:spPr>
      </p:pic>
      <p:sp>
        <p:nvSpPr>
          <p:cNvPr id="25" name="Rectangle 24"/>
          <p:cNvSpPr/>
          <p:nvPr/>
        </p:nvSpPr>
        <p:spPr>
          <a:xfrm>
            <a:off x="263160" y="3311703"/>
            <a:ext cx="424520" cy="584775"/>
          </a:xfrm>
          <a:prstGeom prst="rect">
            <a:avLst/>
          </a:prstGeom>
        </p:spPr>
        <p:txBody>
          <a:bodyPr wrap="square">
            <a:spAutoFit/>
          </a:bodyPr>
          <a:lstStyle/>
          <a:p>
            <a:r>
              <a:rPr lang="en-US" sz="3200" b="1" dirty="0">
                <a:solidFill>
                  <a:schemeClr val="bg1"/>
                </a:solidFill>
              </a:rPr>
              <a:t>2</a:t>
            </a:r>
          </a:p>
        </p:txBody>
      </p:sp>
      <p:pic>
        <p:nvPicPr>
          <p:cNvPr id="22" name="Picture 21" descr="1 mega rain event occurred in the 191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3730363" y="3031259"/>
            <a:ext cx="481587" cy="650348"/>
          </a:xfrm>
          <a:prstGeom prst="rect">
            <a:avLst/>
          </a:prstGeom>
        </p:spPr>
      </p:pic>
      <p:sp>
        <p:nvSpPr>
          <p:cNvPr id="7" name="Rectangle 6"/>
          <p:cNvSpPr/>
          <p:nvPr/>
        </p:nvSpPr>
        <p:spPr>
          <a:xfrm>
            <a:off x="3799786"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21" name="Picture 20" descr="1 mega rain event occurred in the 194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5855205" y="3031259"/>
            <a:ext cx="481587" cy="650348"/>
          </a:xfrm>
          <a:prstGeom prst="rect">
            <a:avLst/>
          </a:prstGeom>
        </p:spPr>
      </p:pic>
      <p:sp>
        <p:nvSpPr>
          <p:cNvPr id="23" name="Rectangle 22"/>
          <p:cNvSpPr/>
          <p:nvPr/>
        </p:nvSpPr>
        <p:spPr>
          <a:xfrm>
            <a:off x="5926761"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8" name="Picture 17" descr="1 mega rain even occurred in the 198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8720932" y="3031259"/>
            <a:ext cx="481587" cy="650348"/>
          </a:xfrm>
          <a:prstGeom prst="rect">
            <a:avLst/>
          </a:prstGeom>
        </p:spPr>
      </p:pic>
      <p:pic>
        <p:nvPicPr>
          <p:cNvPr id="15" name="Picture 14" descr="3 megarain events occurred in the 197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7717862" y="2981661"/>
            <a:ext cx="1003070" cy="1354573"/>
          </a:xfrm>
          <a:prstGeom prst="rect">
            <a:avLst/>
          </a:prstGeom>
        </p:spPr>
      </p:pic>
      <p:sp>
        <p:nvSpPr>
          <p:cNvPr id="26" name="Rectangle 25"/>
          <p:cNvSpPr/>
          <p:nvPr/>
        </p:nvSpPr>
        <p:spPr>
          <a:xfrm>
            <a:off x="7980047" y="3400286"/>
            <a:ext cx="424520" cy="769441"/>
          </a:xfrm>
          <a:prstGeom prst="rect">
            <a:avLst/>
          </a:prstGeom>
        </p:spPr>
        <p:txBody>
          <a:bodyPr wrap="square">
            <a:spAutoFit/>
          </a:bodyPr>
          <a:lstStyle/>
          <a:p>
            <a:r>
              <a:rPr lang="en-US" sz="4400" b="1" dirty="0">
                <a:solidFill>
                  <a:schemeClr val="bg1"/>
                </a:solidFill>
              </a:rPr>
              <a:t>3</a:t>
            </a:r>
          </a:p>
        </p:txBody>
      </p:sp>
      <p:sp>
        <p:nvSpPr>
          <p:cNvPr id="24" name="Rectangle 23"/>
          <p:cNvSpPr/>
          <p:nvPr/>
        </p:nvSpPr>
        <p:spPr>
          <a:xfrm>
            <a:off x="8790355" y="3153956"/>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3" name="Picture 12" descr="3 megarain events occurred in the 200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9836671" y="2988773"/>
            <a:ext cx="1003070" cy="1354573"/>
          </a:xfrm>
          <a:prstGeom prst="rect">
            <a:avLst/>
          </a:prstGeom>
        </p:spPr>
      </p:pic>
      <p:sp>
        <p:nvSpPr>
          <p:cNvPr id="27" name="Rectangle 26"/>
          <p:cNvSpPr/>
          <p:nvPr/>
        </p:nvSpPr>
        <p:spPr>
          <a:xfrm>
            <a:off x="10102002" y="3349736"/>
            <a:ext cx="424520" cy="769441"/>
          </a:xfrm>
          <a:prstGeom prst="rect">
            <a:avLst/>
          </a:prstGeom>
        </p:spPr>
        <p:txBody>
          <a:bodyPr wrap="square">
            <a:spAutoFit/>
          </a:bodyPr>
          <a:lstStyle/>
          <a:p>
            <a:r>
              <a:rPr lang="en-US" sz="4400" b="1" dirty="0">
                <a:solidFill>
                  <a:schemeClr val="bg1"/>
                </a:solidFill>
              </a:rPr>
              <a:t>3</a:t>
            </a:r>
          </a:p>
        </p:txBody>
      </p:sp>
      <p:pic>
        <p:nvPicPr>
          <p:cNvPr id="5" name="Picture 4" descr="4 megarain events occurred in the 2010s"/>
          <p:cNvPicPr>
            <a:picLocks noChangeAspect="1"/>
          </p:cNvPicPr>
          <p:nvPr/>
        </p:nvPicPr>
        <p:blipFill rotWithShape="1">
          <a:blip r:embed="rId11" cstate="print">
            <a:extLst>
              <a:ext uri="{28A0092B-C50C-407E-A947-70E740481C1C}">
                <a14:useLocalDpi xmlns:a14="http://schemas.microsoft.com/office/drawing/2010/main" val="0"/>
              </a:ext>
            </a:extLst>
          </a:blip>
          <a:srcRect l="31028" t="20896" r="38840" b="47661"/>
          <a:stretch/>
        </p:blipFill>
        <p:spPr>
          <a:xfrm>
            <a:off x="10285903" y="2947884"/>
            <a:ext cx="1399999" cy="1890597"/>
          </a:xfrm>
          <a:prstGeom prst="rect">
            <a:avLst/>
          </a:prstGeom>
        </p:spPr>
      </p:pic>
      <p:sp>
        <p:nvSpPr>
          <p:cNvPr id="28" name="Rectangle 27"/>
          <p:cNvSpPr/>
          <p:nvPr/>
        </p:nvSpPr>
        <p:spPr>
          <a:xfrm>
            <a:off x="10710423" y="3552630"/>
            <a:ext cx="424520" cy="923330"/>
          </a:xfrm>
          <a:prstGeom prst="rect">
            <a:avLst/>
          </a:prstGeom>
        </p:spPr>
        <p:txBody>
          <a:bodyPr wrap="square">
            <a:spAutoFit/>
          </a:bodyPr>
          <a:lstStyle/>
          <a:p>
            <a:r>
              <a:rPr lang="en-US" sz="5400" b="1" dirty="0" smtClean="0">
                <a:solidFill>
                  <a:schemeClr val="bg1"/>
                </a:solidFill>
              </a:rPr>
              <a:t>4</a:t>
            </a:r>
            <a:endParaRPr lang="en-US" sz="5400" b="1" dirty="0">
              <a:solidFill>
                <a:schemeClr val="bg1"/>
              </a:solidFill>
            </a:endParaRPr>
          </a:p>
        </p:txBody>
      </p:sp>
      <p:sp>
        <p:nvSpPr>
          <p:cNvPr id="3" name="Content Placeholder 2"/>
          <p:cNvSpPr>
            <a:spLocks noGrp="1"/>
          </p:cNvSpPr>
          <p:nvPr>
            <p:ph idx="1"/>
          </p:nvPr>
        </p:nvSpPr>
        <p:spPr>
          <a:xfrm>
            <a:off x="687680" y="4619423"/>
            <a:ext cx="10529644" cy="2248461"/>
          </a:xfrm>
        </p:spPr>
        <p:txBody>
          <a:bodyPr>
            <a:normAutofit/>
          </a:bodyPr>
          <a:lstStyle/>
          <a:p>
            <a:pPr algn="ctr">
              <a:spcBef>
                <a:spcPct val="0"/>
              </a:spcBef>
              <a:spcAft>
                <a:spcPts val="600"/>
              </a:spcAft>
              <a:buFontTx/>
              <a:buNone/>
            </a:pPr>
            <a:r>
              <a:rPr lang="en-US" altLang="en-US" sz="6400" b="1" dirty="0" smtClean="0">
                <a:solidFill>
                  <a:schemeClr val="accent1"/>
                </a:solidFill>
              </a:rPr>
              <a:t>7</a:t>
            </a:r>
            <a:r>
              <a:rPr lang="en-US" altLang="en-US" sz="4600" b="1" dirty="0" smtClean="0">
                <a:solidFill>
                  <a:schemeClr val="accent1"/>
                </a:solidFill>
              </a:rPr>
              <a:t> </a:t>
            </a:r>
            <a:r>
              <a:rPr lang="en-US" altLang="en-US" sz="4000" b="1" dirty="0" smtClean="0">
                <a:solidFill>
                  <a:schemeClr val="accent1"/>
                </a:solidFill>
              </a:rPr>
              <a:t>OF THE </a:t>
            </a:r>
            <a:r>
              <a:rPr lang="en-US" altLang="en-US" sz="6400" b="1" dirty="0" smtClean="0">
                <a:solidFill>
                  <a:schemeClr val="accent1"/>
                </a:solidFill>
              </a:rPr>
              <a:t>15</a:t>
            </a:r>
          </a:p>
          <a:p>
            <a:pPr algn="ctr">
              <a:spcBef>
                <a:spcPct val="0"/>
              </a:spcBef>
              <a:spcAft>
                <a:spcPts val="600"/>
              </a:spcAft>
              <a:buFontTx/>
              <a:buNone/>
            </a:pPr>
            <a:r>
              <a:rPr lang="en-US" altLang="en-US" sz="2800" dirty="0" smtClean="0">
                <a:solidFill>
                  <a:schemeClr val="accent1"/>
                </a:solidFill>
              </a:rPr>
              <a:t>MINNESOTA MEGA-RAIN EVENTS HAVE</a:t>
            </a:r>
          </a:p>
          <a:p>
            <a:pPr algn="ctr">
              <a:spcBef>
                <a:spcPct val="0"/>
              </a:spcBef>
              <a:spcAft>
                <a:spcPts val="600"/>
              </a:spcAft>
              <a:buFontTx/>
              <a:buNone/>
            </a:pPr>
            <a:r>
              <a:rPr lang="en-US" altLang="en-US" sz="2800" dirty="0" smtClean="0">
                <a:solidFill>
                  <a:schemeClr val="accent1"/>
                </a:solidFill>
              </a:rPr>
              <a:t>OCCURRED SINCE 2002</a:t>
            </a:r>
          </a:p>
        </p:txBody>
      </p:sp>
      <p:sp>
        <p:nvSpPr>
          <p:cNvPr id="6" name="Slide Number Placeholder 5"/>
          <p:cNvSpPr>
            <a:spLocks noGrp="1"/>
          </p:cNvSpPr>
          <p:nvPr>
            <p:ph type="sldNum" sz="quarter" idx="12"/>
          </p:nvPr>
        </p:nvSpPr>
        <p:spPr/>
        <p:txBody>
          <a:bodyPr/>
          <a:lstStyle/>
          <a:p>
            <a:fld id="{48F63A3B-78C7-47BE-AE5E-E10140E04643}" type="slidenum">
              <a:rPr lang="en-US" smtClean="0"/>
              <a:t>12</a:t>
            </a:fld>
            <a:endParaRPr lang="en-US" dirty="0"/>
          </a:p>
        </p:txBody>
      </p:sp>
      <p:cxnSp>
        <p:nvCxnSpPr>
          <p:cNvPr id="20" name="Straight Connector 19"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30330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PRECIPITATION CHANGES</a:t>
            </a:r>
          </a:p>
        </p:txBody>
      </p:sp>
      <p:pic>
        <p:nvPicPr>
          <p:cNvPr id="5" name="Picture 1" descr="Maps of Minnesota county flood and drought disasters" title="Maps of Minnesota county flood and drought disasters"/>
          <p:cNvPicPr>
            <a:picLocks noChangeAspect="1"/>
          </p:cNvPicPr>
          <p:nvPr/>
        </p:nvPicPr>
        <p:blipFill rotWithShape="1">
          <a:blip r:embed="rId3">
            <a:extLst>
              <a:ext uri="{28A0092B-C50C-407E-A947-70E740481C1C}">
                <a14:useLocalDpi xmlns:a14="http://schemas.microsoft.com/office/drawing/2010/main" val="0"/>
              </a:ext>
            </a:extLst>
          </a:blip>
          <a:srcRect r="4883"/>
          <a:stretch/>
        </p:blipFill>
        <p:spPr bwMode="auto">
          <a:xfrm>
            <a:off x="5195605" y="1552078"/>
            <a:ext cx="6936235" cy="51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normAutofit/>
          </a:bodyPr>
          <a:lstStyle/>
          <a:p>
            <a:pPr indent="0" algn="r">
              <a:spcBef>
                <a:spcPct val="0"/>
              </a:spcBef>
              <a:buFontTx/>
              <a:buNone/>
            </a:pPr>
            <a:r>
              <a:rPr lang="en-US" altLang="en-US" sz="2400" dirty="0" smtClean="0"/>
              <a:t>Blue counties were declared disaster </a:t>
            </a:r>
            <a:r>
              <a:rPr lang="en-US" altLang="en-US" sz="2400" dirty="0"/>
              <a:t>areas due to </a:t>
            </a:r>
            <a:r>
              <a:rPr lang="en-US" altLang="en-US" sz="2400" dirty="0" smtClean="0"/>
              <a:t>flooding. </a:t>
            </a:r>
          </a:p>
          <a:p>
            <a:pPr indent="0" algn="r">
              <a:spcBef>
                <a:spcPct val="0"/>
              </a:spcBef>
              <a:buFontTx/>
              <a:buNone/>
            </a:pPr>
            <a:r>
              <a:rPr lang="en-US" altLang="en-US" sz="2400" dirty="0" smtClean="0"/>
              <a:t>Brown counties were </a:t>
            </a:r>
            <a:r>
              <a:rPr lang="en-US" altLang="en-US" sz="2400" dirty="0"/>
              <a:t>declared </a:t>
            </a:r>
            <a:r>
              <a:rPr lang="en-US" altLang="en-US" sz="2400" dirty="0" smtClean="0"/>
              <a:t>disaster </a:t>
            </a:r>
            <a:r>
              <a:rPr lang="en-US" altLang="en-US" sz="2400" dirty="0"/>
              <a:t>areas due to drought. </a:t>
            </a:r>
            <a:endParaRPr lang="en-US" altLang="en-US" sz="2400" dirty="0" smtClean="0"/>
          </a:p>
          <a:p>
            <a:pPr indent="0" algn="r">
              <a:spcBef>
                <a:spcPct val="0"/>
              </a:spcBef>
              <a:buFontTx/>
              <a:buNone/>
            </a:pPr>
            <a:r>
              <a:rPr lang="en-US" altLang="en-US" sz="2400" dirty="0" smtClean="0"/>
              <a:t>Light blue, cross-hatched counties received both designations</a:t>
            </a:r>
            <a:r>
              <a:rPr lang="en-US" altLang="en-US" sz="2400" dirty="0"/>
              <a:t>.</a:t>
            </a:r>
          </a:p>
        </p:txBody>
      </p:sp>
    </p:spTree>
    <p:extLst>
      <p:ext uri="{BB962C8B-B14F-4D97-AF65-F5344CB8AC3E}">
        <p14:creationId xmlns:p14="http://schemas.microsoft.com/office/powerpoint/2010/main" val="1233126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HUMIDITY CHANGES</a:t>
            </a:r>
            <a:endParaRPr lang="en-US" dirty="0"/>
          </a:p>
        </p:txBody>
      </p:sp>
      <p:sp>
        <p:nvSpPr>
          <p:cNvPr id="3" name="Content Placeholder 2"/>
          <p:cNvSpPr>
            <a:spLocks noGrp="1"/>
          </p:cNvSpPr>
          <p:nvPr>
            <p:ph idx="1"/>
          </p:nvPr>
        </p:nvSpPr>
        <p:spPr>
          <a:xfrm>
            <a:off x="3814167" y="1465131"/>
            <a:ext cx="4547900" cy="636119"/>
          </a:xfrm>
        </p:spPr>
        <p:txBody>
          <a:bodyPr>
            <a:noAutofit/>
          </a:bodyPr>
          <a:lstStyle/>
          <a:p>
            <a:pPr algn="ctr">
              <a:lnSpc>
                <a:spcPct val="120000"/>
              </a:lnSpc>
              <a:spcBef>
                <a:spcPct val="0"/>
              </a:spcBef>
              <a:spcAft>
                <a:spcPts val="0"/>
              </a:spcAft>
              <a:buFontTx/>
              <a:buNone/>
            </a:pPr>
            <a:r>
              <a:rPr lang="en-US" altLang="en-US" sz="2000" b="1" dirty="0" smtClean="0">
                <a:solidFill>
                  <a:schemeClr val="accent1"/>
                </a:solidFill>
              </a:rPr>
              <a:t>Highest annual dew points at 6 p.m. CST</a:t>
            </a:r>
          </a:p>
          <a:p>
            <a:pPr algn="ctr">
              <a:lnSpc>
                <a:spcPct val="120000"/>
              </a:lnSpc>
              <a:spcBef>
                <a:spcPct val="0"/>
              </a:spcBef>
              <a:spcAft>
                <a:spcPts val="0"/>
              </a:spcAft>
              <a:buFontTx/>
              <a:buNone/>
            </a:pPr>
            <a:r>
              <a:rPr lang="en-US" altLang="en-US" sz="1400" dirty="0" smtClean="0">
                <a:solidFill>
                  <a:schemeClr val="accent1"/>
                </a:solidFill>
              </a:rPr>
              <a:t>Minneapolis – St. Paul, 1903-2015</a:t>
            </a:r>
            <a:endParaRPr lang="en-US" altLang="en-US" sz="1400" dirty="0">
              <a:solidFill>
                <a:schemeClr val="accent1"/>
              </a:solidFill>
            </a:endParaRPr>
          </a:p>
        </p:txBody>
      </p:sp>
      <p:pic>
        <p:nvPicPr>
          <p:cNvPr id="10" name="Picture 3" descr="Chart showing the highest annual dew points in Minneapolis-St. Paul from 1903-2015"/>
          <p:cNvPicPr>
            <a:picLocks noChangeAspect="1" noChangeArrowheads="1"/>
          </p:cNvPicPr>
          <p:nvPr/>
        </p:nvPicPr>
        <p:blipFill rotWithShape="1">
          <a:blip r:embed="rId3">
            <a:extLst>
              <a:ext uri="{28A0092B-C50C-407E-A947-70E740481C1C}">
                <a14:useLocalDpi xmlns:a14="http://schemas.microsoft.com/office/drawing/2010/main" val="0"/>
              </a:ext>
            </a:extLst>
          </a:blip>
          <a:srcRect l="483" t="12201" r="937" b="1616"/>
          <a:stretch/>
        </p:blipFill>
        <p:spPr bwMode="auto">
          <a:xfrm>
            <a:off x="2028027" y="2040881"/>
            <a:ext cx="7468264" cy="46805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45409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6"/>
                </a:solidFill>
              </a:rPr>
              <a:t>Extreme heat and climate change</a:t>
            </a:r>
          </a:p>
          <a:p>
            <a:pPr marL="457200" indent="-457200">
              <a:spcAft>
                <a:spcPts val="0"/>
              </a:spcAft>
              <a:buFont typeface="+mj-lt"/>
              <a:buAutoNum type="arabicPeriod"/>
            </a:pPr>
            <a:r>
              <a:rPr lang="en-US" dirty="0" smtClean="0">
                <a:solidFill>
                  <a:schemeClr val="accent1"/>
                </a:solidFill>
              </a:rPr>
              <a:t>Urban heat island effect</a:t>
            </a:r>
          </a:p>
          <a:p>
            <a:pPr marL="457200" indent="-457200">
              <a:spcAft>
                <a:spcPts val="0"/>
              </a:spcAft>
              <a:buFont typeface="+mj-lt"/>
              <a:buAutoNum type="arabicPeriod"/>
            </a:pPr>
            <a:r>
              <a:rPr lang="en-US" dirty="0" smtClean="0">
                <a:solidFill>
                  <a:schemeClr val="accent1"/>
                </a:solidFill>
              </a:rPr>
              <a:t>Human health impacts of extreme heat and vulnerable populations</a:t>
            </a:r>
          </a:p>
          <a:p>
            <a:pPr marL="457200" indent="-457200">
              <a:spcAft>
                <a:spcPts val="0"/>
              </a:spcAft>
              <a:buFont typeface="+mj-lt"/>
              <a:buAutoNum type="arabicPeriod"/>
            </a:pPr>
            <a:r>
              <a:rPr lang="en-US" dirty="0" smtClean="0">
                <a:solidFill>
                  <a:schemeClr val="accent1"/>
                </a:solidFill>
              </a:rPr>
              <a:t>Strategy: Public health professionals</a:t>
            </a:r>
          </a:p>
          <a:p>
            <a:pPr marL="457200" indent="-457200">
              <a:spcAft>
                <a:spcPts val="0"/>
              </a:spcAft>
              <a:buFont typeface="+mj-lt"/>
              <a:buAutoNum type="arabicPeriod"/>
            </a:pPr>
            <a:r>
              <a:rPr lang="en-US" dirty="0" smtClean="0">
                <a:solidFill>
                  <a:schemeClr val="accent1"/>
                </a:solidFill>
              </a:rPr>
              <a:t>Strategy: Individuals</a:t>
            </a:r>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15</a:t>
            </a:fld>
            <a:endParaRPr lang="en-US" dirty="0"/>
          </a:p>
        </p:txBody>
      </p:sp>
    </p:spTree>
    <p:extLst>
      <p:ext uri="{BB962C8B-B14F-4D97-AF65-F5344CB8AC3E}">
        <p14:creationId xmlns:p14="http://schemas.microsoft.com/office/powerpoint/2010/main" val="736542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a:t>
            </a:r>
            <a:endParaRPr lang="en-US" dirty="0"/>
          </a:p>
        </p:txBody>
      </p:sp>
      <p:sp>
        <p:nvSpPr>
          <p:cNvPr id="3" name="Content Placeholder 2"/>
          <p:cNvSpPr>
            <a:spLocks noGrp="1"/>
          </p:cNvSpPr>
          <p:nvPr>
            <p:ph idx="1"/>
          </p:nvPr>
        </p:nvSpPr>
        <p:spPr>
          <a:xfrm>
            <a:off x="0" y="2609242"/>
            <a:ext cx="4438940" cy="2858714"/>
          </a:xfrm>
        </p:spPr>
        <p:txBody>
          <a:bodyPr>
            <a:normAutofit/>
          </a:bodyPr>
          <a:lstStyle/>
          <a:p>
            <a:pPr marL="0" indent="0" algn="r">
              <a:spcBef>
                <a:spcPts val="0"/>
              </a:spcBef>
              <a:spcAft>
                <a:spcPts val="0"/>
              </a:spcAft>
              <a:buNone/>
            </a:pPr>
            <a:r>
              <a:rPr lang="en-US" sz="2400" dirty="0" smtClean="0"/>
              <a:t>Climate change is causing a </a:t>
            </a:r>
          </a:p>
          <a:p>
            <a:pPr marL="0" indent="0" algn="r">
              <a:spcBef>
                <a:spcPts val="0"/>
              </a:spcBef>
              <a:spcAft>
                <a:spcPts val="0"/>
              </a:spcAft>
              <a:buNone/>
            </a:pPr>
            <a:r>
              <a:rPr lang="en-US" sz="2400" dirty="0" smtClean="0"/>
              <a:t>shift in the probability of </a:t>
            </a:r>
          </a:p>
          <a:p>
            <a:pPr marL="0" indent="0" algn="r">
              <a:spcBef>
                <a:spcPts val="0"/>
              </a:spcBef>
              <a:spcAft>
                <a:spcPts val="0"/>
              </a:spcAft>
              <a:buNone/>
            </a:pPr>
            <a:r>
              <a:rPr lang="en-US" sz="2400" dirty="0" smtClean="0"/>
              <a:t>both average and extreme temperatures</a:t>
            </a:r>
            <a:r>
              <a:rPr lang="en-US" sz="2400" b="1" dirty="0" smtClean="0">
                <a:solidFill>
                  <a:schemeClr val="accent1"/>
                </a:solidFill>
              </a:rPr>
              <a:t>.</a:t>
            </a:r>
          </a:p>
        </p:txBody>
      </p:sp>
      <p:pic>
        <p:nvPicPr>
          <p:cNvPr id="7" name="Picture 6" title="Graph showing the increase in average temperature"/>
          <p:cNvPicPr>
            <a:picLocks noChangeAspect="1"/>
          </p:cNvPicPr>
          <p:nvPr/>
        </p:nvPicPr>
        <p:blipFill rotWithShape="1">
          <a:blip r:embed="rId3"/>
          <a:srcRect t="13266" r="2532"/>
          <a:stretch/>
        </p:blipFill>
        <p:spPr>
          <a:xfrm>
            <a:off x="4841898" y="2376770"/>
            <a:ext cx="7308774" cy="3492152"/>
          </a:xfrm>
          <a:prstGeom prst="rect">
            <a:avLst/>
          </a:prstGeom>
          <a:ln>
            <a:noFill/>
          </a:ln>
          <a:effectLst/>
        </p:spPr>
      </p:pic>
      <p:sp>
        <p:nvSpPr>
          <p:cNvPr id="4" name="Rectangle 3"/>
          <p:cNvSpPr/>
          <p:nvPr/>
        </p:nvSpPr>
        <p:spPr>
          <a:xfrm>
            <a:off x="6668121" y="1973387"/>
            <a:ext cx="3815212" cy="369332"/>
          </a:xfrm>
          <a:prstGeom prst="rect">
            <a:avLst/>
          </a:prstGeom>
        </p:spPr>
        <p:txBody>
          <a:bodyPr wrap="none">
            <a:spAutoFit/>
          </a:bodyPr>
          <a:lstStyle/>
          <a:p>
            <a:pPr algn="ctr"/>
            <a:r>
              <a:rPr lang="en-US" b="1" dirty="0" smtClean="0">
                <a:solidFill>
                  <a:schemeClr val="tx2"/>
                </a:solidFill>
              </a:rPr>
              <a:t>INCREASE IN AVERAGE TEMPERATURE</a:t>
            </a:r>
            <a:endParaRPr lang="en-US" b="1" dirty="0">
              <a:solidFill>
                <a:schemeClr val="tx2"/>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cxnSp>
        <p:nvCxnSpPr>
          <p:cNvPr id="9" name="Straight Connector 8"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54152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Sun"/>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29335" b="1291"/>
          <a:stretch/>
        </p:blipFill>
        <p:spPr/>
      </p:pic>
      <p:sp>
        <p:nvSpPr>
          <p:cNvPr id="2" name="Title 1"/>
          <p:cNvSpPr>
            <a:spLocks noGrp="1"/>
          </p:cNvSpPr>
          <p:nvPr>
            <p:ph type="title"/>
          </p:nvPr>
        </p:nvSpPr>
        <p:spPr/>
        <p:txBody>
          <a:bodyPr>
            <a:normAutofit/>
          </a:bodyPr>
          <a:lstStyle/>
          <a:p>
            <a:pPr algn="l"/>
            <a:r>
              <a:rPr lang="en-US" dirty="0" smtClean="0"/>
              <a:t>EXTREME HEAT</a:t>
            </a:r>
            <a:endParaRPr lang="en-US" dirty="0"/>
          </a:p>
        </p:txBody>
      </p:sp>
      <p:sp>
        <p:nvSpPr>
          <p:cNvPr id="4" name="Content Placeholder 3"/>
          <p:cNvSpPr>
            <a:spLocks noGrp="1"/>
          </p:cNvSpPr>
          <p:nvPr>
            <p:ph idx="1"/>
          </p:nvPr>
        </p:nvSpPr>
        <p:spPr/>
        <p:txBody>
          <a:bodyPr>
            <a:normAutofit/>
          </a:bodyPr>
          <a:lstStyle/>
          <a:p>
            <a:pPr>
              <a:spcAft>
                <a:spcPts val="0"/>
              </a:spcAft>
              <a:buClr>
                <a:schemeClr val="bg1"/>
              </a:buClr>
            </a:pPr>
            <a:r>
              <a:rPr lang="en-US" sz="2400" dirty="0" smtClean="0"/>
              <a:t>The experience of extreme heat is subjective and site-specific</a:t>
            </a:r>
          </a:p>
          <a:p>
            <a:pPr marL="457200" indent="0">
              <a:spcAft>
                <a:spcPts val="0"/>
              </a:spcAft>
              <a:buClr>
                <a:schemeClr val="bg1"/>
              </a:buClr>
              <a:buNone/>
            </a:pPr>
            <a:endParaRPr lang="en-US" sz="2400" dirty="0" smtClean="0"/>
          </a:p>
          <a:p>
            <a:pPr>
              <a:spcAft>
                <a:spcPts val="0"/>
              </a:spcAft>
              <a:buClr>
                <a:schemeClr val="bg1"/>
              </a:buClr>
            </a:pPr>
            <a:r>
              <a:rPr lang="en-US" sz="2400" dirty="0" smtClean="0"/>
              <a:t>No universal definition, but most refer to an extended period with unusually hot temperatures</a:t>
            </a:r>
            <a:endParaRPr lang="en-US" sz="1800" dirty="0"/>
          </a:p>
        </p:txBody>
      </p:sp>
    </p:spTree>
    <p:extLst>
      <p:ext uri="{BB962C8B-B14F-4D97-AF65-F5344CB8AC3E}">
        <p14:creationId xmlns:p14="http://schemas.microsoft.com/office/powerpoint/2010/main" val="3777996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a:t>
            </a:r>
            <a:endParaRPr lang="en-US" dirty="0"/>
          </a:p>
        </p:txBody>
      </p:sp>
      <p:sp>
        <p:nvSpPr>
          <p:cNvPr id="3" name="Content Placeholder 2"/>
          <p:cNvSpPr>
            <a:spLocks noGrp="1"/>
          </p:cNvSpPr>
          <p:nvPr>
            <p:ph idx="1"/>
          </p:nvPr>
        </p:nvSpPr>
        <p:spPr>
          <a:xfrm>
            <a:off x="838200" y="1655144"/>
            <a:ext cx="10646044" cy="851314"/>
          </a:xfrm>
        </p:spPr>
        <p:txBody>
          <a:bodyPr>
            <a:normAutofit/>
          </a:bodyPr>
          <a:lstStyle/>
          <a:p>
            <a:pPr marL="0" indent="0">
              <a:spcAft>
                <a:spcPts val="0"/>
              </a:spcAft>
              <a:buNone/>
            </a:pPr>
            <a:r>
              <a:rPr lang="en-US" sz="2300" b="1" dirty="0" smtClean="0">
                <a:solidFill>
                  <a:schemeClr val="accent1"/>
                </a:solidFill>
              </a:rPr>
              <a:t>HEAT INDEX</a:t>
            </a:r>
            <a:r>
              <a:rPr lang="en-US" sz="2300" dirty="0" smtClean="0">
                <a:solidFill>
                  <a:schemeClr val="accent1"/>
                </a:solidFill>
              </a:rPr>
              <a:t>:  	A measure of how hot it really feels when relative humidity is factored in 		with the actual air temperature.</a:t>
            </a:r>
          </a:p>
        </p:txBody>
      </p:sp>
      <p:pic>
        <p:nvPicPr>
          <p:cNvPr id="9" name="Picture 2" title="The National Weather Service heat index"/>
          <p:cNvPicPr>
            <a:picLocks noChangeAspect="1"/>
          </p:cNvPicPr>
          <p:nvPr/>
        </p:nvPicPr>
        <p:blipFill rotWithShape="1">
          <a:blip r:embed="rId3">
            <a:extLst>
              <a:ext uri="{28A0092B-C50C-407E-A947-70E740481C1C}">
                <a14:useLocalDpi xmlns:a14="http://schemas.microsoft.com/office/drawing/2010/main" val="0"/>
              </a:ext>
            </a:extLst>
          </a:blip>
          <a:srcRect l="1109" t="12830" r="1271"/>
          <a:stretch/>
        </p:blipFill>
        <p:spPr bwMode="auto">
          <a:xfrm>
            <a:off x="3220278" y="3086027"/>
            <a:ext cx="6016474" cy="36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80934" y="2707712"/>
            <a:ext cx="4230132" cy="353943"/>
          </a:xfrm>
          <a:prstGeom prst="rect">
            <a:avLst/>
          </a:prstGeom>
        </p:spPr>
        <p:txBody>
          <a:bodyPr wrap="none">
            <a:spAutoFit/>
          </a:bodyPr>
          <a:lstStyle/>
          <a:p>
            <a:pPr algn="ctr"/>
            <a:r>
              <a:rPr lang="en-US" sz="1700" b="1" dirty="0" smtClean="0">
                <a:solidFill>
                  <a:schemeClr val="tx2"/>
                </a:solidFill>
              </a:rPr>
              <a:t>NOAA’s National Weather Service Heat Index</a:t>
            </a:r>
            <a:endParaRPr lang="en-US" sz="1700" b="1" dirty="0">
              <a:solidFill>
                <a:schemeClr val="tx2"/>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18</a:t>
            </a:fld>
            <a:endParaRPr lang="en-US" dirty="0"/>
          </a:p>
        </p:txBody>
      </p:sp>
      <p:cxnSp>
        <p:nvCxnSpPr>
          <p:cNvPr id="10" name="Straight Connector 9"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27102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a:t>
            </a:r>
            <a:endParaRPr lang="en-US" dirty="0"/>
          </a:p>
        </p:txBody>
      </p:sp>
      <p:sp>
        <p:nvSpPr>
          <p:cNvPr id="3" name="Content Placeholder 2"/>
          <p:cNvSpPr>
            <a:spLocks noGrp="1"/>
          </p:cNvSpPr>
          <p:nvPr>
            <p:ph idx="1"/>
          </p:nvPr>
        </p:nvSpPr>
        <p:spPr/>
        <p:txBody>
          <a:bodyPr>
            <a:normAutofit/>
          </a:bodyPr>
          <a:lstStyle/>
          <a:p>
            <a:pPr marL="457200" indent="0" algn="r">
              <a:spcAft>
                <a:spcPts val="0"/>
              </a:spcAft>
              <a:buNone/>
            </a:pPr>
            <a:r>
              <a:rPr lang="en-US" sz="2600" dirty="0"/>
              <a:t>National Weather </a:t>
            </a:r>
            <a:r>
              <a:rPr lang="en-US" sz="2600" dirty="0" smtClean="0"/>
              <a:t>Service (NWS) stations release heat </a:t>
            </a:r>
          </a:p>
          <a:p>
            <a:pPr marL="457200" indent="0" algn="r">
              <a:spcAft>
                <a:spcPts val="0"/>
              </a:spcAft>
              <a:buNone/>
            </a:pPr>
            <a:r>
              <a:rPr lang="en-US" sz="2600" dirty="0" smtClean="0"/>
              <a:t>advisories and warnings</a:t>
            </a:r>
            <a:endParaRPr lang="en-US" sz="2600" dirty="0"/>
          </a:p>
        </p:txBody>
      </p:sp>
      <p:pic>
        <p:nvPicPr>
          <p:cNvPr id="11" name="Content Placeholder 5" descr="map of the six national weather service stations that serve Minnesota" title="map of national weather service stations"/>
          <p:cNvPicPr>
            <a:picLocks noChangeAspect="1"/>
          </p:cNvPicPr>
          <p:nvPr/>
        </p:nvPicPr>
        <p:blipFill rotWithShape="1">
          <a:blip r:embed="rId3"/>
          <a:stretch/>
        </p:blipFill>
        <p:spPr>
          <a:xfrm>
            <a:off x="6586780" y="1445772"/>
            <a:ext cx="4277531" cy="5350891"/>
          </a:xfrm>
          <a:prstGeom prst="rect">
            <a:avLst/>
          </a:prstGeom>
          <a:solidFill>
            <a:schemeClr val="tx1">
              <a:alpha val="88000"/>
            </a:schemeClr>
          </a:solidFill>
        </p:spPr>
      </p:pic>
      <p:sp>
        <p:nvSpPr>
          <p:cNvPr id="6" name="Slide Number Placeholder 5"/>
          <p:cNvSpPr>
            <a:spLocks noGrp="1"/>
          </p:cNvSpPr>
          <p:nvPr>
            <p:ph type="sldNum" sz="quarter" idx="12"/>
          </p:nvPr>
        </p:nvSpPr>
        <p:spPr/>
        <p:txBody>
          <a:bodyPr/>
          <a:lstStyle/>
          <a:p>
            <a:fld id="{48F63A3B-78C7-47BE-AE5E-E10140E04643}" type="slidenum">
              <a:rPr lang="en-US" smtClean="0"/>
              <a:t>19</a:t>
            </a:fld>
            <a:endParaRPr lang="en-US" dirty="0"/>
          </a:p>
        </p:txBody>
      </p:sp>
      <p:cxnSp>
        <p:nvCxnSpPr>
          <p:cNvPr id="10" name="Straight Connector 9"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64974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NOTICE</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dirty="0"/>
          </a:p>
        </p:txBody>
      </p:sp>
      <p:cxnSp>
        <p:nvCxnSpPr>
          <p:cNvPr id="5" name="Straight Connector 4"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383937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a:t>
            </a:r>
            <a:endParaRPr lang="en-US" dirty="0"/>
          </a:p>
        </p:txBody>
      </p:sp>
      <p:pic>
        <p:nvPicPr>
          <p:cNvPr id="5" name="Picture 4" descr="Kids swimming" title="Kids swimming"/>
          <p:cNvPicPr>
            <a:picLocks noChangeAspect="1"/>
          </p:cNvPicPr>
          <p:nvPr/>
        </p:nvPicPr>
        <p:blipFill rotWithShape="1">
          <a:blip r:embed="rId3">
            <a:extLst>
              <a:ext uri="{28A0092B-C50C-407E-A947-70E740481C1C}">
                <a14:useLocalDpi xmlns:a14="http://schemas.microsoft.com/office/drawing/2010/main" val="0"/>
              </a:ext>
            </a:extLst>
          </a:blip>
          <a:srcRect t="8051" b="24448"/>
          <a:stretch/>
        </p:blipFill>
        <p:spPr>
          <a:xfrm flipH="1">
            <a:off x="0" y="1344706"/>
            <a:ext cx="12192000" cy="5486400"/>
          </a:xfrm>
          <a:prstGeom prst="rect">
            <a:avLst/>
          </a:prstGeom>
        </p:spPr>
      </p:pic>
      <p:sp>
        <p:nvSpPr>
          <p:cNvPr id="3" name="Content Placeholder 2"/>
          <p:cNvSpPr>
            <a:spLocks noGrp="1"/>
          </p:cNvSpPr>
          <p:nvPr>
            <p:ph idx="1"/>
          </p:nvPr>
        </p:nvSpPr>
        <p:spPr/>
        <p:txBody>
          <a:bodyPr>
            <a:normAutofit/>
          </a:bodyPr>
          <a:lstStyle/>
          <a:p>
            <a:pPr marL="0" indent="0">
              <a:spcAft>
                <a:spcPts val="0"/>
              </a:spcAft>
              <a:buNone/>
            </a:pPr>
            <a:r>
              <a:rPr lang="en-US" sz="2800" dirty="0"/>
              <a:t>	</a:t>
            </a:r>
            <a:r>
              <a:rPr lang="en-US" sz="2800" dirty="0" smtClean="0"/>
              <a:t>NWS heat-related products</a:t>
            </a:r>
          </a:p>
          <a:p>
            <a:pPr lvl="2">
              <a:spcAft>
                <a:spcPts val="0"/>
              </a:spcAft>
              <a:buClr>
                <a:schemeClr val="bg1"/>
              </a:buClr>
            </a:pPr>
            <a:r>
              <a:rPr lang="en-US" sz="2400" dirty="0" smtClean="0"/>
              <a:t>Excessive heat outlook</a:t>
            </a:r>
          </a:p>
          <a:p>
            <a:pPr lvl="2">
              <a:spcAft>
                <a:spcPts val="0"/>
              </a:spcAft>
              <a:buClr>
                <a:schemeClr val="bg1"/>
              </a:buClr>
            </a:pPr>
            <a:r>
              <a:rPr lang="en-US" sz="2400" dirty="0" smtClean="0"/>
              <a:t>Excessive heat watch</a:t>
            </a:r>
          </a:p>
          <a:p>
            <a:pPr lvl="2">
              <a:spcAft>
                <a:spcPts val="0"/>
              </a:spcAft>
              <a:buClr>
                <a:schemeClr val="bg1"/>
              </a:buClr>
            </a:pPr>
            <a:r>
              <a:rPr lang="en-US" sz="2400" dirty="0" smtClean="0"/>
              <a:t>Heat advisory</a:t>
            </a:r>
          </a:p>
          <a:p>
            <a:pPr lvl="2">
              <a:spcAft>
                <a:spcPts val="0"/>
              </a:spcAft>
              <a:buClr>
                <a:schemeClr val="bg1"/>
              </a:buClr>
            </a:pPr>
            <a:r>
              <a:rPr lang="en-US" sz="2400" dirty="0" smtClean="0"/>
              <a:t>Excessive heat warning</a:t>
            </a:r>
          </a:p>
        </p:txBody>
      </p:sp>
      <p:sp>
        <p:nvSpPr>
          <p:cNvPr id="6" name="Slide Number Placeholder 5"/>
          <p:cNvSpPr>
            <a:spLocks noGrp="1"/>
          </p:cNvSpPr>
          <p:nvPr>
            <p:ph type="sldNum" sz="quarter" idx="12"/>
          </p:nvPr>
        </p:nvSpPr>
        <p:spPr/>
        <p:txBody>
          <a:bodyPr/>
          <a:lstStyle/>
          <a:p>
            <a:fld id="{48F63A3B-78C7-47BE-AE5E-E10140E04643}" type="slidenum">
              <a:rPr lang="en-US" smtClean="0"/>
              <a:t>20</a:t>
            </a:fld>
            <a:endParaRPr lang="en-US" dirty="0"/>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62369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 RECORDS</a:t>
            </a:r>
            <a:endParaRPr lang="en-US" dirty="0"/>
          </a:p>
        </p:txBody>
      </p:sp>
      <p:pic>
        <p:nvPicPr>
          <p:cNvPr id="5" name="Picture 4" title="Fl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212" y="3330015"/>
            <a:ext cx="1561905" cy="2019048"/>
          </a:xfrm>
          <a:prstGeom prst="rect">
            <a:avLst/>
          </a:prstGeom>
        </p:spPr>
      </p:pic>
      <p:sp>
        <p:nvSpPr>
          <p:cNvPr id="7" name="Rectangle 6"/>
          <p:cNvSpPr/>
          <p:nvPr/>
        </p:nvSpPr>
        <p:spPr>
          <a:xfrm>
            <a:off x="2013244" y="5328672"/>
            <a:ext cx="1034257" cy="369332"/>
          </a:xfrm>
          <a:prstGeom prst="rect">
            <a:avLst/>
          </a:prstGeom>
        </p:spPr>
        <p:txBody>
          <a:bodyPr wrap="none">
            <a:spAutoFit/>
          </a:bodyPr>
          <a:lstStyle/>
          <a:p>
            <a:pPr algn="ctr"/>
            <a:r>
              <a:rPr lang="en-US" b="1" dirty="0" smtClean="0">
                <a:solidFill>
                  <a:schemeClr val="accent6"/>
                </a:solidFill>
              </a:rPr>
              <a:t>JUNE 6-7</a:t>
            </a:r>
            <a:endParaRPr lang="en-US" b="1" dirty="0">
              <a:solidFill>
                <a:schemeClr val="accent6"/>
              </a:solidFill>
            </a:endParaRPr>
          </a:p>
        </p:txBody>
      </p:sp>
      <p:pic>
        <p:nvPicPr>
          <p:cNvPr id="9" name="Picture 8" title="Fl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629" y="3330015"/>
            <a:ext cx="1561905" cy="2019048"/>
          </a:xfrm>
          <a:prstGeom prst="rect">
            <a:avLst/>
          </a:prstGeom>
        </p:spPr>
      </p:pic>
      <p:sp>
        <p:nvSpPr>
          <p:cNvPr id="13" name="Rectangle 12"/>
          <p:cNvSpPr/>
          <p:nvPr/>
        </p:nvSpPr>
        <p:spPr>
          <a:xfrm>
            <a:off x="3423465" y="5332194"/>
            <a:ext cx="1780231" cy="369332"/>
          </a:xfrm>
          <a:prstGeom prst="rect">
            <a:avLst/>
          </a:prstGeom>
        </p:spPr>
        <p:txBody>
          <a:bodyPr wrap="none">
            <a:spAutoFit/>
          </a:bodyPr>
          <a:lstStyle/>
          <a:p>
            <a:pPr algn="ctr"/>
            <a:r>
              <a:rPr lang="en-US" b="1" dirty="0" smtClean="0">
                <a:solidFill>
                  <a:schemeClr val="accent6"/>
                </a:solidFill>
              </a:rPr>
              <a:t>JUNE 30 – JULY 1</a:t>
            </a:r>
            <a:endParaRPr lang="en-US" b="1" dirty="0">
              <a:solidFill>
                <a:schemeClr val="accent6"/>
              </a:solidFill>
            </a:endParaRPr>
          </a:p>
        </p:txBody>
      </p:sp>
      <p:pic>
        <p:nvPicPr>
          <p:cNvPr id="10" name="Picture 9" title="Fl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046" y="3262869"/>
            <a:ext cx="1561905" cy="2019048"/>
          </a:xfrm>
          <a:prstGeom prst="rect">
            <a:avLst/>
          </a:prstGeom>
        </p:spPr>
      </p:pic>
      <p:sp>
        <p:nvSpPr>
          <p:cNvPr id="14" name="Rectangle 13"/>
          <p:cNvSpPr/>
          <p:nvPr/>
        </p:nvSpPr>
        <p:spPr>
          <a:xfrm>
            <a:off x="5495226" y="5328672"/>
            <a:ext cx="1201546" cy="369332"/>
          </a:xfrm>
          <a:prstGeom prst="rect">
            <a:avLst/>
          </a:prstGeom>
        </p:spPr>
        <p:txBody>
          <a:bodyPr wrap="none">
            <a:spAutoFit/>
          </a:bodyPr>
          <a:lstStyle/>
          <a:p>
            <a:pPr algn="ctr"/>
            <a:r>
              <a:rPr lang="en-US" b="1" dirty="0" smtClean="0">
                <a:solidFill>
                  <a:schemeClr val="accent6"/>
                </a:solidFill>
              </a:rPr>
              <a:t>JULY 16-20</a:t>
            </a:r>
            <a:endParaRPr lang="en-US" b="1" dirty="0">
              <a:solidFill>
                <a:schemeClr val="accent6"/>
              </a:solidFill>
            </a:endParaRPr>
          </a:p>
        </p:txBody>
      </p:sp>
      <p:pic>
        <p:nvPicPr>
          <p:cNvPr id="11" name="Picture 10" title="Fl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463" y="3262869"/>
            <a:ext cx="1561905" cy="2019048"/>
          </a:xfrm>
          <a:prstGeom prst="rect">
            <a:avLst/>
          </a:prstGeom>
        </p:spPr>
      </p:pic>
      <p:sp>
        <p:nvSpPr>
          <p:cNvPr id="15" name="Rectangle 14"/>
          <p:cNvSpPr/>
          <p:nvPr/>
        </p:nvSpPr>
        <p:spPr>
          <a:xfrm>
            <a:off x="7429926" y="5354311"/>
            <a:ext cx="896977" cy="369332"/>
          </a:xfrm>
          <a:prstGeom prst="rect">
            <a:avLst/>
          </a:prstGeom>
        </p:spPr>
        <p:txBody>
          <a:bodyPr wrap="none">
            <a:spAutoFit/>
          </a:bodyPr>
          <a:lstStyle/>
          <a:p>
            <a:pPr algn="ctr"/>
            <a:r>
              <a:rPr lang="en-US" b="1" dirty="0" smtClean="0">
                <a:solidFill>
                  <a:schemeClr val="accent6"/>
                </a:solidFill>
              </a:rPr>
              <a:t>JULY 23</a:t>
            </a:r>
            <a:endParaRPr lang="en-US" b="1" dirty="0">
              <a:solidFill>
                <a:schemeClr val="accent6"/>
              </a:solidFill>
            </a:endParaRPr>
          </a:p>
        </p:txBody>
      </p:sp>
      <p:sp>
        <p:nvSpPr>
          <p:cNvPr id="16" name="Rectangle 15"/>
          <p:cNvSpPr/>
          <p:nvPr/>
        </p:nvSpPr>
        <p:spPr>
          <a:xfrm>
            <a:off x="9081090" y="5354311"/>
            <a:ext cx="1159484" cy="369332"/>
          </a:xfrm>
          <a:prstGeom prst="rect">
            <a:avLst/>
          </a:prstGeom>
        </p:spPr>
        <p:txBody>
          <a:bodyPr wrap="none">
            <a:spAutoFit/>
          </a:bodyPr>
          <a:lstStyle/>
          <a:p>
            <a:pPr algn="ctr"/>
            <a:r>
              <a:rPr lang="en-US" b="1" dirty="0" smtClean="0">
                <a:solidFill>
                  <a:schemeClr val="accent6"/>
                </a:solidFill>
              </a:rPr>
              <a:t>AUGUST 1</a:t>
            </a:r>
            <a:endParaRPr lang="en-US" b="1" dirty="0">
              <a:solidFill>
                <a:schemeClr val="accent6"/>
              </a:solidFill>
            </a:endParaRPr>
          </a:p>
        </p:txBody>
      </p:sp>
      <p:pic>
        <p:nvPicPr>
          <p:cNvPr id="12" name="Picture 11" title="Fl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9880" y="3262869"/>
            <a:ext cx="1561905" cy="2019048"/>
          </a:xfrm>
          <a:prstGeom prst="rect">
            <a:avLst/>
          </a:prstGeom>
        </p:spPr>
      </p:pic>
      <p:sp>
        <p:nvSpPr>
          <p:cNvPr id="3" name="Content Placeholder 2"/>
          <p:cNvSpPr>
            <a:spLocks noGrp="1"/>
          </p:cNvSpPr>
          <p:nvPr>
            <p:ph idx="1"/>
          </p:nvPr>
        </p:nvSpPr>
        <p:spPr>
          <a:xfrm>
            <a:off x="838200" y="1825625"/>
            <a:ext cx="10515600" cy="1438998"/>
          </a:xfrm>
        </p:spPr>
        <p:txBody>
          <a:bodyPr>
            <a:normAutofit/>
          </a:bodyPr>
          <a:lstStyle/>
          <a:p>
            <a:pPr marL="0" indent="0" algn="ctr">
              <a:spcBef>
                <a:spcPts val="0"/>
              </a:spcBef>
              <a:spcAft>
                <a:spcPts val="0"/>
              </a:spcAft>
              <a:buNone/>
            </a:pPr>
            <a:r>
              <a:rPr lang="en-US" dirty="0" smtClean="0">
                <a:solidFill>
                  <a:schemeClr val="accent1"/>
                </a:solidFill>
              </a:rPr>
              <a:t>There were </a:t>
            </a:r>
            <a:r>
              <a:rPr lang="en-US" sz="3000" b="1" dirty="0" smtClean="0">
                <a:solidFill>
                  <a:schemeClr val="accent6"/>
                </a:solidFill>
              </a:rPr>
              <a:t>FIVE HEAT EPISODES</a:t>
            </a:r>
            <a:r>
              <a:rPr lang="en-US" dirty="0" smtClean="0">
                <a:solidFill>
                  <a:schemeClr val="accent1"/>
                </a:solidFill>
              </a:rPr>
              <a:t> in the summer of 2011 </a:t>
            </a:r>
          </a:p>
          <a:p>
            <a:pPr marL="0" indent="0" algn="ctr">
              <a:spcBef>
                <a:spcPts val="0"/>
              </a:spcBef>
              <a:spcAft>
                <a:spcPts val="0"/>
              </a:spcAft>
              <a:buNone/>
            </a:pPr>
            <a:r>
              <a:rPr lang="en-US" dirty="0" smtClean="0">
                <a:solidFill>
                  <a:schemeClr val="accent1"/>
                </a:solidFill>
              </a:rPr>
              <a:t>worthy of issuances of warnings or advisories</a:t>
            </a:r>
          </a:p>
        </p:txBody>
      </p:sp>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cxnSp>
        <p:nvCxnSpPr>
          <p:cNvPr id="17" name="Straight Connector 1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6433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 RECORDS</a:t>
            </a:r>
            <a:endParaRPr lang="en-US" dirty="0"/>
          </a:p>
        </p:txBody>
      </p:sp>
      <p:sp>
        <p:nvSpPr>
          <p:cNvPr id="3" name="Content Placeholder 2"/>
          <p:cNvSpPr>
            <a:spLocks noGrp="1"/>
          </p:cNvSpPr>
          <p:nvPr>
            <p:ph idx="1"/>
          </p:nvPr>
        </p:nvSpPr>
        <p:spPr>
          <a:xfrm>
            <a:off x="322729" y="2399458"/>
            <a:ext cx="3442447" cy="3409670"/>
          </a:xfrm>
        </p:spPr>
        <p:txBody>
          <a:bodyPr>
            <a:normAutofit/>
          </a:bodyPr>
          <a:lstStyle/>
          <a:p>
            <a:pPr marL="0" indent="0" algn="ctr">
              <a:spcAft>
                <a:spcPts val="0"/>
              </a:spcAft>
              <a:buNone/>
            </a:pPr>
            <a:r>
              <a:rPr lang="en-US" sz="2800" b="1" dirty="0" smtClean="0">
                <a:solidFill>
                  <a:schemeClr val="accent6"/>
                </a:solidFill>
              </a:rPr>
              <a:t>JULY 19, 2011</a:t>
            </a:r>
          </a:p>
          <a:p>
            <a:pPr marL="0" indent="0" algn="ctr">
              <a:spcAft>
                <a:spcPts val="0"/>
              </a:spcAft>
              <a:buNone/>
            </a:pPr>
            <a:endParaRPr lang="en-US" sz="2400" b="1" dirty="0" smtClean="0">
              <a:solidFill>
                <a:schemeClr val="accent1"/>
              </a:solidFill>
            </a:endParaRPr>
          </a:p>
          <a:p>
            <a:pPr marL="0" indent="0" algn="ctr">
              <a:spcBef>
                <a:spcPts val="0"/>
              </a:spcBef>
              <a:spcAft>
                <a:spcPts val="0"/>
              </a:spcAft>
              <a:buNone/>
            </a:pPr>
            <a:r>
              <a:rPr lang="en-US" altLang="en-US" sz="2400" dirty="0" smtClean="0">
                <a:solidFill>
                  <a:schemeClr val="accent1"/>
                </a:solidFill>
              </a:rPr>
              <a:t>Twin Cities </a:t>
            </a:r>
          </a:p>
          <a:p>
            <a:pPr marL="0" indent="0" algn="ctr">
              <a:spcBef>
                <a:spcPts val="0"/>
              </a:spcBef>
              <a:spcAft>
                <a:spcPts val="0"/>
              </a:spcAft>
              <a:buNone/>
            </a:pPr>
            <a:r>
              <a:rPr lang="en-US" altLang="en-US" sz="2400" dirty="0" smtClean="0">
                <a:solidFill>
                  <a:schemeClr val="accent1"/>
                </a:solidFill>
              </a:rPr>
              <a:t>Heat Index of </a:t>
            </a:r>
          </a:p>
          <a:p>
            <a:pPr marL="0" indent="0" algn="ctr">
              <a:spcBef>
                <a:spcPts val="0"/>
              </a:spcBef>
              <a:spcAft>
                <a:spcPts val="0"/>
              </a:spcAft>
              <a:buNone/>
            </a:pPr>
            <a:r>
              <a:rPr lang="en-US" altLang="en-US" sz="3000" b="1" dirty="0" smtClean="0">
                <a:solidFill>
                  <a:schemeClr val="accent6"/>
                </a:solidFill>
              </a:rPr>
              <a:t>119°F,</a:t>
            </a:r>
          </a:p>
          <a:p>
            <a:pPr marL="0" indent="0" algn="ctr">
              <a:spcBef>
                <a:spcPts val="0"/>
              </a:spcBef>
              <a:spcAft>
                <a:spcPts val="0"/>
              </a:spcAft>
              <a:buNone/>
            </a:pPr>
            <a:r>
              <a:rPr lang="en-US" altLang="en-US" sz="2400" dirty="0" smtClean="0"/>
              <a:t>State Record </a:t>
            </a:r>
          </a:p>
          <a:p>
            <a:pPr marL="0" indent="0" algn="ctr">
              <a:spcBef>
                <a:spcPts val="0"/>
              </a:spcBef>
              <a:spcAft>
                <a:spcPts val="0"/>
              </a:spcAft>
              <a:buNone/>
            </a:pPr>
            <a:r>
              <a:rPr lang="en-US" altLang="en-US" sz="2400" dirty="0" smtClean="0"/>
              <a:t>Heat Index of </a:t>
            </a:r>
          </a:p>
          <a:p>
            <a:pPr marL="0" indent="0" algn="ctr">
              <a:spcBef>
                <a:spcPts val="0"/>
              </a:spcBef>
              <a:spcAft>
                <a:spcPts val="0"/>
              </a:spcAft>
              <a:buNone/>
            </a:pPr>
            <a:r>
              <a:rPr lang="en-US" altLang="en-US" sz="3000" b="1" dirty="0" smtClean="0">
                <a:solidFill>
                  <a:schemeClr val="accent6"/>
                </a:solidFill>
              </a:rPr>
              <a:t>130°F</a:t>
            </a:r>
          </a:p>
          <a:p>
            <a:pPr marL="0" indent="0">
              <a:spcAft>
                <a:spcPts val="0"/>
              </a:spcAft>
              <a:buNone/>
            </a:pPr>
            <a:endParaRPr lang="en-US" sz="2400" dirty="0" smtClean="0">
              <a:solidFill>
                <a:schemeClr val="accent1"/>
              </a:solidFill>
            </a:endParaRPr>
          </a:p>
        </p:txBody>
      </p:sp>
      <p:pic>
        <p:nvPicPr>
          <p:cNvPr id="17" name="Picture 2" descr="image of weather channel report showing heat index from summer 2011 across the U.S." title="image of weather channel report"/>
          <p:cNvPicPr>
            <a:picLocks noChangeAspect="1" noChangeArrowheads="1"/>
          </p:cNvPicPr>
          <p:nvPr/>
        </p:nvPicPr>
        <p:blipFill>
          <a:blip r:embed="rId3"/>
          <a:srcRect/>
          <a:stretch>
            <a:fillRect/>
          </a:stretch>
        </p:blipFill>
        <p:spPr bwMode="auto">
          <a:xfrm>
            <a:off x="4009498" y="1333948"/>
            <a:ext cx="8182502" cy="552405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48F63A3B-78C7-47BE-AE5E-E10140E04643}" type="slidenum">
              <a:rPr lang="en-US" smtClean="0"/>
              <a:t>22</a:t>
            </a:fld>
            <a:endParaRPr lang="en-US" dirty="0"/>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85340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 EVENTS</a:t>
            </a:r>
            <a:endParaRPr lang="en-US" dirty="0"/>
          </a:p>
        </p:txBody>
      </p:sp>
      <p:sp>
        <p:nvSpPr>
          <p:cNvPr id="3" name="Content Placeholder 2"/>
          <p:cNvSpPr>
            <a:spLocks noGrp="1"/>
          </p:cNvSpPr>
          <p:nvPr>
            <p:ph idx="1"/>
          </p:nvPr>
        </p:nvSpPr>
        <p:spPr>
          <a:xfrm>
            <a:off x="838200" y="1825625"/>
            <a:ext cx="4727714" cy="4351338"/>
          </a:xfrm>
        </p:spPr>
        <p:txBody>
          <a:bodyPr>
            <a:normAutofit fontScale="92500" lnSpcReduction="20000"/>
          </a:bodyPr>
          <a:lstStyle/>
          <a:p>
            <a:pPr marL="0" indent="0" algn="ctr">
              <a:spcBef>
                <a:spcPct val="50000"/>
              </a:spcBef>
              <a:buNone/>
              <a:defRPr/>
            </a:pPr>
            <a:endParaRPr lang="en-US" sz="2400" dirty="0" smtClean="0">
              <a:solidFill>
                <a:schemeClr val="accent3"/>
              </a:solidFill>
            </a:endParaRPr>
          </a:p>
          <a:p>
            <a:pPr marL="0" indent="0" algn="ctr">
              <a:spcBef>
                <a:spcPct val="50000"/>
              </a:spcBef>
              <a:buNone/>
              <a:defRPr/>
            </a:pPr>
            <a:endParaRPr lang="en-US" sz="2400" dirty="0">
              <a:solidFill>
                <a:schemeClr val="accent3"/>
              </a:solidFill>
            </a:endParaRPr>
          </a:p>
          <a:p>
            <a:pPr marL="0" indent="0" algn="ctr">
              <a:spcBef>
                <a:spcPct val="50000"/>
              </a:spcBef>
              <a:buNone/>
              <a:defRPr/>
            </a:pPr>
            <a:r>
              <a:rPr lang="en-US" sz="2400" dirty="0" smtClean="0">
                <a:solidFill>
                  <a:schemeClr val="accent3"/>
                </a:solidFill>
              </a:rPr>
              <a:t>1883</a:t>
            </a:r>
            <a:r>
              <a:rPr lang="en-US" sz="2400" dirty="0">
                <a:solidFill>
                  <a:schemeClr val="accent3"/>
                </a:solidFill>
              </a:rPr>
              <a:t>, 1894, 1901, 1910, 1917, 1921, 1931, 1933, 1934, 1936, 1937, 1947, 1948,</a:t>
            </a:r>
            <a:r>
              <a:rPr lang="en-US" sz="2400" dirty="0">
                <a:solidFill>
                  <a:srgbClr val="0070C0"/>
                </a:solidFill>
              </a:rPr>
              <a:t> </a:t>
            </a:r>
            <a:r>
              <a:rPr lang="en-US" sz="2400" dirty="0">
                <a:solidFill>
                  <a:schemeClr val="accent6"/>
                </a:solidFill>
              </a:rPr>
              <a:t>1949, 1955, 1957,</a:t>
            </a:r>
            <a:r>
              <a:rPr lang="en-US" sz="2400" dirty="0">
                <a:solidFill>
                  <a:srgbClr val="FF0000"/>
                </a:solidFill>
              </a:rPr>
              <a:t> </a:t>
            </a:r>
            <a:r>
              <a:rPr lang="en-US" sz="2400" dirty="0">
                <a:solidFill>
                  <a:schemeClr val="accent3"/>
                </a:solidFill>
              </a:rPr>
              <a:t>1959, 1964, 1976, </a:t>
            </a:r>
            <a:r>
              <a:rPr lang="en-US" sz="2400" dirty="0">
                <a:solidFill>
                  <a:schemeClr val="accent6"/>
                </a:solidFill>
              </a:rPr>
              <a:t>1977,</a:t>
            </a:r>
            <a:r>
              <a:rPr lang="en-US" sz="2400" dirty="0">
                <a:solidFill>
                  <a:srgbClr val="FF0000"/>
                </a:solidFill>
              </a:rPr>
              <a:t> </a:t>
            </a:r>
            <a:r>
              <a:rPr lang="en-US" sz="2400" dirty="0">
                <a:solidFill>
                  <a:schemeClr val="accent6"/>
                </a:solidFill>
              </a:rPr>
              <a:t>1983,</a:t>
            </a:r>
            <a:r>
              <a:rPr lang="en-US" sz="2400" dirty="0">
                <a:solidFill>
                  <a:srgbClr val="FF0000"/>
                </a:solidFill>
              </a:rPr>
              <a:t> </a:t>
            </a:r>
            <a:r>
              <a:rPr lang="en-US" sz="2400" dirty="0">
                <a:solidFill>
                  <a:schemeClr val="accent3"/>
                </a:solidFill>
              </a:rPr>
              <a:t>1988, </a:t>
            </a:r>
            <a:r>
              <a:rPr lang="en-US" sz="2400" dirty="0">
                <a:solidFill>
                  <a:schemeClr val="accent6"/>
                </a:solidFill>
              </a:rPr>
              <a:t>1995,1999, 2001, 2005, 2006, 2007, </a:t>
            </a:r>
            <a:r>
              <a:rPr lang="en-US" sz="2400" dirty="0" smtClean="0">
                <a:solidFill>
                  <a:schemeClr val="accent6"/>
                </a:solidFill>
              </a:rPr>
              <a:t>2010</a:t>
            </a:r>
          </a:p>
          <a:p>
            <a:pPr marL="0" indent="0" algn="ctr">
              <a:spcBef>
                <a:spcPct val="50000"/>
              </a:spcBef>
              <a:buNone/>
              <a:defRPr/>
            </a:pPr>
            <a:endParaRPr lang="en-US" sz="2400" dirty="0">
              <a:solidFill>
                <a:schemeClr val="accent6"/>
              </a:solidFill>
            </a:endParaRPr>
          </a:p>
          <a:p>
            <a:pPr marL="0" indent="0" algn="ctr">
              <a:spcBef>
                <a:spcPct val="50000"/>
              </a:spcBef>
              <a:buNone/>
              <a:defRPr/>
            </a:pPr>
            <a:endParaRPr lang="en-US" sz="2400" i="1" dirty="0">
              <a:solidFill>
                <a:schemeClr val="accent6"/>
              </a:solidFill>
            </a:endParaRPr>
          </a:p>
          <a:p>
            <a:pPr marL="0" indent="0" algn="ctr">
              <a:spcBef>
                <a:spcPct val="50000"/>
              </a:spcBef>
              <a:buNone/>
              <a:defRPr/>
            </a:pPr>
            <a:r>
              <a:rPr lang="en-US" sz="2000" i="1" dirty="0">
                <a:solidFill>
                  <a:schemeClr val="accent6"/>
                </a:solidFill>
              </a:rPr>
              <a:t>*Purple denotes dew point driven</a:t>
            </a:r>
          </a:p>
          <a:p>
            <a:pPr marL="0" indent="0" algn="ctr">
              <a:spcBef>
                <a:spcPct val="50000"/>
              </a:spcBef>
              <a:buNone/>
              <a:defRPr/>
            </a:pPr>
            <a:endParaRPr lang="en-US" sz="2400" dirty="0">
              <a:solidFill>
                <a:schemeClr val="accent6"/>
              </a:solidFill>
            </a:endParaRPr>
          </a:p>
          <a:p>
            <a:pPr marL="0" indent="0">
              <a:spcAft>
                <a:spcPts val="0"/>
              </a:spcAft>
              <a:buNone/>
            </a:pPr>
            <a:endParaRPr lang="en-US" sz="2400" dirty="0" smtClean="0">
              <a:solidFill>
                <a:schemeClr val="accent1"/>
              </a:solidFill>
            </a:endParaRPr>
          </a:p>
        </p:txBody>
      </p:sp>
      <p:pic>
        <p:nvPicPr>
          <p:cNvPr id="7" name="Picture 2" descr="cover of minnesota weather almanac" title="cover of minnesota weather almanac"/>
          <p:cNvPicPr>
            <a:picLocks noChangeAspect="1" noChangeArrowheads="1"/>
          </p:cNvPicPr>
          <p:nvPr/>
        </p:nvPicPr>
        <p:blipFill>
          <a:blip r:embed="rId3"/>
          <a:srcRect l="1250" t="16406" r="55626" b="12500"/>
          <a:stretch>
            <a:fillRect/>
          </a:stretch>
        </p:blipFill>
        <p:spPr bwMode="auto">
          <a:xfrm>
            <a:off x="6981341" y="1459000"/>
            <a:ext cx="3948389" cy="506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23</a:t>
            </a:fld>
            <a:endParaRPr lang="en-US" dirty="0"/>
          </a:p>
        </p:txBody>
      </p:sp>
    </p:spTree>
    <p:extLst>
      <p:ext uri="{BB962C8B-B14F-4D97-AF65-F5344CB8AC3E}">
        <p14:creationId xmlns:p14="http://schemas.microsoft.com/office/powerpoint/2010/main" val="881290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 EVENTS AND CLIMATE CHANGES</a:t>
            </a:r>
            <a:endParaRPr lang="en-US" dirty="0"/>
          </a:p>
        </p:txBody>
      </p:sp>
      <p:pic>
        <p:nvPicPr>
          <p:cNvPr id="3" name="Picture 2" descr="Extreme heat events are lead by high dew points, and dew points may be rising.&#10;Relief from extreme heat comes from overnight low temperatures, and overnight low temperatures are rising." title="Extreme Heat Events and Climate Chang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3" y="1539329"/>
            <a:ext cx="12111236" cy="5182146"/>
          </a:xfrm>
          <a:prstGeom prst="rect">
            <a:avLst/>
          </a:prstGeom>
        </p:spPr>
      </p:pic>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24</a:t>
            </a:fld>
            <a:endParaRPr lang="en-US" dirty="0"/>
          </a:p>
        </p:txBody>
      </p:sp>
    </p:spTree>
    <p:extLst>
      <p:ext uri="{BB962C8B-B14F-4D97-AF65-F5344CB8AC3E}">
        <p14:creationId xmlns:p14="http://schemas.microsoft.com/office/powerpoint/2010/main" val="4176917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1"/>
                </a:solidFill>
              </a:rPr>
              <a:t>Extreme heat and climate change</a:t>
            </a:r>
          </a:p>
          <a:p>
            <a:pPr marL="457200" indent="-457200">
              <a:spcAft>
                <a:spcPts val="0"/>
              </a:spcAft>
              <a:buFont typeface="+mj-lt"/>
              <a:buAutoNum type="arabicPeriod"/>
            </a:pPr>
            <a:r>
              <a:rPr lang="en-US" dirty="0" smtClean="0">
                <a:solidFill>
                  <a:schemeClr val="accent6"/>
                </a:solidFill>
              </a:rPr>
              <a:t>Urban heat island effect</a:t>
            </a:r>
          </a:p>
          <a:p>
            <a:pPr marL="457200" indent="-457200">
              <a:spcAft>
                <a:spcPts val="0"/>
              </a:spcAft>
              <a:buFont typeface="+mj-lt"/>
              <a:buAutoNum type="arabicPeriod"/>
            </a:pPr>
            <a:r>
              <a:rPr lang="en-US" dirty="0" smtClean="0">
                <a:solidFill>
                  <a:schemeClr val="accent1"/>
                </a:solidFill>
              </a:rPr>
              <a:t>Human health impacts of extreme heat and vulnerable populations</a:t>
            </a:r>
          </a:p>
          <a:p>
            <a:pPr marL="457200" indent="-457200">
              <a:spcAft>
                <a:spcPts val="0"/>
              </a:spcAft>
              <a:buFont typeface="+mj-lt"/>
              <a:buAutoNum type="arabicPeriod"/>
            </a:pPr>
            <a:r>
              <a:rPr lang="en-US" dirty="0" smtClean="0">
                <a:solidFill>
                  <a:schemeClr val="accent1"/>
                </a:solidFill>
              </a:rPr>
              <a:t>Strategy: Public health professionals</a:t>
            </a:r>
          </a:p>
          <a:p>
            <a:pPr marL="457200" indent="-457200">
              <a:spcAft>
                <a:spcPts val="0"/>
              </a:spcAft>
              <a:buFont typeface="+mj-lt"/>
              <a:buAutoNum type="arabicPeriod"/>
            </a:pPr>
            <a:r>
              <a:rPr lang="en-US" dirty="0" smtClean="0">
                <a:solidFill>
                  <a:schemeClr val="accent1"/>
                </a:solidFill>
              </a:rPr>
              <a:t>Strategy: Individuals</a:t>
            </a:r>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25</a:t>
            </a:fld>
            <a:endParaRPr lang="en-US" dirty="0"/>
          </a:p>
        </p:txBody>
      </p:sp>
    </p:spTree>
    <p:extLst>
      <p:ext uri="{BB962C8B-B14F-4D97-AF65-F5344CB8AC3E}">
        <p14:creationId xmlns:p14="http://schemas.microsoft.com/office/powerpoint/2010/main" val="1603861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URBAN HEAT ISLANDS (UHI)</a:t>
            </a:r>
            <a:endParaRPr lang="en-US" dirty="0"/>
          </a:p>
        </p:txBody>
      </p:sp>
      <p:sp>
        <p:nvSpPr>
          <p:cNvPr id="3" name="Content Placeholder 2"/>
          <p:cNvSpPr>
            <a:spLocks noGrp="1"/>
          </p:cNvSpPr>
          <p:nvPr>
            <p:ph idx="1"/>
          </p:nvPr>
        </p:nvSpPr>
        <p:spPr>
          <a:xfrm>
            <a:off x="409074" y="2134881"/>
            <a:ext cx="3344779" cy="4004899"/>
          </a:xfrm>
        </p:spPr>
        <p:txBody>
          <a:bodyPr>
            <a:noAutofit/>
          </a:bodyPr>
          <a:lstStyle/>
          <a:p>
            <a:pPr marL="0" indent="0" algn="r">
              <a:spcAft>
                <a:spcPts val="0"/>
              </a:spcAft>
              <a:buNone/>
            </a:pPr>
            <a:r>
              <a:rPr lang="en-US" altLang="en-US" sz="2400" i="1" dirty="0" smtClean="0"/>
              <a:t>Urban </a:t>
            </a:r>
            <a:r>
              <a:rPr lang="en-US" altLang="en-US" sz="2400" i="1" dirty="0"/>
              <a:t>heat island effect</a:t>
            </a:r>
            <a:r>
              <a:rPr lang="en-US" altLang="en-US" sz="2400" dirty="0"/>
              <a:t> is a measurable increase in ambient urban air temperatures resulting primarily from the replacement of vegetation with buildings, roads, and other heat-absorbing infrastructure. </a:t>
            </a:r>
            <a:endParaRPr lang="en-US" sz="2400" b="1" dirty="0" smtClean="0">
              <a:solidFill>
                <a:schemeClr val="accent1"/>
              </a:solidFill>
            </a:endParaRPr>
          </a:p>
        </p:txBody>
      </p:sp>
      <p:pic>
        <p:nvPicPr>
          <p:cNvPr id="7" name="Picture 6" descr="image showing urban heat island effect" title="image showing urban heat island effect"/>
          <p:cNvPicPr>
            <a:picLocks noChangeAspect="1"/>
          </p:cNvPicPr>
          <p:nvPr/>
        </p:nvPicPr>
        <p:blipFill>
          <a:blip r:embed="rId3"/>
          <a:stretch>
            <a:fillRect/>
          </a:stretch>
        </p:blipFill>
        <p:spPr>
          <a:xfrm>
            <a:off x="3753853" y="1551008"/>
            <a:ext cx="8445493" cy="4699145"/>
          </a:xfrm>
          <a:prstGeom prst="rect">
            <a:avLst/>
          </a:prstGeom>
        </p:spPr>
      </p:pic>
      <p:cxnSp>
        <p:nvCxnSpPr>
          <p:cNvPr id="9" name="Straight Connector 8"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26</a:t>
            </a:fld>
            <a:endParaRPr lang="en-US" dirty="0"/>
          </a:p>
        </p:txBody>
      </p:sp>
    </p:spTree>
    <p:extLst>
      <p:ext uri="{BB962C8B-B14F-4D97-AF65-F5344CB8AC3E}">
        <p14:creationId xmlns:p14="http://schemas.microsoft.com/office/powerpoint/2010/main" val="1893367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URBAN HEAT ISLANDS (UHI)</a:t>
            </a:r>
            <a:endParaRPr lang="en-US" dirty="0"/>
          </a:p>
        </p:txBody>
      </p:sp>
      <p:sp>
        <p:nvSpPr>
          <p:cNvPr id="3" name="Content Placeholder 2"/>
          <p:cNvSpPr>
            <a:spLocks noGrp="1"/>
          </p:cNvSpPr>
          <p:nvPr>
            <p:ph idx="1"/>
          </p:nvPr>
        </p:nvSpPr>
        <p:spPr>
          <a:xfrm>
            <a:off x="266701" y="1585165"/>
            <a:ext cx="4457699" cy="4873082"/>
          </a:xfrm>
        </p:spPr>
        <p:txBody>
          <a:bodyPr>
            <a:noAutofit/>
          </a:bodyPr>
          <a:lstStyle/>
          <a:p>
            <a:pPr marL="0" indent="0">
              <a:spcAft>
                <a:spcPts val="0"/>
              </a:spcAft>
              <a:buNone/>
            </a:pPr>
            <a:r>
              <a:rPr lang="en-US" sz="2400" b="1" dirty="0" smtClean="0">
                <a:solidFill>
                  <a:schemeClr val="accent1"/>
                </a:solidFill>
              </a:rPr>
              <a:t>Year-Round Consequences</a:t>
            </a:r>
          </a:p>
          <a:p>
            <a:pPr lvl="1">
              <a:spcAft>
                <a:spcPts val="0"/>
              </a:spcAft>
            </a:pPr>
            <a:r>
              <a:rPr lang="en-US" sz="2200" dirty="0" smtClean="0">
                <a:solidFill>
                  <a:schemeClr val="accent1"/>
                </a:solidFill>
              </a:rPr>
              <a:t>Cost of cooling buildings</a:t>
            </a:r>
          </a:p>
          <a:p>
            <a:pPr lvl="1">
              <a:spcAft>
                <a:spcPts val="0"/>
              </a:spcAft>
            </a:pPr>
            <a:r>
              <a:rPr lang="en-US" sz="2200" dirty="0" smtClean="0">
                <a:solidFill>
                  <a:schemeClr val="accent1"/>
                </a:solidFill>
              </a:rPr>
              <a:t>Lack of low winter temps.</a:t>
            </a:r>
          </a:p>
          <a:p>
            <a:pPr lvl="1">
              <a:spcAft>
                <a:spcPts val="0"/>
              </a:spcAft>
            </a:pPr>
            <a:r>
              <a:rPr lang="en-US" sz="2200" dirty="0" smtClean="0">
                <a:solidFill>
                  <a:schemeClr val="accent1"/>
                </a:solidFill>
              </a:rPr>
              <a:t>Increased severe weather</a:t>
            </a:r>
          </a:p>
          <a:p>
            <a:pPr lvl="1">
              <a:spcAft>
                <a:spcPts val="0"/>
              </a:spcAft>
            </a:pPr>
            <a:r>
              <a:rPr lang="en-US" sz="2200" dirty="0" smtClean="0">
                <a:solidFill>
                  <a:schemeClr val="accent1"/>
                </a:solidFill>
              </a:rPr>
              <a:t>30% downwind precipitation increase</a:t>
            </a:r>
          </a:p>
          <a:p>
            <a:pPr lvl="1">
              <a:spcAft>
                <a:spcPts val="0"/>
              </a:spcAft>
            </a:pPr>
            <a:r>
              <a:rPr lang="en-US" sz="2200" dirty="0" smtClean="0">
                <a:solidFill>
                  <a:schemeClr val="accent1"/>
                </a:solidFill>
              </a:rPr>
              <a:t>Air pollutant production (ground-level ozone)</a:t>
            </a:r>
          </a:p>
          <a:p>
            <a:pPr lvl="1">
              <a:spcAft>
                <a:spcPts val="0"/>
              </a:spcAft>
            </a:pPr>
            <a:r>
              <a:rPr lang="en-US" sz="2200" dirty="0" smtClean="0">
                <a:solidFill>
                  <a:schemeClr val="accent1"/>
                </a:solidFill>
              </a:rPr>
              <a:t>Worse heat waves in urban areas</a:t>
            </a:r>
          </a:p>
          <a:p>
            <a:pPr lvl="1">
              <a:spcAft>
                <a:spcPts val="0"/>
              </a:spcAft>
            </a:pPr>
            <a:r>
              <a:rPr lang="en-US" sz="2200" dirty="0" smtClean="0">
                <a:solidFill>
                  <a:schemeClr val="accent1"/>
                </a:solidFill>
              </a:rPr>
              <a:t>Overall effect urban ecosystems</a:t>
            </a:r>
          </a:p>
        </p:txBody>
      </p:sp>
      <p:pic>
        <p:nvPicPr>
          <p:cNvPr id="11" name="Picture 5" descr="Fig4.eps" title="Graph of maximim daily temperature"/>
          <p:cNvPicPr>
            <a:picLocks noChangeAspect="1"/>
          </p:cNvPicPr>
          <p:nvPr/>
        </p:nvPicPr>
        <p:blipFill rotWithShape="1">
          <a:blip r:embed="rId3">
            <a:extLst>
              <a:ext uri="{28A0092B-C50C-407E-A947-70E740481C1C}">
                <a14:useLocalDpi xmlns:a14="http://schemas.microsoft.com/office/drawing/2010/main" val="0"/>
              </a:ext>
            </a:extLst>
          </a:blip>
          <a:srcRect l="793" t="850" r="1754" b="2261"/>
          <a:stretch/>
        </p:blipFill>
        <p:spPr bwMode="auto">
          <a:xfrm>
            <a:off x="4983613" y="1465131"/>
            <a:ext cx="7208387" cy="5113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27</a:t>
            </a:fld>
            <a:endParaRPr lang="en-US" dirty="0"/>
          </a:p>
        </p:txBody>
      </p:sp>
    </p:spTree>
    <p:extLst>
      <p:ext uri="{BB962C8B-B14F-4D97-AF65-F5344CB8AC3E}">
        <p14:creationId xmlns:p14="http://schemas.microsoft.com/office/powerpoint/2010/main" val="2063199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MITIGATING URBAN HEAT ISLANDS</a:t>
            </a:r>
            <a:endParaRPr lang="en-US" dirty="0"/>
          </a:p>
        </p:txBody>
      </p:sp>
      <p:sp>
        <p:nvSpPr>
          <p:cNvPr id="3" name="Content Placeholder 2"/>
          <p:cNvSpPr>
            <a:spLocks noGrp="1"/>
          </p:cNvSpPr>
          <p:nvPr>
            <p:ph idx="1"/>
          </p:nvPr>
        </p:nvSpPr>
        <p:spPr>
          <a:xfrm>
            <a:off x="505239" y="1749425"/>
            <a:ext cx="5247862" cy="4351338"/>
          </a:xfrm>
        </p:spPr>
        <p:txBody>
          <a:bodyPr>
            <a:noAutofit/>
          </a:bodyPr>
          <a:lstStyle/>
          <a:p>
            <a:pPr marL="0" indent="0">
              <a:spcBef>
                <a:spcPts val="0"/>
              </a:spcBef>
              <a:spcAft>
                <a:spcPts val="0"/>
              </a:spcAft>
              <a:buNone/>
            </a:pPr>
            <a:r>
              <a:rPr lang="en-US" sz="2400" b="1" dirty="0" smtClean="0">
                <a:solidFill>
                  <a:schemeClr val="accent1"/>
                </a:solidFill>
              </a:rPr>
              <a:t>GREEN ROOFS</a:t>
            </a:r>
          </a:p>
          <a:p>
            <a:pPr>
              <a:spcBef>
                <a:spcPts val="0"/>
              </a:spcBef>
              <a:spcAft>
                <a:spcPts val="0"/>
              </a:spcAft>
            </a:pPr>
            <a:r>
              <a:rPr lang="en-US" sz="2200" dirty="0" smtClean="0">
                <a:solidFill>
                  <a:schemeClr val="accent1"/>
                </a:solidFill>
              </a:rPr>
              <a:t>Vegetative layer grown on a rooftop</a:t>
            </a:r>
          </a:p>
          <a:p>
            <a:pPr>
              <a:spcBef>
                <a:spcPts val="0"/>
              </a:spcBef>
              <a:spcAft>
                <a:spcPts val="0"/>
              </a:spcAft>
            </a:pPr>
            <a:r>
              <a:rPr lang="en-US" sz="2200" dirty="0" smtClean="0">
                <a:solidFill>
                  <a:schemeClr val="accent1"/>
                </a:solidFill>
              </a:rPr>
              <a:t>Reduces roof surface temperatures</a:t>
            </a:r>
          </a:p>
          <a:p>
            <a:pPr marL="0" indent="0">
              <a:spcBef>
                <a:spcPts val="0"/>
              </a:spcBef>
              <a:spcAft>
                <a:spcPts val="0"/>
              </a:spcAft>
              <a:buNone/>
            </a:pPr>
            <a:endParaRPr lang="en-US" sz="1600" dirty="0" smtClean="0">
              <a:solidFill>
                <a:schemeClr val="accent1"/>
              </a:solidFill>
            </a:endParaRPr>
          </a:p>
          <a:p>
            <a:pPr marL="0" indent="0">
              <a:spcBef>
                <a:spcPts val="0"/>
              </a:spcBef>
              <a:spcAft>
                <a:spcPts val="0"/>
              </a:spcAft>
              <a:buNone/>
            </a:pPr>
            <a:r>
              <a:rPr lang="en-US" sz="2400" b="1" dirty="0" smtClean="0">
                <a:solidFill>
                  <a:schemeClr val="accent1"/>
                </a:solidFill>
              </a:rPr>
              <a:t>COOL ROOFS</a:t>
            </a:r>
          </a:p>
          <a:p>
            <a:pPr>
              <a:spcBef>
                <a:spcPts val="0"/>
              </a:spcBef>
              <a:spcAft>
                <a:spcPts val="0"/>
              </a:spcAft>
            </a:pPr>
            <a:r>
              <a:rPr lang="en-US" sz="2200" dirty="0" smtClean="0">
                <a:solidFill>
                  <a:schemeClr val="accent1"/>
                </a:solidFill>
              </a:rPr>
              <a:t>Highly reflective materials</a:t>
            </a:r>
          </a:p>
          <a:p>
            <a:pPr>
              <a:spcBef>
                <a:spcPts val="0"/>
              </a:spcBef>
              <a:spcAft>
                <a:spcPts val="0"/>
              </a:spcAft>
            </a:pPr>
            <a:r>
              <a:rPr lang="en-US" sz="2200" dirty="0" smtClean="0">
                <a:solidFill>
                  <a:schemeClr val="accent1"/>
                </a:solidFill>
              </a:rPr>
              <a:t>Can </a:t>
            </a:r>
            <a:r>
              <a:rPr lang="en-US" sz="2200" dirty="0">
                <a:solidFill>
                  <a:schemeClr val="accent1"/>
                </a:solidFill>
              </a:rPr>
              <a:t>remain 50-60</a:t>
            </a:r>
            <a:r>
              <a:rPr lang="en-US" sz="2200" dirty="0" smtClean="0">
                <a:solidFill>
                  <a:schemeClr val="accent1"/>
                </a:solidFill>
              </a:rPr>
              <a:t>° cooler than traditional materials</a:t>
            </a:r>
          </a:p>
          <a:p>
            <a:pPr marL="0" indent="0">
              <a:spcBef>
                <a:spcPts val="0"/>
              </a:spcBef>
              <a:spcAft>
                <a:spcPts val="0"/>
              </a:spcAft>
              <a:buNone/>
            </a:pPr>
            <a:endParaRPr lang="en-US" sz="1600" dirty="0" smtClean="0">
              <a:solidFill>
                <a:schemeClr val="accent1"/>
              </a:solidFill>
            </a:endParaRPr>
          </a:p>
          <a:p>
            <a:pPr marL="0" indent="0">
              <a:spcBef>
                <a:spcPts val="0"/>
              </a:spcBef>
              <a:spcAft>
                <a:spcPts val="0"/>
              </a:spcAft>
              <a:buNone/>
            </a:pPr>
            <a:r>
              <a:rPr lang="en-US" sz="2400" b="1" dirty="0" smtClean="0">
                <a:solidFill>
                  <a:schemeClr val="accent1"/>
                </a:solidFill>
              </a:rPr>
              <a:t>PERMEABLE PAVEMENTS</a:t>
            </a:r>
          </a:p>
          <a:p>
            <a:pPr>
              <a:spcBef>
                <a:spcPts val="0"/>
              </a:spcBef>
              <a:spcAft>
                <a:spcPts val="0"/>
              </a:spcAft>
            </a:pPr>
            <a:r>
              <a:rPr lang="en-US" sz="2200" dirty="0">
                <a:solidFill>
                  <a:schemeClr val="accent1"/>
                </a:solidFill>
              </a:rPr>
              <a:t>P</a:t>
            </a:r>
            <a:r>
              <a:rPr lang="en-US" sz="2200" dirty="0" smtClean="0">
                <a:solidFill>
                  <a:schemeClr val="accent1"/>
                </a:solidFill>
              </a:rPr>
              <a:t>avement structure evaporates moisture as the surface heats, drawing heat out of the pavement, similar to evaporative cooling from vegetated land cover</a:t>
            </a:r>
          </a:p>
        </p:txBody>
      </p:sp>
      <p:pic>
        <p:nvPicPr>
          <p:cNvPr id="7" name="Picture Placeholder 5" title="Targe field green roof"/>
          <p:cNvPicPr>
            <a:picLocks noChangeAspect="1"/>
          </p:cNvPicPr>
          <p:nvPr/>
        </p:nvPicPr>
        <p:blipFill rotWithShape="1">
          <a:blip r:embed="rId3" cstate="print">
            <a:extLst>
              <a:ext uri="{28A0092B-C50C-407E-A947-70E740481C1C}">
                <a14:useLocalDpi xmlns:a14="http://schemas.microsoft.com/office/drawing/2010/main" val="0"/>
              </a:ext>
            </a:extLst>
          </a:blip>
          <a:srcRect l="16831" t="1304" r="11486" b="305"/>
          <a:stretch/>
        </p:blipFill>
        <p:spPr>
          <a:xfrm>
            <a:off x="6147162" y="1336178"/>
            <a:ext cx="6038851" cy="5534885"/>
          </a:xfrm>
          <a:prstGeom prst="rect">
            <a:avLst/>
          </a:prstGeom>
        </p:spPr>
      </p:pic>
      <p:cxnSp>
        <p:nvCxnSpPr>
          <p:cNvPr id="9" name="Straight Connector 8"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28</a:t>
            </a:fld>
            <a:endParaRPr lang="en-US" dirty="0"/>
          </a:p>
        </p:txBody>
      </p:sp>
    </p:spTree>
    <p:extLst>
      <p:ext uri="{BB962C8B-B14F-4D97-AF65-F5344CB8AC3E}">
        <p14:creationId xmlns:p14="http://schemas.microsoft.com/office/powerpoint/2010/main" val="2570859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MITIGATING URBAN HEAT ISLANDS</a:t>
            </a:r>
            <a:endParaRPr lang="en-US" dirty="0"/>
          </a:p>
        </p:txBody>
      </p:sp>
      <p:sp>
        <p:nvSpPr>
          <p:cNvPr id="3" name="Content Placeholder 2"/>
          <p:cNvSpPr>
            <a:spLocks noGrp="1"/>
          </p:cNvSpPr>
          <p:nvPr>
            <p:ph idx="1"/>
          </p:nvPr>
        </p:nvSpPr>
        <p:spPr>
          <a:xfrm>
            <a:off x="838200" y="1530731"/>
            <a:ext cx="10515600" cy="4351338"/>
          </a:xfrm>
        </p:spPr>
        <p:txBody>
          <a:bodyPr>
            <a:noAutofit/>
          </a:bodyPr>
          <a:lstStyle/>
          <a:p>
            <a:pPr marL="0" indent="0" algn="ctr">
              <a:spcAft>
                <a:spcPts val="0"/>
              </a:spcAft>
              <a:buNone/>
            </a:pPr>
            <a:r>
              <a:rPr lang="en-US" sz="2400" b="1" dirty="0" smtClean="0">
                <a:solidFill>
                  <a:schemeClr val="accent1"/>
                </a:solidFill>
              </a:rPr>
              <a:t>Adding Trees and Vegetation</a:t>
            </a:r>
            <a:endParaRPr lang="en-US" sz="2400" dirty="0" smtClean="0">
              <a:solidFill>
                <a:schemeClr val="accent1"/>
              </a:solidFill>
            </a:endParaRPr>
          </a:p>
        </p:txBody>
      </p:sp>
      <p:pic>
        <p:nvPicPr>
          <p:cNvPr id="9" name="Picture 2" descr="thermal image of new york city" title="thermal image of new york city"/>
          <p:cNvPicPr>
            <a:picLocks noChangeAspect="1" noChangeArrowheads="1"/>
          </p:cNvPicPr>
          <p:nvPr/>
        </p:nvPicPr>
        <p:blipFill rotWithShape="1">
          <a:blip r:embed="rId3"/>
          <a:srcRect b="50000"/>
          <a:stretch/>
        </p:blipFill>
        <p:spPr bwMode="auto">
          <a:xfrm>
            <a:off x="1977326" y="2101238"/>
            <a:ext cx="4055725"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85097" y="6171683"/>
            <a:ext cx="3240182" cy="369332"/>
          </a:xfrm>
          <a:prstGeom prst="rect">
            <a:avLst/>
          </a:prstGeom>
        </p:spPr>
        <p:txBody>
          <a:bodyPr wrap="none">
            <a:spAutoFit/>
          </a:bodyPr>
          <a:lstStyle/>
          <a:p>
            <a:pPr algn="ctr"/>
            <a:r>
              <a:rPr lang="en-US" b="1" dirty="0" smtClean="0">
                <a:solidFill>
                  <a:schemeClr val="accent1"/>
                </a:solidFill>
              </a:rPr>
              <a:t>Thermal image of New York City</a:t>
            </a:r>
            <a:endParaRPr lang="en-US" dirty="0">
              <a:solidFill>
                <a:schemeClr val="accent1"/>
              </a:solidFill>
            </a:endParaRPr>
          </a:p>
        </p:txBody>
      </p:sp>
      <p:pic>
        <p:nvPicPr>
          <p:cNvPr id="10" name="Picture 8" descr="vegetation cover of new york city" title="vegetation cover of new york city"/>
          <p:cNvPicPr>
            <a:picLocks noChangeAspect="1" noChangeArrowheads="1"/>
          </p:cNvPicPr>
          <p:nvPr/>
        </p:nvPicPr>
        <p:blipFill rotWithShape="1">
          <a:blip r:embed="rId4"/>
          <a:srcRect t="50000"/>
          <a:stretch/>
        </p:blipFill>
        <p:spPr bwMode="auto">
          <a:xfrm>
            <a:off x="6220970" y="2101238"/>
            <a:ext cx="4054475"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832600" y="6171683"/>
            <a:ext cx="2831224" cy="369332"/>
          </a:xfrm>
          <a:prstGeom prst="rect">
            <a:avLst/>
          </a:prstGeom>
        </p:spPr>
        <p:txBody>
          <a:bodyPr wrap="none">
            <a:spAutoFit/>
          </a:bodyPr>
          <a:lstStyle/>
          <a:p>
            <a:pPr algn="ctr"/>
            <a:r>
              <a:rPr lang="en-US" b="1" dirty="0" smtClean="0">
                <a:solidFill>
                  <a:schemeClr val="accent1"/>
                </a:solidFill>
              </a:rPr>
              <a:t>Vegetation in New York City</a:t>
            </a:r>
            <a:endParaRPr lang="en-US" dirty="0">
              <a:solidFill>
                <a:schemeClr val="accent1"/>
              </a:solidFill>
            </a:endParaRPr>
          </a:p>
        </p:txBody>
      </p:sp>
      <p:cxnSp>
        <p:nvCxnSpPr>
          <p:cNvPr id="12" name="Straight Connector 11"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29</a:t>
            </a:fld>
            <a:endParaRPr lang="en-US" dirty="0"/>
          </a:p>
        </p:txBody>
      </p:sp>
    </p:spTree>
    <p:extLst>
      <p:ext uri="{BB962C8B-B14F-4D97-AF65-F5344CB8AC3E}">
        <p14:creationId xmlns:p14="http://schemas.microsoft.com/office/powerpoint/2010/main" val="2258934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6"/>
                </a:solidFill>
              </a:rPr>
              <a:t>Climate changes in Minnesota</a:t>
            </a:r>
          </a:p>
          <a:p>
            <a:pPr marL="457200" indent="-457200">
              <a:spcAft>
                <a:spcPts val="0"/>
              </a:spcAft>
              <a:buFont typeface="+mj-lt"/>
              <a:buAutoNum type="arabicPeriod"/>
            </a:pPr>
            <a:r>
              <a:rPr lang="en-US" dirty="0" smtClean="0">
                <a:solidFill>
                  <a:schemeClr val="accent1"/>
                </a:solidFill>
              </a:rPr>
              <a:t>Extreme heat and climate change</a:t>
            </a:r>
          </a:p>
          <a:p>
            <a:pPr marL="457200" indent="-457200">
              <a:spcAft>
                <a:spcPts val="0"/>
              </a:spcAft>
              <a:buFont typeface="+mj-lt"/>
              <a:buAutoNum type="arabicPeriod"/>
            </a:pPr>
            <a:r>
              <a:rPr lang="en-US" dirty="0" smtClean="0">
                <a:solidFill>
                  <a:schemeClr val="accent1"/>
                </a:solidFill>
              </a:rPr>
              <a:t>Urban heat island effect</a:t>
            </a:r>
          </a:p>
          <a:p>
            <a:pPr marL="457200" indent="-457200">
              <a:spcAft>
                <a:spcPts val="0"/>
              </a:spcAft>
              <a:buFont typeface="+mj-lt"/>
              <a:buAutoNum type="arabicPeriod"/>
            </a:pPr>
            <a:r>
              <a:rPr lang="en-US" dirty="0" smtClean="0">
                <a:solidFill>
                  <a:schemeClr val="accent1"/>
                </a:solidFill>
              </a:rPr>
              <a:t>Human health impacts of extreme heat and vulnerable populations</a:t>
            </a:r>
          </a:p>
          <a:p>
            <a:pPr marL="457200" indent="-457200">
              <a:spcAft>
                <a:spcPts val="0"/>
              </a:spcAft>
              <a:buFont typeface="+mj-lt"/>
              <a:buAutoNum type="arabicPeriod"/>
            </a:pPr>
            <a:r>
              <a:rPr lang="en-US" dirty="0" smtClean="0">
                <a:solidFill>
                  <a:schemeClr val="accent1"/>
                </a:solidFill>
              </a:rPr>
              <a:t>Strategy: Public health professionals</a:t>
            </a:r>
          </a:p>
          <a:p>
            <a:pPr marL="457200" indent="-457200">
              <a:spcAft>
                <a:spcPts val="0"/>
              </a:spcAft>
              <a:buFont typeface="+mj-lt"/>
              <a:buAutoNum type="arabicPeriod"/>
            </a:pPr>
            <a:r>
              <a:rPr lang="en-US" dirty="0" smtClean="0">
                <a:solidFill>
                  <a:schemeClr val="accent1"/>
                </a:solidFill>
              </a:rPr>
              <a:t>Strategy: Individuals</a:t>
            </a:r>
          </a:p>
        </p:txBody>
      </p: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61156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1"/>
                </a:solidFill>
              </a:rPr>
              <a:t>Extreme heat and climate change</a:t>
            </a:r>
          </a:p>
          <a:p>
            <a:pPr marL="457200" indent="-457200">
              <a:spcAft>
                <a:spcPts val="0"/>
              </a:spcAft>
              <a:buFont typeface="+mj-lt"/>
              <a:buAutoNum type="arabicPeriod"/>
            </a:pPr>
            <a:r>
              <a:rPr lang="en-US" dirty="0" smtClean="0">
                <a:solidFill>
                  <a:schemeClr val="accent1"/>
                </a:solidFill>
              </a:rPr>
              <a:t>Urban heat island effect</a:t>
            </a:r>
          </a:p>
          <a:p>
            <a:pPr marL="457200" indent="-457200">
              <a:spcAft>
                <a:spcPts val="0"/>
              </a:spcAft>
              <a:buFont typeface="+mj-lt"/>
              <a:buAutoNum type="arabicPeriod"/>
            </a:pPr>
            <a:r>
              <a:rPr lang="en-US" dirty="0" smtClean="0">
                <a:solidFill>
                  <a:schemeClr val="accent6"/>
                </a:solidFill>
              </a:rPr>
              <a:t>Human health impacts of extreme heat and vulnerable populations</a:t>
            </a:r>
          </a:p>
          <a:p>
            <a:pPr marL="457200" indent="-457200">
              <a:spcAft>
                <a:spcPts val="0"/>
              </a:spcAft>
              <a:buFont typeface="+mj-lt"/>
              <a:buAutoNum type="arabicPeriod"/>
            </a:pPr>
            <a:r>
              <a:rPr lang="en-US" dirty="0" smtClean="0">
                <a:solidFill>
                  <a:schemeClr val="accent1"/>
                </a:solidFill>
              </a:rPr>
              <a:t>Strategy: Public health professionals</a:t>
            </a:r>
          </a:p>
          <a:p>
            <a:pPr marL="457200" indent="-457200">
              <a:spcAft>
                <a:spcPts val="0"/>
              </a:spcAft>
              <a:buFont typeface="+mj-lt"/>
              <a:buAutoNum type="arabicPeriod"/>
            </a:pPr>
            <a:r>
              <a:rPr lang="en-US" dirty="0" smtClean="0">
                <a:solidFill>
                  <a:schemeClr val="accent1"/>
                </a:solidFill>
              </a:rPr>
              <a:t>Strategy: Individuals</a:t>
            </a:r>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30</a:t>
            </a:fld>
            <a:endParaRPr lang="en-US" dirty="0"/>
          </a:p>
        </p:txBody>
      </p:sp>
    </p:spTree>
    <p:extLst>
      <p:ext uri="{BB962C8B-B14F-4D97-AF65-F5344CB8AC3E}">
        <p14:creationId xmlns:p14="http://schemas.microsoft.com/office/powerpoint/2010/main" val="40688213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 EVENTS AND HUMAN HEALTH</a:t>
            </a:r>
            <a:endParaRPr lang="en-US" dirty="0"/>
          </a:p>
        </p:txBody>
      </p:sp>
      <p:pic>
        <p:nvPicPr>
          <p:cNvPr id="1026" name="Picture 2" descr="Image result for sweating"/>
          <p:cNvPicPr>
            <a:picLocks noChangeAspect="1" noChangeArrowheads="1"/>
          </p:cNvPicPr>
          <p:nvPr/>
        </p:nvPicPr>
        <p:blipFill rotWithShape="1">
          <a:blip r:embed="rId3">
            <a:extLst>
              <a:ext uri="{28A0092B-C50C-407E-A947-70E740481C1C}">
                <a14:useLocalDpi xmlns:a14="http://schemas.microsoft.com/office/drawing/2010/main" val="0"/>
              </a:ext>
            </a:extLst>
          </a:blip>
          <a:srcRect t="734" b="15340"/>
          <a:stretch/>
        </p:blipFill>
        <p:spPr bwMode="auto">
          <a:xfrm>
            <a:off x="0" y="1314450"/>
            <a:ext cx="12192000" cy="5543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fontScale="92500" lnSpcReduction="10000"/>
          </a:bodyPr>
          <a:lstStyle/>
          <a:p>
            <a:pPr>
              <a:spcAft>
                <a:spcPts val="0"/>
              </a:spcAft>
              <a:buClr>
                <a:schemeClr val="bg1"/>
              </a:buClr>
            </a:pPr>
            <a:r>
              <a:rPr lang="en-US" dirty="0" smtClean="0">
                <a:solidFill>
                  <a:schemeClr val="bg1"/>
                </a:solidFill>
              </a:rPr>
              <a:t>Heat tetany (hyperventilation)</a:t>
            </a:r>
          </a:p>
          <a:p>
            <a:pPr>
              <a:spcAft>
                <a:spcPts val="0"/>
              </a:spcAft>
              <a:buClr>
                <a:schemeClr val="bg1"/>
              </a:buClr>
            </a:pPr>
            <a:r>
              <a:rPr lang="en-US" dirty="0" smtClean="0">
                <a:solidFill>
                  <a:schemeClr val="bg1"/>
                </a:solidFill>
              </a:rPr>
              <a:t>Heat rash</a:t>
            </a:r>
          </a:p>
          <a:p>
            <a:pPr>
              <a:spcAft>
                <a:spcPts val="0"/>
              </a:spcAft>
              <a:buClr>
                <a:schemeClr val="bg1"/>
              </a:buClr>
            </a:pPr>
            <a:r>
              <a:rPr lang="en-US" dirty="0" smtClean="0">
                <a:solidFill>
                  <a:schemeClr val="bg1"/>
                </a:solidFill>
              </a:rPr>
              <a:t>Heat cramps</a:t>
            </a:r>
          </a:p>
          <a:p>
            <a:pPr>
              <a:spcAft>
                <a:spcPts val="0"/>
              </a:spcAft>
              <a:buClr>
                <a:schemeClr val="bg1"/>
              </a:buClr>
            </a:pPr>
            <a:r>
              <a:rPr lang="en-US" dirty="0" smtClean="0">
                <a:solidFill>
                  <a:schemeClr val="bg1"/>
                </a:solidFill>
              </a:rPr>
              <a:t>Heat exhaustion</a:t>
            </a:r>
          </a:p>
          <a:p>
            <a:pPr>
              <a:spcAft>
                <a:spcPts val="0"/>
              </a:spcAft>
              <a:buClr>
                <a:schemeClr val="bg1"/>
              </a:buClr>
            </a:pPr>
            <a:r>
              <a:rPr lang="en-US" dirty="0" smtClean="0">
                <a:solidFill>
                  <a:schemeClr val="bg1"/>
                </a:solidFill>
              </a:rPr>
              <a:t>Heat edema (swelling)</a:t>
            </a:r>
          </a:p>
          <a:p>
            <a:pPr>
              <a:spcAft>
                <a:spcPts val="0"/>
              </a:spcAft>
              <a:buClr>
                <a:schemeClr val="bg1"/>
              </a:buClr>
            </a:pPr>
            <a:r>
              <a:rPr lang="en-US" dirty="0" smtClean="0">
                <a:solidFill>
                  <a:schemeClr val="bg1"/>
                </a:solidFill>
              </a:rPr>
              <a:t>Heat syncope (fainting)</a:t>
            </a:r>
          </a:p>
          <a:p>
            <a:pPr>
              <a:spcAft>
                <a:spcPts val="0"/>
              </a:spcAft>
              <a:buClr>
                <a:schemeClr val="bg1"/>
              </a:buClr>
            </a:pPr>
            <a:r>
              <a:rPr lang="en-US" dirty="0" smtClean="0">
                <a:solidFill>
                  <a:schemeClr val="bg1"/>
                </a:solidFill>
              </a:rPr>
              <a:t>Heat stroke</a:t>
            </a:r>
          </a:p>
          <a:p>
            <a:pPr>
              <a:spcAft>
                <a:spcPts val="0"/>
              </a:spcAft>
              <a:buClr>
                <a:schemeClr val="bg1"/>
              </a:buClr>
            </a:pPr>
            <a:r>
              <a:rPr lang="en-US" dirty="0" smtClean="0">
                <a:solidFill>
                  <a:schemeClr val="bg1"/>
                </a:solidFill>
              </a:rPr>
              <a:t>Death</a:t>
            </a:r>
          </a:p>
        </p:txBody>
      </p:sp>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31</a:t>
            </a:fld>
            <a:endParaRPr lang="en-US" dirty="0"/>
          </a:p>
        </p:txBody>
      </p:sp>
    </p:spTree>
    <p:extLst>
      <p:ext uri="{BB962C8B-B14F-4D97-AF65-F5344CB8AC3E}">
        <p14:creationId xmlns:p14="http://schemas.microsoft.com/office/powerpoint/2010/main" val="2663754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 EVENTS AND HUMAN HEALTH</a:t>
            </a:r>
            <a:endParaRPr lang="en-US" dirty="0"/>
          </a:p>
        </p:txBody>
      </p:sp>
      <p:pic>
        <p:nvPicPr>
          <p:cNvPr id="4" name="Picture 3" descr="Chicago skyline" title="Chicago skyline"/>
          <p:cNvPicPr>
            <a:picLocks noChangeAspect="1"/>
          </p:cNvPicPr>
          <p:nvPr/>
        </p:nvPicPr>
        <p:blipFill rotWithShape="1">
          <a:blip r:embed="rId3" cstate="print">
            <a:extLst>
              <a:ext uri="{28A0092B-C50C-407E-A947-70E740481C1C}">
                <a14:useLocalDpi xmlns:a14="http://schemas.microsoft.com/office/drawing/2010/main" val="0"/>
              </a:ext>
            </a:extLst>
          </a:blip>
          <a:srcRect b="7077"/>
          <a:stretch/>
        </p:blipFill>
        <p:spPr>
          <a:xfrm>
            <a:off x="-15766" y="1342165"/>
            <a:ext cx="12207766" cy="5500596"/>
          </a:xfrm>
          <a:prstGeom prst="rect">
            <a:avLst/>
          </a:prstGeom>
        </p:spPr>
      </p:pic>
      <p:sp>
        <p:nvSpPr>
          <p:cNvPr id="3" name="Content Placeholder 2"/>
          <p:cNvSpPr>
            <a:spLocks noGrp="1"/>
          </p:cNvSpPr>
          <p:nvPr>
            <p:ph idx="1"/>
          </p:nvPr>
        </p:nvSpPr>
        <p:spPr/>
        <p:txBody>
          <a:bodyPr>
            <a:normAutofit/>
          </a:bodyPr>
          <a:lstStyle/>
          <a:p>
            <a:pPr>
              <a:spcAft>
                <a:spcPts val="0"/>
              </a:spcAft>
              <a:buClr>
                <a:schemeClr val="bg1"/>
              </a:buClr>
            </a:pPr>
            <a:r>
              <a:rPr lang="en-US" dirty="0"/>
              <a:t>More than 7,000 heat-related deaths occurred in the U.S. from 1999-2009, approximately 650 each year were preventable</a:t>
            </a:r>
          </a:p>
          <a:p>
            <a:pPr>
              <a:spcAft>
                <a:spcPts val="0"/>
              </a:spcAft>
              <a:buClr>
                <a:schemeClr val="bg1"/>
              </a:buClr>
            </a:pPr>
            <a:r>
              <a:rPr lang="en-US" dirty="0"/>
              <a:t>Chicago, 1995: 700+ deaths</a:t>
            </a:r>
          </a:p>
        </p:txBody>
      </p:sp>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32</a:t>
            </a:fld>
            <a:endParaRPr lang="en-US" dirty="0"/>
          </a:p>
        </p:txBody>
      </p:sp>
    </p:spTree>
    <p:extLst>
      <p:ext uri="{BB962C8B-B14F-4D97-AF65-F5344CB8AC3E}">
        <p14:creationId xmlns:p14="http://schemas.microsoft.com/office/powerpoint/2010/main" val="1674084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DEATHS FROM EXTREME HEAT EVENTS</a:t>
            </a:r>
            <a:endParaRPr lang="en-US" dirty="0"/>
          </a:p>
        </p:txBody>
      </p:sp>
      <p:sp>
        <p:nvSpPr>
          <p:cNvPr id="3" name="Content Placeholder 2"/>
          <p:cNvSpPr>
            <a:spLocks noGrp="1"/>
          </p:cNvSpPr>
          <p:nvPr>
            <p:ph idx="1"/>
          </p:nvPr>
        </p:nvSpPr>
        <p:spPr>
          <a:xfrm>
            <a:off x="838200" y="1488297"/>
            <a:ext cx="10515600" cy="4351338"/>
          </a:xfrm>
        </p:spPr>
        <p:txBody>
          <a:bodyPr>
            <a:normAutofit/>
          </a:bodyPr>
          <a:lstStyle/>
          <a:p>
            <a:pPr marL="0" indent="0" algn="ctr">
              <a:spcAft>
                <a:spcPts val="0"/>
              </a:spcAft>
              <a:buNone/>
            </a:pPr>
            <a:r>
              <a:rPr lang="en-US" b="1" dirty="0" smtClean="0"/>
              <a:t>Heat-Related Deaths (Per Million) by Age in the U.S. (2006 -2010)</a:t>
            </a:r>
          </a:p>
        </p:txBody>
      </p:sp>
      <p:graphicFrame>
        <p:nvGraphicFramePr>
          <p:cNvPr id="8" name="Chart 7" title="Graph of heat-related illnesses by age in the U.S. from 2006-2010"/>
          <p:cNvGraphicFramePr>
            <a:graphicFrameLocks noGrp="1"/>
          </p:cNvGraphicFramePr>
          <p:nvPr>
            <p:extLst>
              <p:ext uri="{D42A27DB-BD31-4B8C-83A1-F6EECF244321}">
                <p14:modId xmlns:p14="http://schemas.microsoft.com/office/powerpoint/2010/main" val="4021840666"/>
              </p:ext>
            </p:extLst>
          </p:nvPr>
        </p:nvGraphicFramePr>
        <p:xfrm>
          <a:off x="1943100" y="2000251"/>
          <a:ext cx="8153400" cy="4721224"/>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33</a:t>
            </a:fld>
            <a:endParaRPr lang="en-US" dirty="0"/>
          </a:p>
        </p:txBody>
      </p:sp>
    </p:spTree>
    <p:extLst>
      <p:ext uri="{BB962C8B-B14F-4D97-AF65-F5344CB8AC3E}">
        <p14:creationId xmlns:p14="http://schemas.microsoft.com/office/powerpoint/2010/main" val="21725038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 – WHO’S AT-RISK</a:t>
            </a:r>
            <a:endParaRPr lang="en-US" dirty="0"/>
          </a:p>
        </p:txBody>
      </p:sp>
      <p:sp>
        <p:nvSpPr>
          <p:cNvPr id="3" name="Content Placeholder 2"/>
          <p:cNvSpPr>
            <a:spLocks noGrp="1"/>
          </p:cNvSpPr>
          <p:nvPr>
            <p:ph idx="1"/>
          </p:nvPr>
        </p:nvSpPr>
        <p:spPr>
          <a:xfrm>
            <a:off x="6362700" y="1896268"/>
            <a:ext cx="5520070" cy="4351338"/>
          </a:xfrm>
        </p:spPr>
        <p:txBody>
          <a:bodyPr>
            <a:normAutofit fontScale="92500" lnSpcReduction="20000"/>
          </a:bodyPr>
          <a:lstStyle/>
          <a:p>
            <a:pPr marL="0" indent="0">
              <a:spcAft>
                <a:spcPts val="0"/>
              </a:spcAft>
              <a:buNone/>
            </a:pPr>
            <a:r>
              <a:rPr lang="en-US" sz="3000" b="1" dirty="0" smtClean="0"/>
              <a:t>At-risk populations:</a:t>
            </a:r>
          </a:p>
          <a:p>
            <a:pPr>
              <a:spcAft>
                <a:spcPts val="0"/>
              </a:spcAft>
            </a:pPr>
            <a:r>
              <a:rPr lang="en-US" dirty="0" smtClean="0"/>
              <a:t>Everyone</a:t>
            </a:r>
          </a:p>
          <a:p>
            <a:pPr>
              <a:spcAft>
                <a:spcPts val="0"/>
              </a:spcAft>
            </a:pPr>
            <a:r>
              <a:rPr lang="en-US" dirty="0" smtClean="0"/>
              <a:t>Elderly persons 65 years and older, </a:t>
            </a:r>
            <a:r>
              <a:rPr lang="en-US" i="1" dirty="0" smtClean="0"/>
              <a:t>especially those who live alone</a:t>
            </a:r>
          </a:p>
          <a:p>
            <a:pPr>
              <a:spcAft>
                <a:spcPts val="0"/>
              </a:spcAft>
            </a:pPr>
            <a:r>
              <a:rPr lang="en-US" dirty="0" smtClean="0"/>
              <a:t>Children</a:t>
            </a:r>
          </a:p>
          <a:p>
            <a:pPr>
              <a:spcAft>
                <a:spcPts val="0"/>
              </a:spcAft>
            </a:pPr>
            <a:r>
              <a:rPr lang="en-US" dirty="0" smtClean="0"/>
              <a:t>Persons with pre-existing disease conditions</a:t>
            </a:r>
          </a:p>
          <a:p>
            <a:pPr>
              <a:spcAft>
                <a:spcPts val="0"/>
              </a:spcAft>
            </a:pPr>
            <a:r>
              <a:rPr lang="en-US" dirty="0" smtClean="0"/>
              <a:t>Persons taking certain medications</a:t>
            </a:r>
          </a:p>
          <a:p>
            <a:pPr>
              <a:spcAft>
                <a:spcPts val="0"/>
              </a:spcAft>
            </a:pPr>
            <a:r>
              <a:rPr lang="en-US" dirty="0" smtClean="0"/>
              <a:t>Athletes</a:t>
            </a:r>
          </a:p>
          <a:p>
            <a:pPr>
              <a:spcAft>
                <a:spcPts val="0"/>
              </a:spcAft>
            </a:pPr>
            <a:r>
              <a:rPr lang="en-US" dirty="0" smtClean="0"/>
              <a:t>Outdoor workers</a:t>
            </a:r>
          </a:p>
          <a:p>
            <a:pPr>
              <a:spcAft>
                <a:spcPts val="0"/>
              </a:spcAft>
            </a:pPr>
            <a:r>
              <a:rPr lang="en-US" dirty="0" smtClean="0"/>
              <a:t>Homeless</a:t>
            </a:r>
          </a:p>
          <a:p>
            <a:pPr>
              <a:spcAft>
                <a:spcPts val="0"/>
              </a:spcAft>
            </a:pPr>
            <a:endParaRPr lang="en-US" dirty="0" smtClean="0"/>
          </a:p>
        </p:txBody>
      </p:sp>
      <p:pic>
        <p:nvPicPr>
          <p:cNvPr id="4" name="Picture 3" title="Track runner"/>
          <p:cNvPicPr>
            <a:picLocks noChangeAspect="1"/>
          </p:cNvPicPr>
          <p:nvPr/>
        </p:nvPicPr>
        <p:blipFill rotWithShape="1">
          <a:blip r:embed="rId3" cstate="print">
            <a:extLst>
              <a:ext uri="{28A0092B-C50C-407E-A947-70E740481C1C}">
                <a14:useLocalDpi xmlns:a14="http://schemas.microsoft.com/office/drawing/2010/main" val="0"/>
              </a:ext>
            </a:extLst>
          </a:blip>
          <a:srcRect l="13675" t="1368" r="14986" b="-1368"/>
          <a:stretch/>
        </p:blipFill>
        <p:spPr>
          <a:xfrm>
            <a:off x="0" y="1381124"/>
            <a:ext cx="5962650" cy="5572126"/>
          </a:xfrm>
          <a:prstGeom prst="rect">
            <a:avLst/>
          </a:prstGeom>
        </p:spPr>
      </p:pic>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34</a:t>
            </a:fld>
            <a:endParaRPr lang="en-US" dirty="0"/>
          </a:p>
        </p:txBody>
      </p:sp>
    </p:spTree>
    <p:extLst>
      <p:ext uri="{BB962C8B-B14F-4D97-AF65-F5344CB8AC3E}">
        <p14:creationId xmlns:p14="http://schemas.microsoft.com/office/powerpoint/2010/main" val="2557724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35</a:t>
            </a:fld>
            <a:endParaRPr lang="en-US" dirty="0"/>
          </a:p>
        </p:txBody>
      </p:sp>
      <p:sp>
        <p:nvSpPr>
          <p:cNvPr id="3" name="Content Placeholder 2"/>
          <p:cNvSpPr>
            <a:spLocks noGrp="1"/>
          </p:cNvSpPr>
          <p:nvPr>
            <p:ph idx="1"/>
          </p:nvPr>
        </p:nvSpPr>
        <p:spPr>
          <a:xfrm>
            <a:off x="514109" y="1847500"/>
            <a:ext cx="4940808" cy="4351338"/>
          </a:xfrm>
        </p:spPr>
        <p:txBody>
          <a:bodyPr>
            <a:normAutofit/>
          </a:bodyPr>
          <a:lstStyle/>
          <a:p>
            <a:pPr marL="0" indent="0">
              <a:spcAft>
                <a:spcPts val="0"/>
              </a:spcAft>
              <a:buNone/>
            </a:pPr>
            <a:r>
              <a:rPr lang="en-US" b="1" dirty="0" smtClean="0"/>
              <a:t>Minnesota data:</a:t>
            </a:r>
          </a:p>
          <a:p>
            <a:pPr>
              <a:spcAft>
                <a:spcPts val="0"/>
              </a:spcAft>
            </a:pPr>
            <a:r>
              <a:rPr lang="en-US" dirty="0" smtClean="0"/>
              <a:t>Highest number of visits from men, 15-35 years old</a:t>
            </a:r>
          </a:p>
          <a:p>
            <a:pPr>
              <a:spcAft>
                <a:spcPts val="0"/>
              </a:spcAft>
            </a:pPr>
            <a:r>
              <a:rPr lang="en-US" dirty="0" smtClean="0"/>
              <a:t>Due to increased exposure</a:t>
            </a:r>
          </a:p>
          <a:p>
            <a:pPr lvl="1">
              <a:spcAft>
                <a:spcPts val="0"/>
              </a:spcAft>
              <a:buFont typeface="Wingdings" panose="05000000000000000000" pitchFamily="2" charset="2"/>
              <a:buChar char="ü"/>
            </a:pPr>
            <a:r>
              <a:rPr lang="en-US" sz="2500" dirty="0" smtClean="0"/>
              <a:t>Outdoor occupations</a:t>
            </a:r>
          </a:p>
          <a:p>
            <a:pPr lvl="1">
              <a:spcAft>
                <a:spcPts val="0"/>
              </a:spcAft>
              <a:buFont typeface="Wingdings" panose="05000000000000000000" pitchFamily="2" charset="2"/>
              <a:buChar char="ü"/>
            </a:pPr>
            <a:r>
              <a:rPr lang="en-US" sz="2500" dirty="0" smtClean="0"/>
              <a:t>Exercising outdoors</a:t>
            </a:r>
          </a:p>
          <a:p>
            <a:pPr lvl="1">
              <a:spcAft>
                <a:spcPts val="0"/>
              </a:spcAft>
              <a:buFont typeface="Wingdings" panose="05000000000000000000" pitchFamily="2" charset="2"/>
              <a:buChar char="ü"/>
            </a:pPr>
            <a:r>
              <a:rPr lang="en-US" sz="2500" dirty="0" smtClean="0"/>
              <a:t>Sports</a:t>
            </a:r>
          </a:p>
          <a:p>
            <a:pPr>
              <a:spcAft>
                <a:spcPts val="0"/>
              </a:spcAft>
            </a:pPr>
            <a:endParaRPr lang="en-US" dirty="0" smtClean="0"/>
          </a:p>
        </p:txBody>
      </p:sp>
      <p:sp>
        <p:nvSpPr>
          <p:cNvPr id="2" name="Title 1"/>
          <p:cNvSpPr>
            <a:spLocks noGrp="1"/>
          </p:cNvSpPr>
          <p:nvPr>
            <p:ph type="title"/>
          </p:nvPr>
        </p:nvSpPr>
        <p:spPr/>
        <p:txBody>
          <a:bodyPr/>
          <a:lstStyle/>
          <a:p>
            <a:pPr algn="l"/>
            <a:r>
              <a:rPr lang="en-US" dirty="0" smtClean="0"/>
              <a:t>MINNESOTA EMERGENCY DEPARTMENT VISITS</a:t>
            </a:r>
            <a:endParaRPr lang="en-US" dirty="0"/>
          </a:p>
        </p:txBody>
      </p:sp>
      <p:pic>
        <p:nvPicPr>
          <p:cNvPr id="11" name="Picture 10" descr="Chart of ED visits due to heat-related illness in MN" title="Chart of ED visits due to heat-related illness in M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161" y="1979271"/>
            <a:ext cx="6872926" cy="4425747"/>
          </a:xfrm>
          <a:prstGeom prst="rect">
            <a:avLst/>
          </a:prstGeom>
        </p:spPr>
      </p:pic>
      <p:sp>
        <p:nvSpPr>
          <p:cNvPr id="12" name="Rectangle 11"/>
          <p:cNvSpPr/>
          <p:nvPr/>
        </p:nvSpPr>
        <p:spPr>
          <a:xfrm>
            <a:off x="5775549" y="1593915"/>
            <a:ext cx="5697457" cy="369332"/>
          </a:xfrm>
          <a:prstGeom prst="rect">
            <a:avLst/>
          </a:prstGeom>
        </p:spPr>
        <p:txBody>
          <a:bodyPr wrap="none">
            <a:spAutoFit/>
          </a:bodyPr>
          <a:lstStyle/>
          <a:p>
            <a:r>
              <a:rPr lang="en-US" b="1" dirty="0"/>
              <a:t>Heat-related illness ED visits in Minnesota, by sex and age</a:t>
            </a:r>
          </a:p>
        </p:txBody>
      </p:sp>
    </p:spTree>
    <p:extLst>
      <p:ext uri="{BB962C8B-B14F-4D97-AF65-F5344CB8AC3E}">
        <p14:creationId xmlns:p14="http://schemas.microsoft.com/office/powerpoint/2010/main" val="18159062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RISK FACTORS</a:t>
            </a:r>
            <a:endParaRPr lang="en-US" dirty="0"/>
          </a:p>
        </p:txBody>
      </p:sp>
      <p:sp>
        <p:nvSpPr>
          <p:cNvPr id="3" name="Content Placeholder 2"/>
          <p:cNvSpPr>
            <a:spLocks noGrp="1"/>
          </p:cNvSpPr>
          <p:nvPr>
            <p:ph idx="1"/>
          </p:nvPr>
        </p:nvSpPr>
        <p:spPr>
          <a:xfrm>
            <a:off x="568047" y="2005012"/>
            <a:ext cx="5520070" cy="4351338"/>
          </a:xfrm>
        </p:spPr>
        <p:txBody>
          <a:bodyPr>
            <a:normAutofit fontScale="92500" lnSpcReduction="10000"/>
          </a:bodyPr>
          <a:lstStyle/>
          <a:p>
            <a:pPr>
              <a:spcAft>
                <a:spcPts val="0"/>
              </a:spcAft>
              <a:defRPr/>
            </a:pPr>
            <a:r>
              <a:rPr lang="en-US" dirty="0"/>
              <a:t>Lack of air conditioners in </a:t>
            </a:r>
            <a:r>
              <a:rPr lang="en-US" dirty="0" smtClean="0"/>
              <a:t>homes</a:t>
            </a:r>
          </a:p>
          <a:p>
            <a:pPr>
              <a:spcAft>
                <a:spcPts val="0"/>
              </a:spcAft>
              <a:defRPr/>
            </a:pPr>
            <a:r>
              <a:rPr lang="en-US" dirty="0" smtClean="0"/>
              <a:t>Low </a:t>
            </a:r>
            <a:r>
              <a:rPr lang="en-US" dirty="0"/>
              <a:t>socioeconomic status</a:t>
            </a:r>
          </a:p>
          <a:p>
            <a:pPr>
              <a:spcAft>
                <a:spcPts val="0"/>
              </a:spcAft>
              <a:defRPr/>
            </a:pPr>
            <a:r>
              <a:rPr lang="en-US" dirty="0"/>
              <a:t>Living in urban areas: urban heat island effect</a:t>
            </a:r>
          </a:p>
          <a:p>
            <a:pPr>
              <a:spcAft>
                <a:spcPts val="0"/>
              </a:spcAft>
              <a:defRPr/>
            </a:pPr>
            <a:r>
              <a:rPr lang="en-US" dirty="0"/>
              <a:t>Living in topmost floor</a:t>
            </a:r>
          </a:p>
          <a:p>
            <a:pPr>
              <a:spcAft>
                <a:spcPts val="0"/>
              </a:spcAft>
              <a:defRPr/>
            </a:pPr>
            <a:r>
              <a:rPr lang="en-US" dirty="0"/>
              <a:t>Living in nursing </a:t>
            </a:r>
            <a:r>
              <a:rPr lang="en-US" dirty="0" smtClean="0"/>
              <a:t>homes or being bedridden</a:t>
            </a:r>
          </a:p>
          <a:p>
            <a:pPr>
              <a:spcAft>
                <a:spcPts val="0"/>
              </a:spcAft>
              <a:defRPr/>
            </a:pPr>
            <a:r>
              <a:rPr lang="en-US" dirty="0" smtClean="0"/>
              <a:t>Living alone or lack </a:t>
            </a:r>
            <a:r>
              <a:rPr lang="en-US" dirty="0"/>
              <a:t>of social </a:t>
            </a:r>
            <a:r>
              <a:rPr lang="en-US" dirty="0" smtClean="0"/>
              <a:t>or </a:t>
            </a:r>
            <a:r>
              <a:rPr lang="en-US" dirty="0"/>
              <a:t>family </a:t>
            </a:r>
            <a:r>
              <a:rPr lang="en-US" dirty="0" smtClean="0"/>
              <a:t>ties</a:t>
            </a:r>
          </a:p>
          <a:p>
            <a:pPr>
              <a:spcAft>
                <a:spcPts val="0"/>
              </a:spcAft>
              <a:defRPr/>
            </a:pPr>
            <a:r>
              <a:rPr lang="en-US" dirty="0" smtClean="0"/>
              <a:t>Prolonged </a:t>
            </a:r>
            <a:r>
              <a:rPr lang="en-US" dirty="0"/>
              <a:t>exposure to </a:t>
            </a:r>
            <a:r>
              <a:rPr lang="en-US" dirty="0" smtClean="0"/>
              <a:t>sun</a:t>
            </a:r>
          </a:p>
          <a:p>
            <a:pPr>
              <a:spcAft>
                <a:spcPts val="0"/>
              </a:spcAft>
              <a:defRPr/>
            </a:pPr>
            <a:r>
              <a:rPr lang="en-US" dirty="0" smtClean="0"/>
              <a:t>Drinking </a:t>
            </a:r>
            <a:r>
              <a:rPr lang="en-US" dirty="0"/>
              <a:t>alcohol</a:t>
            </a:r>
          </a:p>
          <a:p>
            <a:pPr>
              <a:spcAft>
                <a:spcPts val="0"/>
              </a:spcAft>
              <a:defRPr/>
            </a:pPr>
            <a:endParaRPr lang="en-US" dirty="0"/>
          </a:p>
        </p:txBody>
      </p:sp>
      <p:pic>
        <p:nvPicPr>
          <p:cNvPr id="1028" name="Picture 4" descr="Open Window, Air, Balcony, Fire Escape, Fresh Air"/>
          <p:cNvPicPr>
            <a:picLocks noChangeAspect="1" noChangeArrowheads="1"/>
          </p:cNvPicPr>
          <p:nvPr/>
        </p:nvPicPr>
        <p:blipFill rotWithShape="1">
          <a:blip r:embed="rId3">
            <a:extLst>
              <a:ext uri="{28A0092B-C50C-407E-A947-70E740481C1C}">
                <a14:useLocalDpi xmlns:a14="http://schemas.microsoft.com/office/drawing/2010/main" val="0"/>
              </a:ext>
            </a:extLst>
          </a:blip>
          <a:srcRect l="29293"/>
          <a:stretch/>
        </p:blipFill>
        <p:spPr bwMode="auto">
          <a:xfrm>
            <a:off x="6373484" y="1343211"/>
            <a:ext cx="5849022" cy="551478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36</a:t>
            </a:fld>
            <a:endParaRPr lang="en-US" dirty="0"/>
          </a:p>
        </p:txBody>
      </p:sp>
    </p:spTree>
    <p:extLst>
      <p:ext uri="{BB962C8B-B14F-4D97-AF65-F5344CB8AC3E}">
        <p14:creationId xmlns:p14="http://schemas.microsoft.com/office/powerpoint/2010/main" val="42428622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1"/>
                </a:solidFill>
              </a:rPr>
              <a:t>Extreme heat and climate change</a:t>
            </a:r>
          </a:p>
          <a:p>
            <a:pPr marL="457200" indent="-457200">
              <a:spcAft>
                <a:spcPts val="0"/>
              </a:spcAft>
              <a:buFont typeface="+mj-lt"/>
              <a:buAutoNum type="arabicPeriod"/>
            </a:pPr>
            <a:r>
              <a:rPr lang="en-US" dirty="0" smtClean="0">
                <a:solidFill>
                  <a:schemeClr val="accent1"/>
                </a:solidFill>
              </a:rPr>
              <a:t>Urban heat island effect</a:t>
            </a:r>
          </a:p>
          <a:p>
            <a:pPr marL="457200" indent="-457200">
              <a:spcAft>
                <a:spcPts val="0"/>
              </a:spcAft>
              <a:buFont typeface="+mj-lt"/>
              <a:buAutoNum type="arabicPeriod"/>
            </a:pPr>
            <a:r>
              <a:rPr lang="en-US" dirty="0" smtClean="0"/>
              <a:t>Human health impacts of extreme heat and vulnerable populations</a:t>
            </a:r>
          </a:p>
          <a:p>
            <a:pPr marL="457200" indent="-457200">
              <a:spcAft>
                <a:spcPts val="0"/>
              </a:spcAft>
              <a:buFont typeface="+mj-lt"/>
              <a:buAutoNum type="arabicPeriod"/>
            </a:pPr>
            <a:r>
              <a:rPr lang="en-US" dirty="0" smtClean="0">
                <a:solidFill>
                  <a:schemeClr val="accent6"/>
                </a:solidFill>
              </a:rPr>
              <a:t>Strategies: Public health professionals and individuals</a:t>
            </a:r>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spTree>
    <p:extLst>
      <p:ext uri="{BB962C8B-B14F-4D97-AF65-F5344CB8AC3E}">
        <p14:creationId xmlns:p14="http://schemas.microsoft.com/office/powerpoint/2010/main" val="2079253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STRATEGIES: PUBLIC HEALTH PROFESSIONALS</a:t>
            </a:r>
          </a:p>
        </p:txBody>
      </p:sp>
      <p:sp>
        <p:nvSpPr>
          <p:cNvPr id="16" name="TextBox 15"/>
          <p:cNvSpPr txBox="1"/>
          <p:nvPr/>
        </p:nvSpPr>
        <p:spPr>
          <a:xfrm>
            <a:off x="2514600" y="1620361"/>
            <a:ext cx="3322320" cy="830997"/>
          </a:xfrm>
          <a:prstGeom prst="rect">
            <a:avLst/>
          </a:prstGeom>
          <a:noFill/>
          <a:ln>
            <a:noFill/>
          </a:ln>
        </p:spPr>
        <p:txBody>
          <a:bodyPr wrap="square" rtlCol="0">
            <a:spAutoFit/>
          </a:bodyPr>
          <a:lstStyle/>
          <a:p>
            <a:r>
              <a:rPr lang="en-US" sz="2400" dirty="0" smtClean="0">
                <a:solidFill>
                  <a:schemeClr val="bg1"/>
                </a:solidFill>
              </a:rPr>
              <a:t>1. Develop a heat response plan</a:t>
            </a:r>
            <a:endParaRPr lang="en-US" sz="2400" dirty="0">
              <a:solidFill>
                <a:schemeClr val="bg1"/>
              </a:solidFill>
            </a:endParaRPr>
          </a:p>
        </p:txBody>
      </p:sp>
      <p:sp>
        <p:nvSpPr>
          <p:cNvPr id="18" name="TextBox 17"/>
          <p:cNvSpPr txBox="1"/>
          <p:nvPr/>
        </p:nvSpPr>
        <p:spPr>
          <a:xfrm>
            <a:off x="2514600" y="3433871"/>
            <a:ext cx="3322320" cy="830997"/>
          </a:xfrm>
          <a:prstGeom prst="rect">
            <a:avLst/>
          </a:prstGeom>
          <a:noFill/>
          <a:ln>
            <a:noFill/>
          </a:ln>
        </p:spPr>
        <p:txBody>
          <a:bodyPr wrap="square" rtlCol="0">
            <a:spAutoFit/>
          </a:bodyPr>
          <a:lstStyle/>
          <a:p>
            <a:r>
              <a:rPr lang="en-US" sz="2400" dirty="0" smtClean="0">
                <a:solidFill>
                  <a:schemeClr val="bg1"/>
                </a:solidFill>
              </a:rPr>
              <a:t>2. Predict the extreme heat event</a:t>
            </a:r>
            <a:endParaRPr lang="en-US" sz="2400" dirty="0">
              <a:solidFill>
                <a:schemeClr val="bg1"/>
              </a:solidFill>
            </a:endParaRPr>
          </a:p>
        </p:txBody>
      </p:sp>
      <p:sp>
        <p:nvSpPr>
          <p:cNvPr id="19" name="TextBox 18"/>
          <p:cNvSpPr txBox="1"/>
          <p:nvPr/>
        </p:nvSpPr>
        <p:spPr>
          <a:xfrm>
            <a:off x="2563692" y="5155990"/>
            <a:ext cx="3322320" cy="1200329"/>
          </a:xfrm>
          <a:prstGeom prst="rect">
            <a:avLst/>
          </a:prstGeom>
          <a:noFill/>
          <a:ln>
            <a:noFill/>
          </a:ln>
        </p:spPr>
        <p:txBody>
          <a:bodyPr wrap="square" rtlCol="0">
            <a:spAutoFit/>
          </a:bodyPr>
          <a:lstStyle/>
          <a:p>
            <a:r>
              <a:rPr lang="en-US" sz="2400" dirty="0" smtClean="0">
                <a:solidFill>
                  <a:schemeClr val="bg1"/>
                </a:solidFill>
              </a:rPr>
              <a:t>3. Assess risk and determine activation of response plan</a:t>
            </a:r>
            <a:endParaRPr lang="en-US" sz="2400" dirty="0">
              <a:solidFill>
                <a:schemeClr val="bg1"/>
              </a:solidFill>
            </a:endParaRPr>
          </a:p>
        </p:txBody>
      </p:sp>
      <p:sp>
        <p:nvSpPr>
          <p:cNvPr id="20" name="TextBox 19"/>
          <p:cNvSpPr txBox="1"/>
          <p:nvPr/>
        </p:nvSpPr>
        <p:spPr>
          <a:xfrm>
            <a:off x="8229972" y="1647457"/>
            <a:ext cx="3322320" cy="1200329"/>
          </a:xfrm>
          <a:prstGeom prst="rect">
            <a:avLst/>
          </a:prstGeom>
          <a:noFill/>
          <a:ln>
            <a:noFill/>
          </a:ln>
        </p:spPr>
        <p:txBody>
          <a:bodyPr wrap="square" rtlCol="0">
            <a:spAutoFit/>
          </a:bodyPr>
          <a:lstStyle/>
          <a:p>
            <a:r>
              <a:rPr lang="en-US" sz="2400" dirty="0" smtClean="0">
                <a:solidFill>
                  <a:schemeClr val="bg1"/>
                </a:solidFill>
              </a:rPr>
              <a:t>4. Activate the response plan and notify the public</a:t>
            </a:r>
            <a:endParaRPr lang="en-US" sz="2400" dirty="0">
              <a:solidFill>
                <a:schemeClr val="bg1"/>
              </a:solidFill>
            </a:endParaRPr>
          </a:p>
        </p:txBody>
      </p:sp>
      <p:sp>
        <p:nvSpPr>
          <p:cNvPr id="21" name="TextBox 20"/>
          <p:cNvSpPr txBox="1"/>
          <p:nvPr/>
        </p:nvSpPr>
        <p:spPr>
          <a:xfrm>
            <a:off x="8229972" y="3355572"/>
            <a:ext cx="3322320" cy="830997"/>
          </a:xfrm>
          <a:prstGeom prst="rect">
            <a:avLst/>
          </a:prstGeom>
          <a:noFill/>
          <a:ln>
            <a:noFill/>
          </a:ln>
        </p:spPr>
        <p:txBody>
          <a:bodyPr wrap="square" rtlCol="0">
            <a:spAutoFit/>
          </a:bodyPr>
          <a:lstStyle/>
          <a:p>
            <a:r>
              <a:rPr lang="en-US" sz="2400" dirty="0" smtClean="0">
                <a:solidFill>
                  <a:schemeClr val="bg1"/>
                </a:solidFill>
              </a:rPr>
              <a:t>5. Implement the response plan</a:t>
            </a:r>
            <a:endParaRPr lang="en-US" sz="2400" dirty="0">
              <a:solidFill>
                <a:schemeClr val="bg1"/>
              </a:solidFill>
            </a:endParaRPr>
          </a:p>
        </p:txBody>
      </p:sp>
      <p:sp>
        <p:nvSpPr>
          <p:cNvPr id="22" name="TextBox 21"/>
          <p:cNvSpPr txBox="1"/>
          <p:nvPr/>
        </p:nvSpPr>
        <p:spPr>
          <a:xfrm>
            <a:off x="8229972" y="5126962"/>
            <a:ext cx="3322320" cy="830997"/>
          </a:xfrm>
          <a:prstGeom prst="rect">
            <a:avLst/>
          </a:prstGeom>
          <a:noFill/>
          <a:ln>
            <a:noFill/>
          </a:ln>
        </p:spPr>
        <p:txBody>
          <a:bodyPr wrap="square" rtlCol="0">
            <a:spAutoFit/>
          </a:bodyPr>
          <a:lstStyle/>
          <a:p>
            <a:r>
              <a:rPr lang="en-US" sz="2400" dirty="0" smtClean="0">
                <a:solidFill>
                  <a:schemeClr val="bg1"/>
                </a:solidFill>
              </a:rPr>
              <a:t>6. Evaluate the response plan</a:t>
            </a:r>
            <a:endParaRPr lang="en-US" sz="2400" dirty="0">
              <a:solidFill>
                <a:schemeClr val="bg1"/>
              </a:solidFill>
            </a:endParaRPr>
          </a:p>
        </p:txBody>
      </p:sp>
      <p:sp>
        <p:nvSpPr>
          <p:cNvPr id="7" name="Oval 6" descr="Pencil" title="Pencil"/>
          <p:cNvSpPr/>
          <p:nvPr/>
        </p:nvSpPr>
        <p:spPr>
          <a:xfrm>
            <a:off x="838200" y="1366345"/>
            <a:ext cx="1569720" cy="15697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Clock" title="Clock"/>
          <p:cNvSpPr/>
          <p:nvPr/>
        </p:nvSpPr>
        <p:spPr>
          <a:xfrm>
            <a:off x="838200" y="3088465"/>
            <a:ext cx="1569720" cy="15697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Graph" title="Graph"/>
          <p:cNvSpPr/>
          <p:nvPr/>
        </p:nvSpPr>
        <p:spPr>
          <a:xfrm>
            <a:off x="838200" y="4810585"/>
            <a:ext cx="1569720" cy="15697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Phone" title="Phone"/>
          <p:cNvSpPr/>
          <p:nvPr/>
        </p:nvSpPr>
        <p:spPr>
          <a:xfrm>
            <a:off x="6507480" y="1342390"/>
            <a:ext cx="1569720" cy="15697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descr="Person" title="Person"/>
          <p:cNvSpPr/>
          <p:nvPr/>
        </p:nvSpPr>
        <p:spPr>
          <a:xfrm>
            <a:off x="6507480" y="3064510"/>
            <a:ext cx="1569720" cy="15697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Hand writing" title="Hand writing"/>
          <p:cNvSpPr/>
          <p:nvPr/>
        </p:nvSpPr>
        <p:spPr>
          <a:xfrm>
            <a:off x="6507480" y="4786630"/>
            <a:ext cx="1569720" cy="15697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4" descr="Pencil" title="Pencil"/>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t="444" b="444"/>
          <a:stretch>
            <a:fillRect/>
          </a:stretch>
        </p:blipFill>
        <p:spPr>
          <a:xfrm>
            <a:off x="1116171" y="1620361"/>
            <a:ext cx="1013778" cy="1013778"/>
          </a:xfrm>
          <a:prstGeom prst="rect">
            <a:avLst/>
          </a:prstGeom>
        </p:spPr>
      </p:pic>
      <p:pic>
        <p:nvPicPr>
          <p:cNvPr id="14" name="Picture Placeholder 15" descr="Clock" title="Clo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537" y="3238729"/>
            <a:ext cx="1113045" cy="1238712"/>
          </a:xfrm>
          <a:prstGeom prst="rect">
            <a:avLst/>
          </a:prstGeom>
        </p:spPr>
      </p:pic>
      <p:pic>
        <p:nvPicPr>
          <p:cNvPr id="15" name="Picture Placeholder 16" descr="Phone" title="Phon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9535" y="1620361"/>
            <a:ext cx="1185610" cy="1036693"/>
          </a:xfrm>
          <a:prstGeom prst="rect">
            <a:avLst/>
          </a:prstGeom>
        </p:spPr>
      </p:pic>
      <p:pic>
        <p:nvPicPr>
          <p:cNvPr id="23" name="Picture 22" descr="Graph" title="Graph"/>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6174" y="5155990"/>
            <a:ext cx="1009971" cy="997659"/>
          </a:xfrm>
          <a:prstGeom prst="rect">
            <a:avLst/>
          </a:prstGeom>
        </p:spPr>
      </p:pic>
      <p:pic>
        <p:nvPicPr>
          <p:cNvPr id="24" name="Picture 23" descr="Person" title="Pers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8713" y="3187574"/>
            <a:ext cx="567253" cy="1323589"/>
          </a:xfrm>
          <a:prstGeom prst="rect">
            <a:avLst/>
          </a:prstGeom>
        </p:spPr>
      </p:pic>
      <p:pic>
        <p:nvPicPr>
          <p:cNvPr id="25" name="Picture 24" descr="Hand writing" title="Hand writ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1270" y="5056259"/>
            <a:ext cx="782138" cy="901700"/>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pPr/>
              <a:t>38</a:t>
            </a:fld>
            <a:endParaRPr lang="en-US" dirty="0"/>
          </a:p>
        </p:txBody>
      </p:sp>
    </p:spTree>
    <p:extLst>
      <p:ext uri="{BB962C8B-B14F-4D97-AF65-F5344CB8AC3E}">
        <p14:creationId xmlns:p14="http://schemas.microsoft.com/office/powerpoint/2010/main" val="1560845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STRATEGIES: PUBLIC HEALTH PROFESSIONALS</a:t>
            </a:r>
          </a:p>
        </p:txBody>
      </p:sp>
      <p:pic>
        <p:nvPicPr>
          <p:cNvPr id="5" name="Picture 4" descr="Concept mapping" title="Concept mapping"/>
          <p:cNvPicPr>
            <a:picLocks noChangeAspect="1"/>
          </p:cNvPicPr>
          <p:nvPr/>
        </p:nvPicPr>
        <p:blipFill rotWithShape="1">
          <a:blip r:embed="rId3" cstate="print">
            <a:extLst>
              <a:ext uri="{28A0092B-C50C-407E-A947-70E740481C1C}">
                <a14:useLocalDpi xmlns:a14="http://schemas.microsoft.com/office/drawing/2010/main" val="0"/>
              </a:ext>
            </a:extLst>
          </a:blip>
          <a:srcRect l="4" t="2609" b="28699"/>
          <a:stretch/>
        </p:blipFill>
        <p:spPr>
          <a:xfrm>
            <a:off x="-15240" y="1280161"/>
            <a:ext cx="12207240" cy="5590539"/>
          </a:xfrm>
          <a:prstGeom prst="rect">
            <a:avLst/>
          </a:prstGeom>
        </p:spPr>
      </p:pic>
      <p:sp>
        <p:nvSpPr>
          <p:cNvPr id="3" name="Content Placeholder 2"/>
          <p:cNvSpPr>
            <a:spLocks noGrp="1"/>
          </p:cNvSpPr>
          <p:nvPr>
            <p:ph idx="1"/>
          </p:nvPr>
        </p:nvSpPr>
        <p:spPr/>
        <p:txBody>
          <a:bodyPr>
            <a:normAutofit/>
          </a:bodyPr>
          <a:lstStyle/>
          <a:p>
            <a:pPr marL="342900" indent="-342900">
              <a:spcAft>
                <a:spcPts val="0"/>
              </a:spcAft>
              <a:buClr>
                <a:schemeClr val="tx1"/>
              </a:buClr>
            </a:pPr>
            <a:r>
              <a:rPr lang="en-US" sz="3200" dirty="0"/>
              <a:t>Heat response plans should be developed </a:t>
            </a:r>
            <a:r>
              <a:rPr lang="en-US" sz="3200" b="1" dirty="0"/>
              <a:t>before </a:t>
            </a:r>
            <a:r>
              <a:rPr lang="en-US" sz="3200" dirty="0"/>
              <a:t>an extreme heat event occurs.</a:t>
            </a:r>
          </a:p>
        </p:txBody>
      </p:sp>
      <p:sp>
        <p:nvSpPr>
          <p:cNvPr id="6" name="Slide Number Placeholder 5"/>
          <p:cNvSpPr>
            <a:spLocks noGrp="1"/>
          </p:cNvSpPr>
          <p:nvPr>
            <p:ph type="sldNum" sz="quarter" idx="12"/>
          </p:nvPr>
        </p:nvSpPr>
        <p:spPr/>
        <p:txBody>
          <a:bodyPr/>
          <a:lstStyle/>
          <a:p>
            <a:fld id="{48F63A3B-78C7-47BE-AE5E-E10140E04643}" type="slidenum">
              <a:rPr lang="en-US" smtClean="0"/>
              <a:t>39</a:t>
            </a:fld>
            <a:endParaRPr lang="en-US" dirty="0"/>
          </a:p>
        </p:txBody>
      </p:sp>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36362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152400"/>
            <a:ext cx="10515600" cy="914400"/>
          </a:xfrm>
        </p:spPr>
        <p:txBody>
          <a:bodyPr>
            <a:normAutofit/>
          </a:bodyPr>
          <a:lstStyle/>
          <a:p>
            <a:pPr algn="l"/>
            <a:r>
              <a:rPr lang="en-US" dirty="0" smtClean="0"/>
              <a:t>WEATHER VERSUS CLIMATE</a:t>
            </a:r>
            <a:endParaRPr lang="en-US" dirty="0"/>
          </a:p>
        </p:txBody>
      </p:sp>
      <p:sp>
        <p:nvSpPr>
          <p:cNvPr id="2" name="Lightning Bolt 1" descr="Lightening bolt" title="Lightening bolt"/>
          <p:cNvSpPr/>
          <p:nvPr/>
        </p:nvSpPr>
        <p:spPr>
          <a:xfrm>
            <a:off x="983363" y="3229737"/>
            <a:ext cx="1435100" cy="1435100"/>
          </a:xfrm>
          <a:prstGeom prst="lightningBol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Text Placeholder 6"/>
          <p:cNvSpPr>
            <a:spLocks noGrp="1"/>
          </p:cNvSpPr>
          <p:nvPr>
            <p:ph type="body" sz="quarter" idx="16"/>
          </p:nvPr>
        </p:nvSpPr>
        <p:spPr>
          <a:xfrm>
            <a:off x="2876550" y="2992841"/>
            <a:ext cx="2866328" cy="1858809"/>
          </a:xfrm>
        </p:spPr>
        <p:txBody>
          <a:bodyPr/>
          <a:lstStyle/>
          <a:p>
            <a:r>
              <a:rPr lang="en-US" sz="2400" b="1" dirty="0" smtClean="0"/>
              <a:t>Weather:</a:t>
            </a:r>
            <a:r>
              <a:rPr lang="en-US" sz="2400" dirty="0"/>
              <a:t> </a:t>
            </a:r>
            <a:r>
              <a:rPr lang="en-US" sz="2400" dirty="0" smtClean="0"/>
              <a:t/>
            </a:r>
            <a:br>
              <a:rPr lang="en-US" sz="2400" dirty="0" smtClean="0"/>
            </a:br>
            <a:r>
              <a:rPr lang="en-US" sz="2400" dirty="0" smtClean="0"/>
              <a:t>conditions of the atmosphere over a </a:t>
            </a:r>
            <a:r>
              <a:rPr lang="en-US" sz="2400" u="sng" dirty="0" smtClean="0"/>
              <a:t>short period of time</a:t>
            </a:r>
            <a:endParaRPr lang="en-US" sz="2400" b="1" u="sng" dirty="0" smtClean="0"/>
          </a:p>
        </p:txBody>
      </p:sp>
      <p:sp>
        <p:nvSpPr>
          <p:cNvPr id="5" name="Sun 4" descr="Sun" title="Sun"/>
          <p:cNvSpPr/>
          <p:nvPr/>
        </p:nvSpPr>
        <p:spPr>
          <a:xfrm>
            <a:off x="6337300" y="3096745"/>
            <a:ext cx="1651000" cy="1651000"/>
          </a:xfrm>
          <a:prstGeom prst="su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Text Placeholder 9"/>
          <p:cNvSpPr>
            <a:spLocks noGrp="1"/>
          </p:cNvSpPr>
          <p:nvPr>
            <p:ph type="body" sz="quarter" idx="18"/>
          </p:nvPr>
        </p:nvSpPr>
        <p:spPr>
          <a:xfrm>
            <a:off x="8270023" y="2992841"/>
            <a:ext cx="2866328" cy="1858809"/>
          </a:xfrm>
        </p:spPr>
        <p:txBody>
          <a:bodyPr/>
          <a:lstStyle/>
          <a:p>
            <a:r>
              <a:rPr lang="en-US" sz="2400" b="1" dirty="0" smtClean="0"/>
              <a:t>Climate: </a:t>
            </a:r>
            <a:br>
              <a:rPr lang="en-US" sz="2400" b="1" dirty="0" smtClean="0"/>
            </a:br>
            <a:r>
              <a:rPr lang="en-US" sz="2400" dirty="0" smtClean="0"/>
              <a:t>conditions of the atmosphere over </a:t>
            </a:r>
            <a:r>
              <a:rPr lang="en-US" sz="2400" u="sng" dirty="0" smtClean="0"/>
              <a:t>long periods of time</a:t>
            </a:r>
            <a:endParaRPr lang="en-US" sz="2400" b="1" u="sng" dirty="0"/>
          </a:p>
        </p:txBody>
      </p:sp>
      <p:sp>
        <p:nvSpPr>
          <p:cNvPr id="9" name="Slide Number Placeholder 8"/>
          <p:cNvSpPr>
            <a:spLocks noGrp="1"/>
          </p:cNvSpPr>
          <p:nvPr>
            <p:ph type="sldNum" sz="quarter" idx="12"/>
          </p:nvPr>
        </p:nvSpPr>
        <p:spPr/>
        <p:txBody>
          <a:bodyPr/>
          <a:lstStyle/>
          <a:p>
            <a:fld id="{48F63A3B-78C7-47BE-AE5E-E10140E04643}" type="slidenum">
              <a:rPr lang="en-US" smtClean="0"/>
              <a:t>4</a:t>
            </a:fld>
            <a:endParaRPr lang="en-US" dirty="0"/>
          </a:p>
        </p:txBody>
      </p:sp>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526050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STRATEGIES: PUBLIC HEALTH PROFESSIONALS</a:t>
            </a:r>
          </a:p>
        </p:txBody>
      </p:sp>
      <p:pic>
        <p:nvPicPr>
          <p:cNvPr id="4" name="Picture 3" descr="Flow chart" title="Flow chart"/>
          <p:cNvPicPr>
            <a:picLocks noChangeAspect="1"/>
          </p:cNvPicPr>
          <p:nvPr/>
        </p:nvPicPr>
        <p:blipFill rotWithShape="1">
          <a:blip r:embed="rId3">
            <a:extLst>
              <a:ext uri="{28A0092B-C50C-407E-A947-70E740481C1C}">
                <a14:useLocalDpi xmlns:a14="http://schemas.microsoft.com/office/drawing/2010/main" val="0"/>
              </a:ext>
            </a:extLst>
          </a:blip>
          <a:srcRect t="20694" b="18056"/>
          <a:stretch/>
        </p:blipFill>
        <p:spPr>
          <a:xfrm>
            <a:off x="0" y="1282700"/>
            <a:ext cx="12192000" cy="5600700"/>
          </a:xfrm>
          <a:prstGeom prst="rect">
            <a:avLst/>
          </a:prstGeom>
        </p:spPr>
      </p:pic>
      <p:sp>
        <p:nvSpPr>
          <p:cNvPr id="3" name="Content Placeholder 2"/>
          <p:cNvSpPr>
            <a:spLocks noGrp="1"/>
          </p:cNvSpPr>
          <p:nvPr>
            <p:ph idx="1"/>
          </p:nvPr>
        </p:nvSpPr>
        <p:spPr>
          <a:xfrm>
            <a:off x="0" y="2380642"/>
            <a:ext cx="8092440" cy="3517238"/>
          </a:xfrm>
        </p:spPr>
        <p:txBody>
          <a:bodyPr>
            <a:normAutofit/>
          </a:bodyPr>
          <a:lstStyle/>
          <a:p>
            <a:pPr marL="457200" indent="0">
              <a:spcAft>
                <a:spcPts val="0"/>
              </a:spcAft>
              <a:buClr>
                <a:schemeClr val="bg1"/>
              </a:buClr>
              <a:buNone/>
            </a:pPr>
            <a:r>
              <a:rPr lang="en-US" sz="2400" b="1" dirty="0" smtClean="0"/>
              <a:t>CRITICAL ELEMENTS OF A HEAT RESPONSE PLAN</a:t>
            </a:r>
          </a:p>
          <a:p>
            <a:pPr>
              <a:spcAft>
                <a:spcPts val="0"/>
              </a:spcAft>
              <a:buClr>
                <a:schemeClr val="bg1"/>
              </a:buClr>
            </a:pPr>
            <a:r>
              <a:rPr lang="en-US" sz="2300" dirty="0" smtClean="0"/>
              <a:t>Lead </a:t>
            </a:r>
            <a:r>
              <a:rPr lang="en-US" sz="2300" dirty="0"/>
              <a:t>agency</a:t>
            </a:r>
          </a:p>
          <a:p>
            <a:pPr>
              <a:spcAft>
                <a:spcPts val="0"/>
              </a:spcAft>
              <a:buClr>
                <a:schemeClr val="bg1"/>
              </a:buClr>
            </a:pPr>
            <a:r>
              <a:rPr lang="en-US" sz="2300" dirty="0"/>
              <a:t>Criteria for activating and deactivating the plan</a:t>
            </a:r>
          </a:p>
          <a:p>
            <a:pPr>
              <a:spcAft>
                <a:spcPts val="0"/>
              </a:spcAft>
              <a:buClr>
                <a:schemeClr val="bg1"/>
              </a:buClr>
            </a:pPr>
            <a:r>
              <a:rPr lang="en-US" sz="2300" dirty="0"/>
              <a:t>Roles and activities of agencies and </a:t>
            </a:r>
            <a:r>
              <a:rPr lang="en-US" sz="2300" dirty="0" smtClean="0"/>
              <a:t>organizations </a:t>
            </a:r>
            <a:endParaRPr lang="en-US" sz="2300" dirty="0"/>
          </a:p>
          <a:p>
            <a:pPr>
              <a:spcAft>
                <a:spcPts val="0"/>
              </a:spcAft>
              <a:buClr>
                <a:schemeClr val="bg1"/>
              </a:buClr>
            </a:pPr>
            <a:r>
              <a:rPr lang="en-US" sz="2300" dirty="0"/>
              <a:t>A communications plan </a:t>
            </a:r>
          </a:p>
          <a:p>
            <a:pPr>
              <a:spcAft>
                <a:spcPts val="0"/>
              </a:spcAft>
              <a:buClr>
                <a:schemeClr val="bg1"/>
              </a:buClr>
            </a:pPr>
            <a:r>
              <a:rPr lang="en-US" sz="2300" dirty="0"/>
              <a:t>Identification of high-risk and vulnerable persons</a:t>
            </a:r>
          </a:p>
          <a:p>
            <a:pPr>
              <a:spcAft>
                <a:spcPts val="0"/>
              </a:spcAft>
              <a:buClr>
                <a:schemeClr val="bg1"/>
              </a:buClr>
            </a:pPr>
            <a:r>
              <a:rPr lang="en-US" sz="2300" dirty="0"/>
              <a:t>Strategies for preventing deaths and illnesses </a:t>
            </a:r>
            <a:endParaRPr lang="en-US" sz="2300" dirty="0" smtClean="0"/>
          </a:p>
          <a:p>
            <a:pPr>
              <a:spcAft>
                <a:spcPts val="0"/>
              </a:spcAft>
              <a:buClr>
                <a:schemeClr val="bg1"/>
              </a:buClr>
            </a:pPr>
            <a:r>
              <a:rPr lang="en-US" sz="2300" dirty="0" smtClean="0"/>
              <a:t>Evaluation </a:t>
            </a:r>
            <a:r>
              <a:rPr lang="en-US" sz="2300" dirty="0"/>
              <a:t>of the response plan</a:t>
            </a:r>
          </a:p>
        </p:txBody>
      </p:sp>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40</a:t>
            </a:fld>
            <a:endParaRPr lang="en-US" dirty="0"/>
          </a:p>
        </p:txBody>
      </p:sp>
    </p:spTree>
    <p:extLst>
      <p:ext uri="{BB962C8B-B14F-4D97-AF65-F5344CB8AC3E}">
        <p14:creationId xmlns:p14="http://schemas.microsoft.com/office/powerpoint/2010/main" val="4812150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STRATEGIES: PUBLIC HEALTH PROFESSIONALS</a:t>
            </a:r>
            <a:endParaRPr lang="en-US" dirty="0"/>
          </a:p>
        </p:txBody>
      </p:sp>
      <p:sp>
        <p:nvSpPr>
          <p:cNvPr id="3" name="Content Placeholder 2"/>
          <p:cNvSpPr>
            <a:spLocks noGrp="1"/>
          </p:cNvSpPr>
          <p:nvPr>
            <p:ph idx="1"/>
          </p:nvPr>
        </p:nvSpPr>
        <p:spPr>
          <a:xfrm>
            <a:off x="838200" y="1825625"/>
            <a:ext cx="5727700" cy="4895850"/>
          </a:xfrm>
        </p:spPr>
        <p:txBody>
          <a:bodyPr>
            <a:normAutofit/>
          </a:bodyPr>
          <a:lstStyle/>
          <a:p>
            <a:pPr marL="0" indent="0">
              <a:spcAft>
                <a:spcPts val="0"/>
              </a:spcAft>
              <a:buNone/>
            </a:pPr>
            <a:r>
              <a:rPr lang="en-US" sz="2400" b="1" dirty="0" smtClean="0"/>
              <a:t>Identify high-risk and vulnerable persons:</a:t>
            </a:r>
          </a:p>
          <a:p>
            <a:pPr lvl="1">
              <a:spcAft>
                <a:spcPts val="0"/>
              </a:spcAft>
            </a:pPr>
            <a:r>
              <a:rPr lang="en-US" sz="2400" dirty="0" smtClean="0">
                <a:solidFill>
                  <a:schemeClr val="accent1"/>
                </a:solidFill>
              </a:rPr>
              <a:t>Map populations at risk to assist development of strategies for targeted outreach in heat response plan</a:t>
            </a:r>
          </a:p>
          <a:p>
            <a:pPr marL="457200" lvl="1" indent="0">
              <a:spcAft>
                <a:spcPts val="0"/>
              </a:spcAft>
              <a:buNone/>
            </a:pPr>
            <a:endParaRPr lang="en-US" sz="2400" dirty="0" smtClean="0">
              <a:solidFill>
                <a:schemeClr val="accent1"/>
              </a:solidFill>
            </a:endParaRPr>
          </a:p>
          <a:p>
            <a:pPr lvl="1">
              <a:spcAft>
                <a:spcPts val="0"/>
              </a:spcAft>
            </a:pPr>
            <a:r>
              <a:rPr lang="en-US" sz="2400" dirty="0">
                <a:solidFill>
                  <a:schemeClr val="accent1"/>
                </a:solidFill>
              </a:rPr>
              <a:t>See MDH Climate Change website for statewide maps of vulnerable populations and data sources for risk factors: </a:t>
            </a:r>
            <a:r>
              <a:rPr lang="en-US" sz="2400" dirty="0" smtClean="0">
                <a:solidFill>
                  <a:schemeClr val="accent1"/>
                </a:solidFill>
                <a:hlinkClick r:id="rId3"/>
              </a:rPr>
              <a:t>www.health.mn.gov/climatechange</a:t>
            </a:r>
            <a:r>
              <a:rPr lang="en-US" sz="2400" dirty="0" smtClean="0">
                <a:solidFill>
                  <a:schemeClr val="accent1"/>
                </a:solidFill>
              </a:rPr>
              <a:t> </a:t>
            </a:r>
            <a:endParaRPr lang="en-US" sz="2400" dirty="0">
              <a:solidFill>
                <a:schemeClr val="accent1"/>
              </a:solidFill>
            </a:endParaRPr>
          </a:p>
          <a:p>
            <a:pPr marL="457200" lvl="1" indent="0">
              <a:spcAft>
                <a:spcPts val="0"/>
              </a:spcAft>
              <a:buNone/>
            </a:pPr>
            <a:endParaRPr lang="en-US" sz="2400" dirty="0">
              <a:solidFill>
                <a:schemeClr val="accent1"/>
              </a:solidFill>
            </a:endParaRPr>
          </a:p>
        </p:txBody>
      </p:sp>
      <p:pic>
        <p:nvPicPr>
          <p:cNvPr id="5" name="Picture 4" descr="Older adults living alone map" title="Older adults living alone ma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892" y="1381380"/>
            <a:ext cx="4628908" cy="5418139"/>
          </a:xfrm>
          <a:prstGeom prst="rect">
            <a:avLst/>
          </a:prstGeom>
        </p:spPr>
      </p:pic>
      <p:cxnSp>
        <p:nvCxnSpPr>
          <p:cNvPr id="9" name="Straight Connector 8"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41</a:t>
            </a:fld>
            <a:endParaRPr lang="en-US" dirty="0"/>
          </a:p>
        </p:txBody>
      </p:sp>
    </p:spTree>
    <p:extLst>
      <p:ext uri="{BB962C8B-B14F-4D97-AF65-F5344CB8AC3E}">
        <p14:creationId xmlns:p14="http://schemas.microsoft.com/office/powerpoint/2010/main" val="36040260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STRATEGIES: PUBLIC HEALTH PROFESSIONALS</a:t>
            </a:r>
            <a:endParaRPr lang="en-US" dirty="0"/>
          </a:p>
        </p:txBody>
      </p:sp>
      <p:sp>
        <p:nvSpPr>
          <p:cNvPr id="3" name="Content Placeholder 2"/>
          <p:cNvSpPr>
            <a:spLocks noGrp="1"/>
          </p:cNvSpPr>
          <p:nvPr>
            <p:ph idx="1"/>
          </p:nvPr>
        </p:nvSpPr>
        <p:spPr>
          <a:xfrm>
            <a:off x="838200" y="1825624"/>
            <a:ext cx="10515600" cy="4713288"/>
          </a:xfrm>
        </p:spPr>
        <p:txBody>
          <a:bodyPr>
            <a:noAutofit/>
          </a:bodyPr>
          <a:lstStyle/>
          <a:p>
            <a:pPr marL="0" indent="0">
              <a:spcAft>
                <a:spcPts val="0"/>
              </a:spcAft>
              <a:buNone/>
            </a:pPr>
            <a:r>
              <a:rPr lang="en-US" sz="2800" b="1" dirty="0" smtClean="0"/>
              <a:t>Prevent illness and death</a:t>
            </a:r>
          </a:p>
          <a:p>
            <a:pPr lvl="1">
              <a:spcAft>
                <a:spcPts val="0"/>
              </a:spcAft>
            </a:pPr>
            <a:r>
              <a:rPr lang="en-US" sz="2400" dirty="0" smtClean="0">
                <a:solidFill>
                  <a:schemeClr val="accent1"/>
                </a:solidFill>
              </a:rPr>
              <a:t>Promote pre-summer awareness education and ongoing communication with the public</a:t>
            </a:r>
          </a:p>
          <a:p>
            <a:pPr lvl="1">
              <a:spcAft>
                <a:spcPts val="0"/>
              </a:spcAft>
            </a:pPr>
            <a:r>
              <a:rPr lang="en-US" sz="2400" dirty="0" smtClean="0">
                <a:solidFill>
                  <a:schemeClr val="accent1"/>
                </a:solidFill>
              </a:rPr>
              <a:t>Plan with local partners (e.g., local Red Cross chapter, social service organizations, etc.)</a:t>
            </a:r>
          </a:p>
          <a:p>
            <a:pPr lvl="1">
              <a:spcAft>
                <a:spcPts val="0"/>
              </a:spcAft>
            </a:pPr>
            <a:r>
              <a:rPr lang="en-US" sz="2400" dirty="0" smtClean="0">
                <a:solidFill>
                  <a:schemeClr val="accent1"/>
                </a:solidFill>
              </a:rPr>
              <a:t>Activate a heat line</a:t>
            </a:r>
          </a:p>
          <a:p>
            <a:pPr lvl="1">
              <a:spcAft>
                <a:spcPts val="0"/>
              </a:spcAft>
            </a:pPr>
            <a:r>
              <a:rPr lang="en-US" sz="2400" dirty="0" smtClean="0">
                <a:solidFill>
                  <a:schemeClr val="accent1"/>
                </a:solidFill>
              </a:rPr>
              <a:t>Designate community “cooling centers”</a:t>
            </a:r>
          </a:p>
          <a:p>
            <a:pPr lvl="1">
              <a:spcAft>
                <a:spcPts val="0"/>
              </a:spcAft>
            </a:pPr>
            <a:r>
              <a:rPr lang="en-US" sz="2400" dirty="0" smtClean="0">
                <a:solidFill>
                  <a:schemeClr val="accent1"/>
                </a:solidFill>
              </a:rPr>
              <a:t>Suspend utility shutoffs and provide transportation and financial assistance</a:t>
            </a:r>
          </a:p>
          <a:p>
            <a:pPr lvl="1">
              <a:spcAft>
                <a:spcPts val="0"/>
              </a:spcAft>
            </a:pPr>
            <a:r>
              <a:rPr lang="en-US" sz="2400" dirty="0" smtClean="0">
                <a:solidFill>
                  <a:schemeClr val="accent1"/>
                </a:solidFill>
              </a:rPr>
              <a:t>And more!</a:t>
            </a:r>
            <a:endParaRPr lang="en-US" sz="2400" dirty="0">
              <a:solidFill>
                <a:schemeClr val="accent1"/>
              </a:solidFill>
            </a:endParaRPr>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42</a:t>
            </a:fld>
            <a:endParaRPr lang="en-US" dirty="0"/>
          </a:p>
        </p:txBody>
      </p:sp>
    </p:spTree>
    <p:extLst>
      <p:ext uri="{BB962C8B-B14F-4D97-AF65-F5344CB8AC3E}">
        <p14:creationId xmlns:p14="http://schemas.microsoft.com/office/powerpoint/2010/main" val="8067571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STRATEGIES: PUBLIC HEALTH PROFESSIONALS</a:t>
            </a:r>
          </a:p>
        </p:txBody>
      </p:sp>
      <p:pic>
        <p:nvPicPr>
          <p:cNvPr id="7" name="Picture 6" descr="Signs of heat stroke and heat exhaustion" title="Signs of heat stroke and heat exhaus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399" y="1454432"/>
            <a:ext cx="9729201" cy="5084480"/>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43</a:t>
            </a:fld>
            <a:endParaRPr lang="en-US" dirty="0"/>
          </a:p>
        </p:txBody>
      </p:sp>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767811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STRATEGIES: INDIVIDUALS</a:t>
            </a:r>
          </a:p>
        </p:txBody>
      </p:sp>
      <p:sp>
        <p:nvSpPr>
          <p:cNvPr id="21" name="Text Placeholder 3"/>
          <p:cNvSpPr>
            <a:spLocks noGrp="1"/>
          </p:cNvSpPr>
          <p:nvPr>
            <p:ph type="body" sz="quarter" idx="15"/>
          </p:nvPr>
        </p:nvSpPr>
        <p:spPr>
          <a:xfrm>
            <a:off x="21304" y="4885375"/>
            <a:ext cx="2088329" cy="1623853"/>
          </a:xfrm>
        </p:spPr>
        <p:txBody>
          <a:bodyPr>
            <a:normAutofit/>
          </a:bodyPr>
          <a:lstStyle/>
          <a:p>
            <a:r>
              <a:rPr lang="en-US" sz="2400" dirty="0" smtClean="0"/>
              <a:t>Stay hydrated!</a:t>
            </a:r>
            <a:endParaRPr lang="en-US" sz="2400" dirty="0"/>
          </a:p>
        </p:txBody>
      </p:sp>
      <p:sp>
        <p:nvSpPr>
          <p:cNvPr id="4" name="Text Placeholder 3"/>
          <p:cNvSpPr>
            <a:spLocks noGrp="1"/>
          </p:cNvSpPr>
          <p:nvPr>
            <p:ph type="body" sz="quarter" idx="15"/>
          </p:nvPr>
        </p:nvSpPr>
        <p:spPr>
          <a:xfrm>
            <a:off x="2484116" y="4885375"/>
            <a:ext cx="2088329" cy="1623853"/>
          </a:xfrm>
        </p:spPr>
        <p:txBody>
          <a:bodyPr>
            <a:normAutofit/>
          </a:bodyPr>
          <a:lstStyle/>
          <a:p>
            <a:r>
              <a:rPr lang="en-US" sz="2400" dirty="0" smtClean="0"/>
              <a:t>Stay cool!</a:t>
            </a:r>
            <a:endParaRPr lang="en-US" sz="2400" dirty="0"/>
          </a:p>
        </p:txBody>
      </p:sp>
      <p:sp>
        <p:nvSpPr>
          <p:cNvPr id="22" name="Text Placeholder 3"/>
          <p:cNvSpPr>
            <a:spLocks noGrp="1"/>
          </p:cNvSpPr>
          <p:nvPr>
            <p:ph type="body" sz="quarter" idx="15"/>
          </p:nvPr>
        </p:nvSpPr>
        <p:spPr>
          <a:xfrm>
            <a:off x="4959954" y="4885375"/>
            <a:ext cx="2088329" cy="1623853"/>
          </a:xfrm>
        </p:spPr>
        <p:txBody>
          <a:bodyPr>
            <a:normAutofit/>
          </a:bodyPr>
          <a:lstStyle/>
          <a:p>
            <a:r>
              <a:rPr lang="en-US" sz="2400" dirty="0" smtClean="0"/>
              <a:t>Wear loose, light-colored clothing</a:t>
            </a:r>
            <a:endParaRPr lang="en-US" sz="2400" dirty="0"/>
          </a:p>
        </p:txBody>
      </p:sp>
      <p:sp>
        <p:nvSpPr>
          <p:cNvPr id="23" name="Text Placeholder 3"/>
          <p:cNvSpPr>
            <a:spLocks noGrp="1"/>
          </p:cNvSpPr>
          <p:nvPr>
            <p:ph type="body" sz="quarter" idx="15"/>
          </p:nvPr>
        </p:nvSpPr>
        <p:spPr>
          <a:xfrm>
            <a:off x="7529863" y="4885375"/>
            <a:ext cx="2088329" cy="1623853"/>
          </a:xfrm>
        </p:spPr>
        <p:txBody>
          <a:bodyPr>
            <a:normAutofit/>
          </a:bodyPr>
          <a:lstStyle/>
          <a:p>
            <a:r>
              <a:rPr lang="en-US" sz="2400" dirty="0" smtClean="0"/>
              <a:t>Check on at risk individuals…</a:t>
            </a:r>
            <a:endParaRPr lang="en-US" sz="2400" dirty="0"/>
          </a:p>
        </p:txBody>
      </p:sp>
      <p:sp>
        <p:nvSpPr>
          <p:cNvPr id="24" name="Text Placeholder 3"/>
          <p:cNvSpPr>
            <a:spLocks noGrp="1"/>
          </p:cNvSpPr>
          <p:nvPr>
            <p:ph type="body" sz="quarter" idx="15"/>
          </p:nvPr>
        </p:nvSpPr>
        <p:spPr>
          <a:xfrm>
            <a:off x="10103671" y="4885375"/>
            <a:ext cx="2088329" cy="1623853"/>
          </a:xfrm>
        </p:spPr>
        <p:txBody>
          <a:bodyPr>
            <a:normAutofit/>
          </a:bodyPr>
          <a:lstStyle/>
          <a:p>
            <a:r>
              <a:rPr lang="en-US" sz="2400" dirty="0" smtClean="0"/>
              <a:t>Stay informed!</a:t>
            </a:r>
            <a:endParaRPr lang="en-US" sz="2400" dirty="0"/>
          </a:p>
        </p:txBody>
      </p:sp>
      <p:pic>
        <p:nvPicPr>
          <p:cNvPr id="30" name="Picture Placeholder 29" descr="Elderly hands" title="Elderly hands"/>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6667" r="16667"/>
          <a:stretch>
            <a:fillRect/>
          </a:stretch>
        </p:blipFill>
        <p:spPr>
          <a:xfrm>
            <a:off x="7522692" y="2460691"/>
            <a:ext cx="2095500" cy="2095500"/>
          </a:xfrm>
        </p:spPr>
      </p:pic>
      <p:sp>
        <p:nvSpPr>
          <p:cNvPr id="13" name="Slide Number Placeholder 12"/>
          <p:cNvSpPr>
            <a:spLocks noGrp="1"/>
          </p:cNvSpPr>
          <p:nvPr>
            <p:ph type="sldNum" sz="quarter" idx="12"/>
          </p:nvPr>
        </p:nvSpPr>
        <p:spPr/>
        <p:txBody>
          <a:bodyPr/>
          <a:lstStyle/>
          <a:p>
            <a:fld id="{48F63A3B-78C7-47BE-AE5E-E10140E04643}" type="slidenum">
              <a:rPr lang="en-US" smtClean="0"/>
              <a:t>44</a:t>
            </a:fld>
            <a:endParaRPr lang="en-US" dirty="0"/>
          </a:p>
        </p:txBody>
      </p:sp>
      <p:cxnSp>
        <p:nvCxnSpPr>
          <p:cNvPr id="15" name="Straight Connector 14"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pic>
        <p:nvPicPr>
          <p:cNvPr id="16" name="Picture Placeholder 13" descr="Remote control" title="Remote control"/>
          <p:cNvPicPr>
            <a:picLocks noChangeAspect="1"/>
          </p:cNvPicPr>
          <p:nvPr/>
        </p:nvPicPr>
        <p:blipFill>
          <a:blip r:embed="rId4" cstate="print">
            <a:extLst>
              <a:ext uri="{28A0092B-C50C-407E-A947-70E740481C1C}">
                <a14:useLocalDpi xmlns:a14="http://schemas.microsoft.com/office/drawing/2010/main" val="0"/>
              </a:ext>
            </a:extLst>
          </a:blip>
          <a:srcRect l="16667" r="16667"/>
          <a:stretch>
            <a:fillRect/>
          </a:stretch>
        </p:blipFill>
        <p:spPr>
          <a:xfrm>
            <a:off x="10093259" y="2461349"/>
            <a:ext cx="2094842" cy="2094842"/>
          </a:xfrm>
          <a:prstGeom prst="rect">
            <a:avLst/>
          </a:prstGeom>
          <a:solidFill>
            <a:schemeClr val="bg1"/>
          </a:solidFill>
          <a:ln w="28575">
            <a:noFill/>
          </a:ln>
        </p:spPr>
      </p:pic>
      <p:pic>
        <p:nvPicPr>
          <p:cNvPr id="26" name="Picture Placeholder 25" title="Lemon wate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6883" r="16883"/>
          <a:stretch>
            <a:fillRect/>
          </a:stretch>
        </p:blipFill>
        <p:spPr>
          <a:xfrm>
            <a:off x="0" y="2461451"/>
            <a:ext cx="2095500" cy="2095500"/>
          </a:xfrm>
        </p:spPr>
      </p:pic>
      <p:pic>
        <p:nvPicPr>
          <p:cNvPr id="28" name="Picture Placeholder 27" descr="Shower" title="Showe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t="3495" b="3495"/>
          <a:stretch>
            <a:fillRect/>
          </a:stretch>
        </p:blipFill>
        <p:spPr>
          <a:xfrm>
            <a:off x="2476500" y="2461451"/>
            <a:ext cx="2095500" cy="2095500"/>
          </a:xfrm>
        </p:spPr>
      </p:pic>
      <p:pic>
        <p:nvPicPr>
          <p:cNvPr id="6" name="Picture Placeholder 5" title="Person in light-colored shirt"/>
          <p:cNvPicPr>
            <a:picLocks noGrp="1" noChangeAspect="1"/>
          </p:cNvPicPr>
          <p:nvPr>
            <p:ph type="pic" sz="quarter" idx="20"/>
          </p:nvPr>
        </p:nvPicPr>
        <p:blipFill>
          <a:blip r:embed="rId7" cstate="print">
            <a:extLst>
              <a:ext uri="{28A0092B-C50C-407E-A947-70E740481C1C}">
                <a14:useLocalDpi xmlns:a14="http://schemas.microsoft.com/office/drawing/2010/main" val="0"/>
              </a:ext>
            </a:extLst>
          </a:blip>
          <a:srcRect l="16692" r="16692"/>
          <a:stretch>
            <a:fillRect/>
          </a:stretch>
        </p:blipFill>
        <p:spPr>
          <a:xfrm>
            <a:off x="5000625" y="2460625"/>
            <a:ext cx="2093913" cy="2095500"/>
          </a:xfrm>
        </p:spPr>
      </p:pic>
    </p:spTree>
    <p:extLst>
      <p:ext uri="{BB962C8B-B14F-4D97-AF65-F5344CB8AC3E}">
        <p14:creationId xmlns:p14="http://schemas.microsoft.com/office/powerpoint/2010/main" val="34391916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966237"/>
            <a:ext cx="10515600" cy="1340989"/>
          </a:xfrm>
        </p:spPr>
        <p:txBody>
          <a:bodyPr/>
          <a:lstStyle/>
          <a:p>
            <a:r>
              <a:rPr lang="en-US" sz="7200" dirty="0"/>
              <a:t>What can individuals do to address climate change?</a:t>
            </a:r>
            <a:br>
              <a:rPr lang="en-US" sz="7200" dirty="0"/>
            </a:b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45</a:t>
            </a:fld>
            <a:endParaRPr lang="en-US" dirty="0"/>
          </a:p>
        </p:txBody>
      </p:sp>
    </p:spTree>
    <p:extLst>
      <p:ext uri="{BB962C8B-B14F-4D97-AF65-F5344CB8AC3E}">
        <p14:creationId xmlns:p14="http://schemas.microsoft.com/office/powerpoint/2010/main" val="27979254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0" y="0"/>
            <a:ext cx="12192000" cy="6845300"/>
          </a:xfrm>
          <a:prstGeom prst="rect">
            <a:avLst/>
          </a:prstGeom>
        </p:spPr>
      </p:pic>
      <p:sp>
        <p:nvSpPr>
          <p:cNvPr id="7" name="Title 6"/>
          <p:cNvSpPr>
            <a:spLocks noGrp="1"/>
          </p:cNvSpPr>
          <p:nvPr>
            <p:ph type="title"/>
          </p:nvPr>
        </p:nvSpPr>
        <p:spPr/>
        <p:txBody>
          <a:bodyPr/>
          <a:lstStyle/>
          <a:p>
            <a:r>
              <a:rPr lang="en-US" b="1" dirty="0" smtClean="0"/>
              <a:t>Energy</a:t>
            </a:r>
            <a:endParaRPr lang="en-US" b="1" dirty="0"/>
          </a:p>
        </p:txBody>
      </p:sp>
      <p:sp>
        <p:nvSpPr>
          <p:cNvPr id="11" name="Text Placeholder 10"/>
          <p:cNvSpPr>
            <a:spLocks noGrp="1"/>
          </p:cNvSpPr>
          <p:nvPr>
            <p:ph type="body" sz="quarter" idx="15"/>
          </p:nvPr>
        </p:nvSpPr>
        <p:spPr/>
        <p:txBody>
          <a:bodyPr/>
          <a:lstStyle/>
          <a:p>
            <a:r>
              <a:rPr lang="en-US" dirty="0">
                <a:solidFill>
                  <a:schemeClr val="accent1"/>
                </a:solidFill>
              </a:rPr>
              <a:t>1</a:t>
            </a:r>
          </a:p>
        </p:txBody>
      </p:sp>
    </p:spTree>
    <p:extLst>
      <p:ext uri="{BB962C8B-B14F-4D97-AF65-F5344CB8AC3E}">
        <p14:creationId xmlns:p14="http://schemas.microsoft.com/office/powerpoint/2010/main" val="3937284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3"/>
          <p:cNvSpPr>
            <a:spLocks noGrp="1"/>
          </p:cNvSpPr>
          <p:nvPr>
            <p:ph type="title"/>
          </p:nvPr>
        </p:nvSpPr>
        <p:spPr>
          <a:xfrm>
            <a:off x="838200" y="152400"/>
            <a:ext cx="10515600" cy="914400"/>
          </a:xfrm>
        </p:spPr>
        <p:txBody>
          <a:bodyPr/>
          <a:lstStyle/>
          <a:p>
            <a:r>
              <a:rPr lang="en-US" dirty="0" smtClean="0"/>
              <a:t>Energy: Individual Action and Collective Action</a:t>
            </a:r>
            <a:endParaRPr lang="en-US" dirty="0"/>
          </a:p>
        </p:txBody>
      </p:sp>
      <p:pic>
        <p:nvPicPr>
          <p:cNvPr id="8" name="Picture 7"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9920" y="0"/>
            <a:ext cx="12214620" cy="6858000"/>
          </a:xfrm>
          <a:prstGeom prst="rect">
            <a:avLst/>
          </a:prstGeom>
        </p:spPr>
      </p:pic>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smtClean="0"/>
          </a:p>
          <a:p>
            <a:pPr marL="0" indent="0" algn="ctr">
              <a:spcAft>
                <a:spcPts val="0"/>
              </a:spcAft>
              <a:buNone/>
            </a:pPr>
            <a:r>
              <a:rPr lang="en-US" sz="3200" b="1" smtClean="0"/>
              <a:t>INDIVIDUAL ACTION</a:t>
            </a:r>
            <a:endParaRPr lang="en-US" sz="2400" b="1" smtClean="0"/>
          </a:p>
          <a:p>
            <a:pPr>
              <a:spcAft>
                <a:spcPts val="0"/>
              </a:spcAft>
            </a:pPr>
            <a:r>
              <a:rPr lang="en-US" sz="2200" smtClean="0"/>
              <a:t>Use less energy to heat or cool homes</a:t>
            </a:r>
          </a:p>
          <a:p>
            <a:pPr>
              <a:spcAft>
                <a:spcPts val="0"/>
              </a:spcAft>
            </a:pPr>
            <a:r>
              <a:rPr lang="en-US" sz="2200" smtClean="0"/>
              <a:t>Use energy-efficient appliances and lightbulbs</a:t>
            </a:r>
          </a:p>
          <a:p>
            <a:pPr>
              <a:spcAft>
                <a:spcPts val="0"/>
              </a:spcAft>
            </a:pPr>
            <a:r>
              <a:rPr lang="en-US" sz="2200" smtClean="0"/>
              <a:t>Reduce, reuse, recycle what we buy and use on a daily basis</a:t>
            </a:r>
          </a:p>
          <a:p>
            <a:endParaRPr lang="en-US" sz="2400"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b="1" dirty="0" smtClean="0"/>
              <a:t>COLLECTIVE ACTION</a:t>
            </a:r>
            <a:endParaRPr lang="en-US" sz="2400" b="1" dirty="0" smtClean="0"/>
          </a:p>
          <a:p>
            <a:pPr>
              <a:spcAft>
                <a:spcPts val="0"/>
              </a:spcAft>
            </a:pPr>
            <a:r>
              <a:rPr lang="en-US" sz="2200" dirty="0" smtClean="0"/>
              <a:t>Use </a:t>
            </a:r>
            <a:r>
              <a:rPr lang="en-US" sz="2200" dirty="0"/>
              <a:t>more renewable energy (solar, wind, and biofuels)</a:t>
            </a:r>
          </a:p>
          <a:p>
            <a:pPr>
              <a:spcAft>
                <a:spcPts val="0"/>
              </a:spcAft>
            </a:pPr>
            <a:r>
              <a:rPr lang="en-US" sz="2200" dirty="0"/>
              <a:t>Use less fossil fuel energy (oil, coal, natural gas)</a:t>
            </a:r>
          </a:p>
          <a:p>
            <a:pPr>
              <a:spcAft>
                <a:spcPts val="0"/>
              </a:spcAft>
            </a:pPr>
            <a:r>
              <a:rPr lang="en-US" sz="2200" dirty="0"/>
              <a:t>Support policy change for renewable energy </a:t>
            </a:r>
          </a:p>
          <a:p>
            <a:endParaRPr lang="en-US" sz="16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47</a:t>
            </a:fld>
            <a:endParaRPr lang="en-US" dirty="0"/>
          </a:p>
        </p:txBody>
      </p:sp>
    </p:spTree>
    <p:extLst>
      <p:ext uri="{BB962C8B-B14F-4D97-AF65-F5344CB8AC3E}">
        <p14:creationId xmlns:p14="http://schemas.microsoft.com/office/powerpoint/2010/main" val="34120084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erson on bike" title="Person on bike"/>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7" name="Title 6"/>
          <p:cNvSpPr>
            <a:spLocks noGrp="1"/>
          </p:cNvSpPr>
          <p:nvPr>
            <p:ph type="title"/>
          </p:nvPr>
        </p:nvSpPr>
        <p:spPr/>
        <p:txBody>
          <a:bodyPr/>
          <a:lstStyle/>
          <a:p>
            <a:r>
              <a:rPr lang="en-US" sz="4800" b="1" spc="-150" dirty="0" smtClean="0"/>
              <a:t>Transportation</a:t>
            </a:r>
            <a:endParaRPr lang="en-US" sz="4800" b="1" spc="-150" dirty="0"/>
          </a:p>
        </p:txBody>
      </p:sp>
      <p:sp>
        <p:nvSpPr>
          <p:cNvPr id="11" name="Text Placeholder 10"/>
          <p:cNvSpPr>
            <a:spLocks noGrp="1"/>
          </p:cNvSpPr>
          <p:nvPr>
            <p:ph type="body" sz="quarter" idx="15"/>
          </p:nvPr>
        </p:nvSpPr>
        <p:spPr/>
        <p:txBody>
          <a:bodyPr/>
          <a:lstStyle/>
          <a:p>
            <a:r>
              <a:rPr lang="en-US" dirty="0" smtClean="0">
                <a:solidFill>
                  <a:schemeClr val="accent1"/>
                </a:solidFill>
              </a:rPr>
              <a:t>2</a:t>
            </a:r>
            <a:endParaRPr lang="en-US" dirty="0">
              <a:solidFill>
                <a:schemeClr val="accent1"/>
              </a:solidFill>
            </a:endParaRPr>
          </a:p>
        </p:txBody>
      </p:sp>
    </p:spTree>
    <p:extLst>
      <p:ext uri="{BB962C8B-B14F-4D97-AF65-F5344CB8AC3E}">
        <p14:creationId xmlns:p14="http://schemas.microsoft.com/office/powerpoint/2010/main" val="11601794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2"/>
          <p:cNvSpPr>
            <a:spLocks noGrp="1"/>
          </p:cNvSpPr>
          <p:nvPr>
            <p:ph type="title"/>
          </p:nvPr>
        </p:nvSpPr>
        <p:spPr>
          <a:xfrm>
            <a:off x="838200" y="152400"/>
            <a:ext cx="10515600" cy="914400"/>
          </a:xfrm>
        </p:spPr>
        <p:txBody>
          <a:bodyPr/>
          <a:lstStyle/>
          <a:p>
            <a:r>
              <a:rPr lang="en-US" dirty="0" smtClean="0"/>
              <a:t>Transportation: Individual Action and Collective Action</a:t>
            </a:r>
            <a:endParaRPr lang="en-US" dirty="0"/>
          </a:p>
        </p:txBody>
      </p:sp>
      <p:pic>
        <p:nvPicPr>
          <p:cNvPr id="9" name="Picture Placeholder 2" descr="Person on bike" title="Person on bike"/>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smtClean="0"/>
          </a:p>
          <a:p>
            <a:pPr marL="0" indent="0" algn="ctr">
              <a:spcAft>
                <a:spcPts val="0"/>
              </a:spcAft>
              <a:buNone/>
            </a:pPr>
            <a:r>
              <a:rPr lang="en-US" sz="3200" b="1" smtClean="0"/>
              <a:t>INDIVIDUAL ACTION</a:t>
            </a:r>
            <a:endParaRPr lang="en-US" sz="2400" b="1" smtClean="0"/>
          </a:p>
          <a:p>
            <a:pPr>
              <a:spcAft>
                <a:spcPts val="0"/>
              </a:spcAft>
            </a:pPr>
            <a:r>
              <a:rPr lang="en-US" sz="2200" smtClean="0"/>
              <a:t>Burn less gasoline or diesel fuel</a:t>
            </a:r>
          </a:p>
          <a:p>
            <a:pPr>
              <a:spcAft>
                <a:spcPts val="0"/>
              </a:spcAft>
            </a:pPr>
            <a:r>
              <a:rPr lang="en-US" sz="2200" smtClean="0"/>
              <a:t>Walk, bike, use transit, carpool, and telecommute when possible</a:t>
            </a:r>
          </a:p>
          <a:p>
            <a:pPr>
              <a:spcAft>
                <a:spcPts val="0"/>
              </a:spcAft>
            </a:pPr>
            <a:r>
              <a:rPr lang="en-US" sz="2200" smtClean="0"/>
              <a:t>Drive an electric vehicle (powered by wind or solar energy)</a:t>
            </a:r>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49</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b="1" dirty="0" smtClean="0"/>
              <a:t>COLLECTIVE ACTION</a:t>
            </a:r>
            <a:endParaRPr lang="en-US" sz="2400" b="1" dirty="0" smtClean="0"/>
          </a:p>
          <a:p>
            <a:pPr>
              <a:spcAft>
                <a:spcPts val="0"/>
              </a:spcAft>
            </a:pPr>
            <a:r>
              <a:rPr lang="en-US" sz="2200" dirty="0" smtClean="0"/>
              <a:t>Support public and private sector policies</a:t>
            </a:r>
          </a:p>
          <a:p>
            <a:pPr lvl="1">
              <a:spcAft>
                <a:spcPts val="0"/>
              </a:spcAft>
            </a:pPr>
            <a:r>
              <a:rPr lang="en-US" sz="2200" dirty="0"/>
              <a:t>T</a:t>
            </a:r>
            <a:r>
              <a:rPr lang="en-US" sz="2200" dirty="0" smtClean="0"/>
              <a:t>o increase gas and diesel mileage standards</a:t>
            </a:r>
          </a:p>
          <a:p>
            <a:pPr lvl="1">
              <a:spcAft>
                <a:spcPts val="0"/>
              </a:spcAft>
            </a:pPr>
            <a:r>
              <a:rPr lang="en-US" sz="2200" dirty="0" smtClean="0"/>
              <a:t>Incentivize the production of electric vehicles</a:t>
            </a:r>
          </a:p>
          <a:p>
            <a:pPr lvl="1">
              <a:spcAft>
                <a:spcPts val="0"/>
              </a:spcAft>
            </a:pPr>
            <a:r>
              <a:rPr lang="en-US" sz="2200" dirty="0" smtClean="0"/>
              <a:t>Build more transit options</a:t>
            </a:r>
            <a:endParaRPr lang="en-US" sz="2200" dirty="0"/>
          </a:p>
          <a:p>
            <a:endParaRPr lang="en-US" sz="1600" dirty="0"/>
          </a:p>
        </p:txBody>
      </p:sp>
    </p:spTree>
    <p:extLst>
      <p:ext uri="{BB962C8B-B14F-4D97-AF65-F5344CB8AC3E}">
        <p14:creationId xmlns:p14="http://schemas.microsoft.com/office/powerpoint/2010/main" val="931039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DEFINITIONS</a:t>
            </a:r>
            <a:endParaRPr lang="en-US" dirty="0"/>
          </a:p>
        </p:txBody>
      </p:sp>
      <p:pic>
        <p:nvPicPr>
          <p:cNvPr id="11" name="Picture 2" descr="Image of green leaves" title="Image of green leaves"/>
          <p:cNvPicPr>
            <a:picLocks noChangeAspect="1" noChangeArrowheads="1"/>
          </p:cNvPicPr>
          <p:nvPr/>
        </p:nvPicPr>
        <p:blipFill rotWithShape="1">
          <a:blip r:embed="rId3"/>
          <a:srcRect r="31122"/>
          <a:stretch/>
        </p:blipFill>
        <p:spPr bwMode="auto">
          <a:xfrm rot="5400000">
            <a:off x="3276598" y="-2057399"/>
            <a:ext cx="5638803" cy="121920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normAutofit fontScale="92500" lnSpcReduction="20000"/>
          </a:bodyPr>
          <a:lstStyle/>
          <a:p>
            <a:pPr>
              <a:buClr>
                <a:schemeClr val="bg1"/>
              </a:buClr>
            </a:pPr>
            <a:r>
              <a:rPr lang="en-US" b="1" dirty="0" smtClean="0"/>
              <a:t>ADAPTATION: </a:t>
            </a:r>
            <a:br>
              <a:rPr lang="en-US" b="1" dirty="0" smtClean="0"/>
            </a:br>
            <a:r>
              <a:rPr lang="en-US" dirty="0" smtClean="0"/>
              <a:t>efforts to anticipate and prepare for the effects of climate change, and thereby to reduce the associated health burden</a:t>
            </a:r>
          </a:p>
          <a:p>
            <a:pPr>
              <a:buClr>
                <a:schemeClr val="bg1"/>
              </a:buClr>
            </a:pPr>
            <a:r>
              <a:rPr lang="en-US" b="1" dirty="0" smtClean="0"/>
              <a:t>MITIGATION: </a:t>
            </a:r>
            <a:br>
              <a:rPr lang="en-US" b="1" dirty="0" smtClean="0"/>
            </a:br>
            <a:r>
              <a:rPr lang="en-US" dirty="0" smtClean="0"/>
              <a:t>efforts to slow, stabilize, or reverse climate change by reducing greenhouse gas emissions</a:t>
            </a:r>
            <a:endParaRPr lang="en-US" b="1" dirty="0"/>
          </a:p>
        </p:txBody>
      </p:sp>
    </p:spTree>
    <p:extLst>
      <p:ext uri="{BB962C8B-B14F-4D97-AF65-F5344CB8AC3E}">
        <p14:creationId xmlns:p14="http://schemas.microsoft.com/office/powerpoint/2010/main" val="34950667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5400" b="1" dirty="0" smtClean="0"/>
              <a:t>Agriculture</a:t>
            </a:r>
            <a:endParaRPr lang="en-US" sz="5400" b="1" dirty="0"/>
          </a:p>
        </p:txBody>
      </p:sp>
      <p:sp>
        <p:nvSpPr>
          <p:cNvPr id="11" name="Text Placeholder 10"/>
          <p:cNvSpPr>
            <a:spLocks noGrp="1"/>
          </p:cNvSpPr>
          <p:nvPr>
            <p:ph type="body" sz="quarter" idx="15"/>
          </p:nvPr>
        </p:nvSpPr>
        <p:spPr/>
        <p:txBody>
          <a:bodyPr/>
          <a:lstStyle/>
          <a:p>
            <a:r>
              <a:rPr lang="en-US" dirty="0" smtClean="0"/>
              <a:t>3</a:t>
            </a:r>
            <a:endParaRPr lang="en-US" dirty="0"/>
          </a:p>
        </p:txBody>
      </p:sp>
    </p:spTree>
    <p:extLst>
      <p:ext uri="{BB962C8B-B14F-4D97-AF65-F5344CB8AC3E}">
        <p14:creationId xmlns:p14="http://schemas.microsoft.com/office/powerpoint/2010/main" val="14197326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4" name="Title 11" hidden="1"/>
          <p:cNvSpPr>
            <a:spLocks noGrp="1"/>
          </p:cNvSpPr>
          <p:nvPr>
            <p:ph type="title"/>
          </p:nvPr>
        </p:nvSpPr>
        <p:spPr>
          <a:xfrm>
            <a:off x="838200" y="152400"/>
            <a:ext cx="10515600" cy="914400"/>
          </a:xfrm>
        </p:spPr>
        <p:txBody>
          <a:bodyPr/>
          <a:lstStyle/>
          <a:p>
            <a:r>
              <a:rPr lang="en-US" dirty="0" smtClean="0"/>
              <a:t>Agriculture: Individual Action and Collective Action</a:t>
            </a:r>
            <a:endParaRPr lang="en-US" dirty="0"/>
          </a:p>
        </p:txBody>
      </p:sp>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smtClean="0"/>
          </a:p>
          <a:p>
            <a:pPr marL="0" indent="0" algn="ctr">
              <a:spcAft>
                <a:spcPts val="0"/>
              </a:spcAft>
              <a:buNone/>
            </a:pPr>
            <a:r>
              <a:rPr lang="en-US" sz="3200" b="1" smtClean="0"/>
              <a:t>INDIVIDUAL ACTION</a:t>
            </a:r>
            <a:endParaRPr lang="en-US" sz="2400" b="1" smtClean="0"/>
          </a:p>
          <a:p>
            <a:pPr>
              <a:spcAft>
                <a:spcPts val="0"/>
              </a:spcAft>
            </a:pPr>
            <a:r>
              <a:rPr lang="en-US" sz="2200" smtClean="0"/>
              <a:t>Buy more locally grown foods</a:t>
            </a:r>
          </a:p>
          <a:p>
            <a:pPr>
              <a:spcAft>
                <a:spcPts val="0"/>
              </a:spcAft>
            </a:pPr>
            <a:r>
              <a:rPr lang="en-US" sz="2200" smtClean="0"/>
              <a:t>Eat fewer processed foods and less meat</a:t>
            </a:r>
          </a:p>
          <a:p>
            <a:pPr>
              <a:spcAft>
                <a:spcPts val="0"/>
              </a:spcAft>
            </a:pPr>
            <a:r>
              <a:rPr lang="en-US" sz="2200" smtClean="0"/>
              <a:t>Grow some of our own food</a:t>
            </a:r>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51</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b="1" dirty="0" smtClean="0"/>
              <a:t>COLLECTIVE ACTION</a:t>
            </a:r>
            <a:endParaRPr lang="en-US" sz="2400" b="1" dirty="0" smtClean="0"/>
          </a:p>
          <a:p>
            <a:pPr>
              <a:spcAft>
                <a:spcPts val="0"/>
              </a:spcAft>
            </a:pPr>
            <a:r>
              <a:rPr lang="en-US" sz="2200" dirty="0" smtClean="0"/>
              <a:t>Support policies that incentivize:</a:t>
            </a:r>
          </a:p>
          <a:p>
            <a:pPr lvl="1">
              <a:spcAft>
                <a:spcPts val="0"/>
              </a:spcAft>
            </a:pPr>
            <a:r>
              <a:rPr lang="en-US" sz="2200" dirty="0"/>
              <a:t>F</a:t>
            </a:r>
            <a:r>
              <a:rPr lang="en-US" sz="2200" dirty="0" smtClean="0"/>
              <a:t>oods produced with fewer chemicals</a:t>
            </a:r>
          </a:p>
          <a:p>
            <a:pPr lvl="1">
              <a:spcAft>
                <a:spcPts val="0"/>
              </a:spcAft>
            </a:pPr>
            <a:r>
              <a:rPr lang="en-US" sz="2200" dirty="0" smtClean="0"/>
              <a:t>Food that are less processed</a:t>
            </a:r>
          </a:p>
          <a:p>
            <a:pPr lvl="1">
              <a:spcAft>
                <a:spcPts val="0"/>
              </a:spcAft>
            </a:pPr>
            <a:r>
              <a:rPr lang="en-US" sz="2200" dirty="0" smtClean="0"/>
              <a:t>Food that are transported shorter distances</a:t>
            </a:r>
            <a:endParaRPr lang="en-US" sz="2200" dirty="0"/>
          </a:p>
          <a:p>
            <a:endParaRPr lang="en-US" sz="1600" dirty="0"/>
          </a:p>
        </p:txBody>
      </p:sp>
    </p:spTree>
    <p:extLst>
      <p:ext uri="{BB962C8B-B14F-4D97-AF65-F5344CB8AC3E}">
        <p14:creationId xmlns:p14="http://schemas.microsoft.com/office/powerpoint/2010/main" val="1286214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SUMMARY</a:t>
            </a:r>
            <a:endParaRPr lang="en-US" dirty="0"/>
          </a:p>
        </p:txBody>
      </p:sp>
      <p:sp>
        <p:nvSpPr>
          <p:cNvPr id="4" name="Rectangle 3"/>
          <p:cNvSpPr/>
          <p:nvPr/>
        </p:nvSpPr>
        <p:spPr>
          <a:xfrm>
            <a:off x="546100" y="1930256"/>
            <a:ext cx="5205853" cy="4339650"/>
          </a:xfrm>
          <a:prstGeom prst="rect">
            <a:avLst/>
          </a:prstGeom>
        </p:spPr>
        <p:txBody>
          <a:bodyPr wrap="square">
            <a:spAutoFit/>
          </a:bodyPr>
          <a:lstStyle/>
          <a:p>
            <a:pPr marL="342900" indent="-342900">
              <a:buFont typeface="Arial" panose="020B0604020202020204" pitchFamily="34" charset="0"/>
              <a:buChar char="•"/>
              <a:defRPr/>
            </a:pPr>
            <a:r>
              <a:rPr lang="en-US" sz="2300" dirty="0"/>
              <a:t>Minnesota’s climate has become warmer and more </a:t>
            </a:r>
            <a:r>
              <a:rPr lang="en-US" sz="2300" dirty="0" smtClean="0"/>
              <a:t>humid</a:t>
            </a:r>
          </a:p>
          <a:p>
            <a:pPr marL="342900" indent="-342900">
              <a:buFont typeface="Arial" panose="020B0604020202020204" pitchFamily="34" charset="0"/>
              <a:buChar char="•"/>
              <a:defRPr/>
            </a:pPr>
            <a:r>
              <a:rPr lang="en-US" sz="2300" dirty="0" smtClean="0"/>
              <a:t>Minnesota </a:t>
            </a:r>
            <a:r>
              <a:rPr lang="en-US" sz="2300" dirty="0"/>
              <a:t>is likely to experience more frequent and/or intense </a:t>
            </a:r>
            <a:r>
              <a:rPr lang="en-US" sz="2300" dirty="0" smtClean="0"/>
              <a:t>EHE</a:t>
            </a:r>
          </a:p>
          <a:p>
            <a:pPr marL="342900" indent="-342900">
              <a:buFont typeface="Arial" panose="020B0604020202020204" pitchFamily="34" charset="0"/>
              <a:buChar char="•"/>
              <a:defRPr/>
            </a:pPr>
            <a:r>
              <a:rPr lang="en-US" sz="2300" dirty="0" smtClean="0"/>
              <a:t>Minnesota </a:t>
            </a:r>
            <a:r>
              <a:rPr lang="en-US" sz="2300" dirty="0"/>
              <a:t>may experience higher </a:t>
            </a:r>
            <a:r>
              <a:rPr lang="en-US" sz="2300" dirty="0" smtClean="0"/>
              <a:t>illnesses and deaths due </a:t>
            </a:r>
            <a:r>
              <a:rPr lang="en-US" sz="2300" dirty="0"/>
              <a:t>to </a:t>
            </a:r>
            <a:r>
              <a:rPr lang="en-US" sz="2300" dirty="0" smtClean="0"/>
              <a:t>EHE</a:t>
            </a:r>
          </a:p>
          <a:p>
            <a:pPr marL="342900" indent="-342900">
              <a:buFont typeface="Arial" panose="020B0604020202020204" pitchFamily="34" charset="0"/>
              <a:buChar char="•"/>
              <a:defRPr/>
            </a:pPr>
            <a:r>
              <a:rPr lang="en-US" sz="2300" dirty="0" smtClean="0"/>
              <a:t>Certain </a:t>
            </a:r>
            <a:r>
              <a:rPr lang="en-US" sz="2300" dirty="0"/>
              <a:t>populations are more vulnerable to </a:t>
            </a:r>
            <a:r>
              <a:rPr lang="en-US" sz="2300" dirty="0" smtClean="0"/>
              <a:t>EHE</a:t>
            </a:r>
          </a:p>
          <a:p>
            <a:pPr marL="342900" indent="-342900">
              <a:buFont typeface="Arial" panose="020B0604020202020204" pitchFamily="34" charset="0"/>
              <a:buChar char="•"/>
              <a:defRPr/>
            </a:pPr>
            <a:r>
              <a:rPr lang="en-US" sz="2300" dirty="0" smtClean="0"/>
              <a:t>Public </a:t>
            </a:r>
            <a:r>
              <a:rPr lang="en-US" sz="2300" dirty="0"/>
              <a:t>health professionals should be aware of where those populations are located and know how to mitigate the risks to EHE</a:t>
            </a:r>
          </a:p>
        </p:txBody>
      </p:sp>
      <p:pic>
        <p:nvPicPr>
          <p:cNvPr id="2" name="Picture 1" descr="Spoon and cherry in Minneapolis" title="Spoon and cherry in Minneapolis"/>
          <p:cNvPicPr>
            <a:picLocks noChangeAspect="1"/>
          </p:cNvPicPr>
          <p:nvPr/>
        </p:nvPicPr>
        <p:blipFill rotWithShape="1">
          <a:blip r:embed="rId3" cstate="print">
            <a:extLst>
              <a:ext uri="{28A0092B-C50C-407E-A947-70E740481C1C}">
                <a14:useLocalDpi xmlns:a14="http://schemas.microsoft.com/office/drawing/2010/main" val="0"/>
              </a:ext>
            </a:extLst>
          </a:blip>
          <a:srcRect r="16405"/>
          <a:stretch/>
        </p:blipFill>
        <p:spPr>
          <a:xfrm>
            <a:off x="6044053" y="1342164"/>
            <a:ext cx="6147947" cy="5515835"/>
          </a:xfrm>
          <a:prstGeom prst="rect">
            <a:avLst/>
          </a:prstGeom>
        </p:spPr>
      </p:pic>
      <p:cxnSp>
        <p:nvCxnSpPr>
          <p:cNvPr id="6" name="Straight Connector 5"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52</a:t>
            </a:fld>
            <a:endParaRPr lang="en-US" dirty="0"/>
          </a:p>
        </p:txBody>
      </p:sp>
    </p:spTree>
    <p:extLst>
      <p:ext uri="{BB962C8B-B14F-4D97-AF65-F5344CB8AC3E}">
        <p14:creationId xmlns:p14="http://schemas.microsoft.com/office/powerpoint/2010/main" val="35878845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MDH EXTREME HEAT RESOURCES</a:t>
            </a:r>
            <a:endParaRPr lang="en-US" dirty="0"/>
          </a:p>
        </p:txBody>
      </p:sp>
      <p:pic>
        <p:nvPicPr>
          <p:cNvPr id="6" name="Picture 5" descr="Image of extreme heat toolkit cover" title="Image of extreme heat toolkit cover"/>
          <p:cNvPicPr>
            <a:picLocks noChangeAspect="1"/>
          </p:cNvPicPr>
          <p:nvPr/>
        </p:nvPicPr>
        <p:blipFill>
          <a:blip r:embed="rId3"/>
          <a:stretch>
            <a:fillRect/>
          </a:stretch>
        </p:blipFill>
        <p:spPr>
          <a:xfrm>
            <a:off x="1830250" y="1426174"/>
            <a:ext cx="3781425" cy="4894263"/>
          </a:xfrm>
          <a:prstGeom prst="rect">
            <a:avLst/>
          </a:prstGeom>
          <a:ln>
            <a:noFill/>
          </a:ln>
          <a:effectLst>
            <a:outerShdw blurRad="292100" dist="139700" dir="2700000" algn="tl" rotWithShape="0">
              <a:srgbClr val="333333">
                <a:alpha val="65000"/>
              </a:srgbClr>
            </a:outerShdw>
          </a:effectLst>
        </p:spPr>
      </p:pic>
      <p:pic>
        <p:nvPicPr>
          <p:cNvPr id="2" name="Picture 1" descr="Extreme heat tip sheet" title="Extreme heat tip sheet"/>
          <p:cNvPicPr>
            <a:picLocks noChangeAspect="1"/>
          </p:cNvPicPr>
          <p:nvPr/>
        </p:nvPicPr>
        <p:blipFill>
          <a:blip r:embed="rId4"/>
          <a:stretch>
            <a:fillRect/>
          </a:stretch>
        </p:blipFill>
        <p:spPr>
          <a:xfrm>
            <a:off x="6553201" y="1381499"/>
            <a:ext cx="3808548" cy="4938938"/>
          </a:xfrm>
          <a:prstGeom prst="rect">
            <a:avLst/>
          </a:prstGeom>
          <a:ln>
            <a:noFill/>
          </a:ln>
          <a:effectLst>
            <a:outerShdw blurRad="292100" dist="139700" dir="2700000" algn="tl" rotWithShape="0">
              <a:srgbClr val="333333">
                <a:alpha val="65000"/>
              </a:srgbClr>
            </a:outerShdw>
          </a:effectLst>
        </p:spPr>
      </p:pic>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53</a:t>
            </a:fld>
            <a:endParaRPr lang="en-US" dirty="0"/>
          </a:p>
        </p:txBody>
      </p:sp>
      <p:sp>
        <p:nvSpPr>
          <p:cNvPr id="3" name="Rectangle 2"/>
          <p:cNvSpPr/>
          <p:nvPr/>
        </p:nvSpPr>
        <p:spPr>
          <a:xfrm>
            <a:off x="3501283" y="6373185"/>
            <a:ext cx="5151988" cy="461665"/>
          </a:xfrm>
          <a:prstGeom prst="rect">
            <a:avLst/>
          </a:prstGeom>
        </p:spPr>
        <p:txBody>
          <a:bodyPr wrap="none">
            <a:spAutoFit/>
          </a:bodyPr>
          <a:lstStyle/>
          <a:p>
            <a:pPr lvl="1">
              <a:spcAft>
                <a:spcPts val="0"/>
              </a:spcAft>
            </a:pPr>
            <a:r>
              <a:rPr lang="en-US" sz="2400" dirty="0" smtClean="0">
                <a:solidFill>
                  <a:schemeClr val="accent1"/>
                </a:solidFill>
                <a:hlinkClick r:id="rId5"/>
              </a:rPr>
              <a:t>www.health.mn.gov/heatplanning</a:t>
            </a:r>
            <a:r>
              <a:rPr lang="en-US" sz="2400" dirty="0" smtClean="0">
                <a:solidFill>
                  <a:schemeClr val="accent1"/>
                </a:solidFill>
              </a:rPr>
              <a:t> </a:t>
            </a:r>
            <a:endParaRPr lang="en-US" sz="2400" dirty="0">
              <a:solidFill>
                <a:schemeClr val="accent1"/>
              </a:solidFill>
            </a:endParaRPr>
          </a:p>
        </p:txBody>
      </p:sp>
    </p:spTree>
    <p:extLst>
      <p:ext uri="{BB962C8B-B14F-4D97-AF65-F5344CB8AC3E}">
        <p14:creationId xmlns:p14="http://schemas.microsoft.com/office/powerpoint/2010/main" val="14758856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MDH EXTREME HEAT RESOURCES</a:t>
            </a:r>
            <a:endParaRPr lang="en-US" dirty="0"/>
          </a:p>
        </p:txBody>
      </p:sp>
      <p:pic>
        <p:nvPicPr>
          <p:cNvPr id="6" name="Picture 5" descr="Extreme heat summary sheet" title="Extreme heat summary she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422" y="1414602"/>
            <a:ext cx="3769081" cy="4894263"/>
          </a:xfrm>
          <a:prstGeom prst="rect">
            <a:avLst/>
          </a:prstGeom>
          <a:ln>
            <a:noFill/>
          </a:ln>
          <a:effectLst>
            <a:outerShdw blurRad="292100" dist="139700" dir="2700000" algn="tl" rotWithShape="0">
              <a:srgbClr val="333333">
                <a:alpha val="65000"/>
              </a:srgbClr>
            </a:outerShdw>
          </a:effectLst>
        </p:spPr>
      </p:pic>
      <p:pic>
        <p:nvPicPr>
          <p:cNvPr id="2" name="Picture 1" descr="Extreme heat summary sheet" title="Extreme heat summary sh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576" y="1369927"/>
            <a:ext cx="3807798" cy="4938938"/>
          </a:xfrm>
          <a:prstGeom prst="rect">
            <a:avLst/>
          </a:prstGeom>
          <a:ln>
            <a:noFill/>
          </a:ln>
          <a:effectLst>
            <a:outerShdw blurRad="292100" dist="139700" dir="2700000" algn="tl" rotWithShape="0">
              <a:srgbClr val="333333">
                <a:alpha val="65000"/>
              </a:srgbClr>
            </a:outerShdw>
          </a:effectLst>
        </p:spPr>
      </p:pic>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54</a:t>
            </a:fld>
            <a:endParaRPr lang="en-US" dirty="0"/>
          </a:p>
        </p:txBody>
      </p:sp>
      <p:sp>
        <p:nvSpPr>
          <p:cNvPr id="7" name="Rectangle 6"/>
          <p:cNvSpPr/>
          <p:nvPr/>
        </p:nvSpPr>
        <p:spPr>
          <a:xfrm>
            <a:off x="3501283" y="6373185"/>
            <a:ext cx="5151988" cy="461665"/>
          </a:xfrm>
          <a:prstGeom prst="rect">
            <a:avLst/>
          </a:prstGeom>
        </p:spPr>
        <p:txBody>
          <a:bodyPr wrap="none">
            <a:spAutoFit/>
          </a:bodyPr>
          <a:lstStyle/>
          <a:p>
            <a:pPr lvl="1">
              <a:spcAft>
                <a:spcPts val="0"/>
              </a:spcAft>
            </a:pPr>
            <a:r>
              <a:rPr lang="en-US" sz="2400" dirty="0" smtClean="0">
                <a:solidFill>
                  <a:schemeClr val="accent1"/>
                </a:solidFill>
                <a:hlinkClick r:id="rId5"/>
              </a:rPr>
              <a:t>www.health.mn.gov/heatplanning</a:t>
            </a:r>
            <a:r>
              <a:rPr lang="en-US" sz="2400" dirty="0" smtClean="0">
                <a:solidFill>
                  <a:schemeClr val="accent1"/>
                </a:solidFill>
              </a:rPr>
              <a:t> </a:t>
            </a:r>
            <a:endParaRPr lang="en-US" sz="2400" dirty="0">
              <a:solidFill>
                <a:schemeClr val="accent1"/>
              </a:solidFill>
            </a:endParaRPr>
          </a:p>
        </p:txBody>
      </p:sp>
    </p:spTree>
    <p:extLst>
      <p:ext uri="{BB962C8B-B14F-4D97-AF65-F5344CB8AC3E}">
        <p14:creationId xmlns:p14="http://schemas.microsoft.com/office/powerpoint/2010/main" val="42838388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OTHER EXTREME HEAT RESOURCES</a:t>
            </a:r>
            <a:endParaRPr lang="en-US" dirty="0"/>
          </a:p>
        </p:txBody>
      </p:sp>
      <p:sp>
        <p:nvSpPr>
          <p:cNvPr id="4" name="Rectangle 3"/>
          <p:cNvSpPr/>
          <p:nvPr/>
        </p:nvSpPr>
        <p:spPr>
          <a:xfrm>
            <a:off x="1478280" y="1490550"/>
            <a:ext cx="9740900" cy="5262979"/>
          </a:xfrm>
          <a:prstGeom prst="rect">
            <a:avLst/>
          </a:prstGeom>
        </p:spPr>
        <p:txBody>
          <a:bodyPr wrap="square">
            <a:spAutoFit/>
          </a:bodyPr>
          <a:lstStyle/>
          <a:p>
            <a:pPr marL="285750" indent="-285750">
              <a:buFont typeface="Arial" panose="020B0604020202020204" pitchFamily="34" charset="0"/>
              <a:buChar char="•"/>
              <a:defRPr/>
            </a:pPr>
            <a:r>
              <a:rPr lang="en-US" sz="2400" dirty="0"/>
              <a:t>Minnesota Department of Health (MDH) Climate &amp; Health Program</a:t>
            </a:r>
          </a:p>
          <a:p>
            <a:pPr marL="742950" lvl="1" indent="-285750">
              <a:buFont typeface="Arial" panose="020B0604020202020204" pitchFamily="34" charset="0"/>
              <a:buChar char="•"/>
              <a:defRPr/>
            </a:pPr>
            <a:r>
              <a:rPr lang="en-US" sz="2400" dirty="0" smtClean="0">
                <a:hlinkClick r:id="rId3"/>
              </a:rPr>
              <a:t>www.health.mn.gov/heatplanning</a:t>
            </a:r>
            <a:r>
              <a:rPr lang="en-US" sz="2400" dirty="0" smtClean="0"/>
              <a:t>  </a:t>
            </a:r>
          </a:p>
          <a:p>
            <a:pPr lvl="1">
              <a:defRPr/>
            </a:pPr>
            <a:endParaRPr lang="en-US" sz="2400" dirty="0"/>
          </a:p>
          <a:p>
            <a:pPr marL="285750" indent="-285750">
              <a:buFont typeface="Arial" panose="020B0604020202020204" pitchFamily="34" charset="0"/>
              <a:buChar char="•"/>
              <a:defRPr/>
            </a:pPr>
            <a:r>
              <a:rPr lang="en-US" sz="2400" dirty="0" smtClean="0"/>
              <a:t>Minnesota Public Health Data Access Portal</a:t>
            </a:r>
          </a:p>
          <a:p>
            <a:pPr marL="742950" lvl="1" indent="-285750">
              <a:buFont typeface="Arial" panose="020B0604020202020204" pitchFamily="34" charset="0"/>
              <a:buChar char="•"/>
              <a:defRPr/>
            </a:pPr>
            <a:r>
              <a:rPr lang="en-US" sz="2400" dirty="0">
                <a:hlinkClick r:id="rId4"/>
              </a:rPr>
              <a:t>https://</a:t>
            </a:r>
            <a:r>
              <a:rPr lang="en-US" sz="2400" dirty="0" smtClean="0">
                <a:hlinkClick r:id="rId4"/>
              </a:rPr>
              <a:t>apps.health.state.mn.us/mndata/heat</a:t>
            </a:r>
            <a:endParaRPr lang="en-US" sz="2400" dirty="0" smtClean="0"/>
          </a:p>
          <a:p>
            <a:pPr lvl="1">
              <a:defRPr/>
            </a:pPr>
            <a:r>
              <a:rPr lang="en-US" sz="2400" dirty="0" smtClean="0"/>
              <a:t> </a:t>
            </a:r>
            <a:endParaRPr lang="en-US" sz="2400" dirty="0"/>
          </a:p>
          <a:p>
            <a:pPr marL="285750" indent="-285750">
              <a:buFont typeface="Arial" panose="020B0604020202020204" pitchFamily="34" charset="0"/>
              <a:buChar char="•"/>
              <a:defRPr/>
            </a:pPr>
            <a:r>
              <a:rPr lang="en-US" sz="2400" dirty="0" smtClean="0"/>
              <a:t>Minnesota </a:t>
            </a:r>
            <a:r>
              <a:rPr lang="en-US" sz="2400" dirty="0"/>
              <a:t>State Climatology Office</a:t>
            </a:r>
          </a:p>
          <a:p>
            <a:pPr marL="742950" lvl="1" indent="-285750">
              <a:buFont typeface="Arial" panose="020B0604020202020204" pitchFamily="34" charset="0"/>
              <a:buChar char="•"/>
              <a:defRPr/>
            </a:pPr>
            <a:r>
              <a:rPr lang="en-US" sz="2400" dirty="0">
                <a:hlinkClick r:id="rId5"/>
              </a:rPr>
              <a:t>http://climate.umn.edu</a:t>
            </a:r>
            <a:r>
              <a:rPr lang="en-US" sz="2400" dirty="0" smtClean="0">
                <a:hlinkClick r:id="rId5"/>
              </a:rPr>
              <a:t>/</a:t>
            </a:r>
            <a:endParaRPr lang="en-US" sz="2400" dirty="0" smtClean="0"/>
          </a:p>
          <a:p>
            <a:pPr lvl="1">
              <a:defRPr/>
            </a:pPr>
            <a:endParaRPr lang="en-US" sz="2400" dirty="0"/>
          </a:p>
          <a:p>
            <a:pPr marL="285750" indent="-285750">
              <a:buFont typeface="Arial" panose="020B0604020202020204" pitchFamily="34" charset="0"/>
              <a:buChar char="•"/>
              <a:defRPr/>
            </a:pPr>
            <a:r>
              <a:rPr lang="en-US" sz="2400" dirty="0"/>
              <a:t>National Weather Service – Twin Cities</a:t>
            </a:r>
          </a:p>
          <a:p>
            <a:pPr marL="742950" lvl="1" indent="-285750">
              <a:buFont typeface="Arial" panose="020B0604020202020204" pitchFamily="34" charset="0"/>
              <a:buChar char="•"/>
              <a:defRPr/>
            </a:pPr>
            <a:r>
              <a:rPr lang="en-US" sz="2400" dirty="0" smtClean="0">
                <a:hlinkClick r:id="rId6"/>
              </a:rPr>
              <a:t>www.crh.noaa.gov/mpx/</a:t>
            </a:r>
            <a:endParaRPr lang="en-US" sz="2400" dirty="0" smtClean="0"/>
          </a:p>
          <a:p>
            <a:pPr lvl="1">
              <a:defRPr/>
            </a:pPr>
            <a:endParaRPr lang="en-US" sz="2400" dirty="0"/>
          </a:p>
          <a:p>
            <a:pPr marL="285750" indent="-285750">
              <a:buFont typeface="Arial" panose="020B0604020202020204" pitchFamily="34" charset="0"/>
              <a:buChar char="•"/>
              <a:defRPr/>
            </a:pPr>
            <a:r>
              <a:rPr lang="en-US" sz="2400" dirty="0"/>
              <a:t>Centers for Disease Control &amp; Prevention (CDC) Climate &amp; Health Program</a:t>
            </a:r>
          </a:p>
          <a:p>
            <a:pPr marL="742950" lvl="1" indent="-285750">
              <a:buFont typeface="Arial" panose="020B0604020202020204" pitchFamily="34" charset="0"/>
              <a:buChar char="•"/>
              <a:defRPr/>
            </a:pPr>
            <a:r>
              <a:rPr lang="en-US" sz="2400" dirty="0" smtClean="0">
                <a:hlinkClick r:id="rId7"/>
              </a:rPr>
              <a:t>www.cdc.gov/climatechange</a:t>
            </a:r>
            <a:r>
              <a:rPr lang="en-US" sz="2400" dirty="0">
                <a:hlinkClick r:id="rId7"/>
              </a:rPr>
              <a:t>/</a:t>
            </a:r>
            <a:endParaRPr lang="en-US" sz="2400" dirty="0"/>
          </a:p>
        </p:txBody>
      </p:sp>
      <p:cxnSp>
        <p:nvCxnSpPr>
          <p:cNvPr id="6" name="Straight Connector 5"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55</a:t>
            </a:fld>
            <a:endParaRPr lang="en-US" dirty="0"/>
          </a:p>
        </p:txBody>
      </p:sp>
    </p:spTree>
    <p:extLst>
      <p:ext uri="{BB962C8B-B14F-4D97-AF65-F5344CB8AC3E}">
        <p14:creationId xmlns:p14="http://schemas.microsoft.com/office/powerpoint/2010/main" val="36103702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ACKNOWLEDGEMENTS</a:t>
            </a:r>
            <a:endParaRPr lang="en-US" dirty="0"/>
          </a:p>
        </p:txBody>
      </p:sp>
      <p:sp>
        <p:nvSpPr>
          <p:cNvPr id="4" name="Rectangle 3"/>
          <p:cNvSpPr/>
          <p:nvPr/>
        </p:nvSpPr>
        <p:spPr>
          <a:xfrm>
            <a:off x="1225550" y="1704859"/>
            <a:ext cx="10128250" cy="4801314"/>
          </a:xfrm>
          <a:prstGeom prst="rect">
            <a:avLst/>
          </a:prstGeom>
        </p:spPr>
        <p:txBody>
          <a:bodyPr wrap="square">
            <a:spAutoFit/>
          </a:bodyPr>
          <a:lstStyle/>
          <a:p>
            <a:pPr algn="ctr">
              <a:defRPr/>
            </a:pPr>
            <a:r>
              <a:rPr lang="en-US" sz="2800" kern="0" dirty="0"/>
              <a:t>This work was supported by cooperative agreement 5UE1EH000738 from the Centers for Disease Control and </a:t>
            </a:r>
            <a:r>
              <a:rPr lang="en-US" sz="2800" kern="0" dirty="0" smtClean="0"/>
              <a:t>Prevention</a:t>
            </a:r>
          </a:p>
          <a:p>
            <a:pPr algn="ctr">
              <a:defRPr/>
            </a:pPr>
            <a:endParaRPr lang="en-US" sz="2400" b="1" kern="0" dirty="0" smtClean="0"/>
          </a:p>
          <a:p>
            <a:pPr algn="ctr">
              <a:defRPr/>
            </a:pPr>
            <a:endParaRPr lang="en-US" sz="2400" b="1" kern="0" dirty="0"/>
          </a:p>
          <a:p>
            <a:pPr algn="ctr">
              <a:defRPr/>
            </a:pPr>
            <a:r>
              <a:rPr lang="en-US" sz="2400" b="1" i="1" kern="0" dirty="0" smtClean="0"/>
              <a:t>Special thanks to the following professionals for their contributions to the creation of this training module:</a:t>
            </a:r>
          </a:p>
          <a:p>
            <a:pPr algn="ctr">
              <a:spcBef>
                <a:spcPct val="0"/>
              </a:spcBef>
            </a:pPr>
            <a:r>
              <a:rPr lang="en-US" altLang="en-US" sz="2200" dirty="0"/>
              <a:t>Pam </a:t>
            </a:r>
            <a:r>
              <a:rPr lang="en-US" altLang="en-US" sz="2200" dirty="0" err="1"/>
              <a:t>Blixt</a:t>
            </a:r>
            <a:r>
              <a:rPr lang="en-US" altLang="en-US" sz="2200" dirty="0"/>
              <a:t>, Minneapolis Health &amp; Family Support</a:t>
            </a:r>
          </a:p>
          <a:p>
            <a:pPr algn="ctr">
              <a:spcBef>
                <a:spcPct val="0"/>
              </a:spcBef>
            </a:pPr>
            <a:r>
              <a:rPr lang="en-US" altLang="en-US" sz="2200" dirty="0"/>
              <a:t>Geri Maki, MDH</a:t>
            </a:r>
          </a:p>
          <a:p>
            <a:pPr algn="ctr">
              <a:spcBef>
                <a:spcPct val="0"/>
              </a:spcBef>
            </a:pPr>
            <a:r>
              <a:rPr lang="en-US" altLang="en-US" sz="2200" dirty="0" err="1"/>
              <a:t>Myrlah</a:t>
            </a:r>
            <a:r>
              <a:rPr lang="en-US" altLang="en-US" sz="2200" dirty="0"/>
              <a:t> Olson, MDH </a:t>
            </a:r>
          </a:p>
          <a:p>
            <a:pPr algn="ctr">
              <a:spcBef>
                <a:spcPct val="0"/>
              </a:spcBef>
            </a:pPr>
            <a:r>
              <a:rPr lang="en-US" altLang="en-US" sz="2200" dirty="0"/>
              <a:t>Dr. Mark Seeley, University of Minnesota</a:t>
            </a:r>
          </a:p>
          <a:p>
            <a:pPr algn="ctr">
              <a:spcBef>
                <a:spcPct val="0"/>
              </a:spcBef>
            </a:pPr>
            <a:r>
              <a:rPr lang="en-US" altLang="en-US" sz="2200" dirty="0"/>
              <a:t>Don </a:t>
            </a:r>
            <a:r>
              <a:rPr lang="en-US" altLang="en-US" sz="2200" dirty="0" err="1"/>
              <a:t>Sheldrew</a:t>
            </a:r>
            <a:r>
              <a:rPr lang="en-US" altLang="en-US" sz="2200" dirty="0"/>
              <a:t>, MDH</a:t>
            </a:r>
          </a:p>
          <a:p>
            <a:pPr algn="ctr">
              <a:spcBef>
                <a:spcPct val="0"/>
              </a:spcBef>
            </a:pPr>
            <a:r>
              <a:rPr lang="en-US" altLang="en-US" sz="2200" dirty="0"/>
              <a:t>Dr. Peter Snyder, University of Minnesota</a:t>
            </a:r>
          </a:p>
          <a:p>
            <a:pPr algn="ctr">
              <a:spcBef>
                <a:spcPct val="0"/>
              </a:spcBef>
            </a:pPr>
            <a:r>
              <a:rPr lang="en-US" altLang="en-US" sz="2200" dirty="0"/>
              <a:t>Dr. Tracy Twine, University of Minnesota</a:t>
            </a:r>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56</a:t>
            </a:fld>
            <a:endParaRPr lang="en-US" dirty="0"/>
          </a:p>
        </p:txBody>
      </p:sp>
    </p:spTree>
    <p:extLst>
      <p:ext uri="{BB962C8B-B14F-4D97-AF65-F5344CB8AC3E}">
        <p14:creationId xmlns:p14="http://schemas.microsoft.com/office/powerpoint/2010/main" val="8443249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Questions?</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Contact Minnesota Climate and Health Program</a:t>
            </a:r>
          </a:p>
          <a:p>
            <a:r>
              <a:rPr lang="en-US" sz="2200" i="1" dirty="0"/>
              <a:t>h</a:t>
            </a:r>
            <a:r>
              <a:rPr lang="en-US" sz="2200" i="1" dirty="0" smtClean="0"/>
              <a:t>ealth.climatechange@state.mn.us</a:t>
            </a:r>
          </a:p>
          <a:p>
            <a:r>
              <a:rPr lang="en-US" sz="2200" dirty="0" smtClean="0"/>
              <a:t>651-201-4898</a:t>
            </a:r>
            <a:endParaRPr lang="en-US" sz="2200" dirty="0"/>
          </a:p>
        </p:txBody>
      </p:sp>
      <p:sp>
        <p:nvSpPr>
          <p:cNvPr id="5" name="Footer Placeholder 4"/>
          <p:cNvSpPr>
            <a:spLocks noGrp="1"/>
          </p:cNvSpPr>
          <p:nvPr>
            <p:ph type="ftr" sz="quarter" idx="12"/>
          </p:nvPr>
        </p:nvSpPr>
        <p:spPr/>
        <p:txBody>
          <a:bodyPr/>
          <a:lstStyle/>
          <a:p>
            <a:r>
              <a:rPr lang="en-US" sz="1800" dirty="0" smtClean="0"/>
              <a:t>http://www.health.state.mn.us/divs/climatechange/</a:t>
            </a:r>
            <a:endParaRPr lang="en-US" sz="1800"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57</a:t>
            </a:fld>
            <a:endParaRPr lang="en-US" dirty="0"/>
          </a:p>
        </p:txBody>
      </p:sp>
    </p:spTree>
    <p:extLst>
      <p:ext uri="{BB962C8B-B14F-4D97-AF65-F5344CB8AC3E}">
        <p14:creationId xmlns:p14="http://schemas.microsoft.com/office/powerpoint/2010/main" val="13617310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1 of </a:t>
            </a:r>
            <a:r>
              <a:rPr lang="en-US" dirty="0"/>
              <a:t>5</a:t>
            </a:r>
          </a:p>
        </p:txBody>
      </p:sp>
      <p:cxnSp>
        <p:nvCxnSpPr>
          <p:cNvPr id="6" name="Straight Connector 5"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58</a:t>
            </a:fld>
            <a:endParaRPr lang="en-US" dirty="0"/>
          </a:p>
        </p:txBody>
      </p:sp>
      <p:sp>
        <p:nvSpPr>
          <p:cNvPr id="8" name="Rectangle 7"/>
          <p:cNvSpPr/>
          <p:nvPr/>
        </p:nvSpPr>
        <p:spPr>
          <a:xfrm>
            <a:off x="838199" y="1719150"/>
            <a:ext cx="10515601" cy="4278094"/>
          </a:xfrm>
          <a:prstGeom prst="rect">
            <a:avLst/>
          </a:prstGeom>
        </p:spPr>
        <p:txBody>
          <a:bodyPr wrap="square">
            <a:spAutoFit/>
          </a:bodyPr>
          <a:lstStyle/>
          <a:p>
            <a:pPr marL="285750" indent="-285750">
              <a:buFont typeface="Arial" panose="020B0604020202020204" pitchFamily="34" charset="0"/>
              <a:buChar char="•"/>
              <a:defRPr/>
            </a:pPr>
            <a:r>
              <a:rPr lang="en-US" sz="1600" dirty="0"/>
              <a:t>Anderson, GB and Bell, ML. 2011. “Heat waves in the United States: Mortality risk during heat waves and effect modification by heat wave characteristics in 43 US communities,” Environmental Health Perspectives, 119(2), 210. </a:t>
            </a:r>
          </a:p>
          <a:p>
            <a:pPr marL="285750" indent="-285750">
              <a:buFont typeface="Arial" panose="020B0604020202020204" pitchFamily="34" charset="0"/>
              <a:buChar char="•"/>
              <a:defRPr/>
            </a:pPr>
            <a:r>
              <a:rPr lang="en-US" sz="1600" dirty="0"/>
              <a:t>Arbor Day Foundation. 2017. Everyone Can Plant a Tree &amp; Help Fight Climate Change. Available online: www.arborday.org/trees/climatechange/plantatree.cfm</a:t>
            </a:r>
          </a:p>
          <a:p>
            <a:pPr marL="285750" indent="-285750">
              <a:buFont typeface="Arial" panose="020B0604020202020204" pitchFamily="34" charset="0"/>
              <a:buChar char="•"/>
              <a:defRPr/>
            </a:pPr>
            <a:r>
              <a:rPr lang="en-US" sz="1600" dirty="0" err="1"/>
              <a:t>Berko</a:t>
            </a:r>
            <a:r>
              <a:rPr lang="en-US" sz="1600" dirty="0"/>
              <a:t>, J., Ingram, D.D., </a:t>
            </a:r>
            <a:r>
              <a:rPr lang="en-US" sz="1600" dirty="0" err="1"/>
              <a:t>Saha</a:t>
            </a:r>
            <a:r>
              <a:rPr lang="en-US" sz="1600" dirty="0"/>
              <a:t>, S. and Parker, J.D. 2014. Deaths Attributed to Heat, Cold, and Other Weather Events in the United States, 2006-2010. National Health Statistics Report, July 30, 2014. Available online: https://www.cdc.gov/nchs/data/nhsr/nhsr076.pdf</a:t>
            </a:r>
          </a:p>
          <a:p>
            <a:pPr marL="285750" indent="-285750">
              <a:buFont typeface="Arial" panose="020B0604020202020204" pitchFamily="34" charset="0"/>
              <a:buChar char="•"/>
              <a:defRPr/>
            </a:pPr>
            <a:r>
              <a:rPr lang="en-US" sz="1600" dirty="0" err="1"/>
              <a:t>Blumenfeld</a:t>
            </a:r>
            <a:r>
              <a:rPr lang="en-US" sz="1600" dirty="0"/>
              <a:t>, K. 2016. Minnesota Department of Natural Resources, State Climatology Office; personal communication on August 9, 2016.</a:t>
            </a:r>
          </a:p>
          <a:p>
            <a:pPr marL="285750" indent="-285750">
              <a:buFont typeface="Arial" panose="020B0604020202020204" pitchFamily="34" charset="0"/>
              <a:buChar char="•"/>
              <a:defRPr/>
            </a:pPr>
            <a:r>
              <a:rPr lang="en-US" sz="1600" dirty="0"/>
              <a:t>Centers for Disease Control and Prevention (CDC). 2009. “Extreme Heat: A Prevention Guide to Promote Your Personal Health and Safety,” Available online: https://www.cdc.gov/disasters/extremeheat/heat_guide.html</a:t>
            </a:r>
          </a:p>
          <a:p>
            <a:pPr marL="285750" indent="-285750">
              <a:buFont typeface="Arial" panose="020B0604020202020204" pitchFamily="34" charset="0"/>
              <a:buChar char="•"/>
              <a:defRPr/>
            </a:pPr>
            <a:r>
              <a:rPr lang="en-US" sz="1600" dirty="0"/>
              <a:t>Centers for Disease Control and Prevention (CDC). 2013. Heat-Related Deaths After an Extreme Heat Event – Four States, 2012, and United States, 1999-2009. Morbidity and Mortality Weekly Report, June 7, 2013. Available online: https://www.cdc.gov/mmwr/preview/mmwrhtml/mm6222a1.htm</a:t>
            </a:r>
          </a:p>
          <a:p>
            <a:pPr marL="285750" indent="-285750">
              <a:buFont typeface="Arial" panose="020B0604020202020204" pitchFamily="34" charset="0"/>
              <a:buChar char="•"/>
              <a:defRPr/>
            </a:pPr>
            <a:r>
              <a:rPr lang="en-US" sz="1600" dirty="0"/>
              <a:t>Do It Green Minnesota. 2017a. Eating Low: Back to Basics. Available online: https://doitgreen.org/topics/food/eating-low-back-basics</a:t>
            </a:r>
          </a:p>
          <a:p>
            <a:pPr marL="285750" indent="-285750">
              <a:buFont typeface="Arial" panose="020B0604020202020204" pitchFamily="34" charset="0"/>
              <a:buChar char="•"/>
              <a:defRPr/>
            </a:pPr>
            <a:endParaRPr lang="en-US" sz="1600" dirty="0"/>
          </a:p>
        </p:txBody>
      </p:sp>
    </p:spTree>
    <p:extLst>
      <p:ext uri="{BB962C8B-B14F-4D97-AF65-F5344CB8AC3E}">
        <p14:creationId xmlns:p14="http://schemas.microsoft.com/office/powerpoint/2010/main" val="20802098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2 of </a:t>
            </a:r>
            <a:r>
              <a:rPr lang="en-US" dirty="0"/>
              <a:t>5</a:t>
            </a:r>
          </a:p>
        </p:txBody>
      </p:sp>
      <p:cxnSp>
        <p:nvCxnSpPr>
          <p:cNvPr id="6" name="Straight Connector 5"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59</a:t>
            </a:fld>
            <a:endParaRPr lang="en-US" dirty="0"/>
          </a:p>
        </p:txBody>
      </p:sp>
      <p:sp>
        <p:nvSpPr>
          <p:cNvPr id="7" name="Rectangle 6"/>
          <p:cNvSpPr/>
          <p:nvPr/>
        </p:nvSpPr>
        <p:spPr>
          <a:xfrm>
            <a:off x="838200" y="1719166"/>
            <a:ext cx="11402290" cy="4031873"/>
          </a:xfrm>
          <a:prstGeom prst="rect">
            <a:avLst/>
          </a:prstGeom>
        </p:spPr>
        <p:txBody>
          <a:bodyPr wrap="square">
            <a:spAutoFit/>
          </a:bodyPr>
          <a:lstStyle/>
          <a:p>
            <a:pPr marL="285750" indent="-285750">
              <a:buFont typeface="Arial" panose="020B0604020202020204" pitchFamily="34" charset="0"/>
              <a:buChar char="•"/>
              <a:defRPr/>
            </a:pPr>
            <a:r>
              <a:rPr lang="en-US" sz="1600" dirty="0"/>
              <a:t>Do It Green Minnesota. 2017b. The Connection Between Recycling and Global Warming. Available online: https://doitgreen.org/topics/climate-change/connection-between-recycling-and-global-warming</a:t>
            </a:r>
          </a:p>
          <a:p>
            <a:pPr marL="285750" indent="-285750">
              <a:buFont typeface="Arial" panose="020B0604020202020204" pitchFamily="34" charset="0"/>
              <a:buChar char="•"/>
              <a:defRPr/>
            </a:pPr>
            <a:r>
              <a:rPr lang="en-US" sz="1600" dirty="0"/>
              <a:t>Do It Green Minnesota, 2017c. Save the Rainwater! Available online: https://doitgreen.org/topics/gardening/save-rainwater</a:t>
            </a:r>
          </a:p>
          <a:p>
            <a:pPr marL="285750" indent="-285750">
              <a:buFont typeface="Arial" panose="020B0604020202020204" pitchFamily="34" charset="0"/>
              <a:buChar char="•"/>
              <a:defRPr/>
            </a:pPr>
            <a:r>
              <a:rPr lang="en-US" sz="1600" dirty="0"/>
              <a:t>Do It Green Minnesota. 2017d. Achieving a Sustainable Lawn. Available online: https://doitgreen.org/topics/gardening/achieving-sustainable-lawn</a:t>
            </a:r>
          </a:p>
          <a:p>
            <a:pPr marL="285750" indent="-285750">
              <a:buFont typeface="Arial" panose="020B0604020202020204" pitchFamily="34" charset="0"/>
              <a:buChar char="•"/>
              <a:defRPr/>
            </a:pPr>
            <a:r>
              <a:rPr lang="en-US" sz="1600" dirty="0"/>
              <a:t>Environmental Quality Board (EQB). 2015. Minnesota and climate change: our tomorrow starts today. Available online: https://www.eqb.state.mn.us/content/climate-change</a:t>
            </a:r>
          </a:p>
          <a:p>
            <a:pPr marL="285750" indent="-285750">
              <a:buFont typeface="Arial" panose="020B0604020202020204" pitchFamily="34" charset="0"/>
              <a:buChar char="•"/>
              <a:defRPr/>
            </a:pPr>
            <a:r>
              <a:rPr lang="en-US" sz="1600" dirty="0" err="1"/>
              <a:t>Friedlein</a:t>
            </a:r>
            <a:r>
              <a:rPr lang="en-US" sz="1600" dirty="0"/>
              <a:t>, M. 2011. Matt </a:t>
            </a:r>
            <a:r>
              <a:rPr lang="en-US" sz="1600" dirty="0" err="1"/>
              <a:t>Friedlein</a:t>
            </a:r>
            <a:r>
              <a:rPr lang="en-US" sz="1600" dirty="0"/>
              <a:t>, Meteorologist, National Weather Service - Twin Cities/Chanhassen, MN, Personal communication, August 29, 2011</a:t>
            </a:r>
          </a:p>
          <a:p>
            <a:pPr marL="285750" indent="-285750">
              <a:buFont typeface="Arial" panose="020B0604020202020204" pitchFamily="34" charset="0"/>
              <a:buChar char="•"/>
              <a:defRPr/>
            </a:pPr>
            <a:r>
              <a:rPr lang="en-US" sz="1600" dirty="0"/>
              <a:t>Larsen, J. 2006. “Setting the Record Straight: More than 52,000 Europeans Died from Heat in Summer 2003,” Plan B Updates, Earth Policy Institute. Available online: http://www.earth-policy.org/plan_b_updates/2006/update56 </a:t>
            </a:r>
          </a:p>
          <a:p>
            <a:pPr marL="285750" indent="-285750">
              <a:buFont typeface="Arial" panose="020B0604020202020204" pitchFamily="34" charset="0"/>
              <a:buChar char="•"/>
              <a:defRPr/>
            </a:pPr>
            <a:r>
              <a:rPr lang="en-US" sz="1600" dirty="0"/>
              <a:t>Medina-Ramon, M, and Schwartz, J. 2007. Temperature, temperature extremes, and mortality: A study of </a:t>
            </a:r>
            <a:r>
              <a:rPr lang="en-US" sz="1600" dirty="0" err="1"/>
              <a:t>acclimatisation</a:t>
            </a:r>
            <a:r>
              <a:rPr lang="en-US" sz="1600" dirty="0"/>
              <a:t> and effect modification in 50 US cities. Occupational and Environmental Medicine, 64, 827-833.</a:t>
            </a:r>
          </a:p>
          <a:p>
            <a:pPr marL="285750" indent="-285750">
              <a:buFont typeface="Arial" panose="020B0604020202020204" pitchFamily="34" charset="0"/>
              <a:buChar char="•"/>
              <a:defRPr/>
            </a:pPr>
            <a:r>
              <a:rPr lang="en-US" sz="1600" dirty="0"/>
              <a:t>Minnesota Department of Health (MDH). 2015. Minnesota Climate and Health Profile Report. Available online: http://www.health.state.mn.us/divs/climatechange/docs/mnprofile2015.pdf</a:t>
            </a:r>
          </a:p>
          <a:p>
            <a:pPr marL="285750" indent="-285750">
              <a:buFont typeface="Arial" panose="020B0604020202020204" pitchFamily="34" charset="0"/>
              <a:buChar char="•"/>
              <a:defRPr/>
            </a:pPr>
            <a:endParaRPr lang="en-US" sz="1600" dirty="0"/>
          </a:p>
        </p:txBody>
      </p:sp>
    </p:spTree>
    <p:extLst>
      <p:ext uri="{BB962C8B-B14F-4D97-AF65-F5344CB8AC3E}">
        <p14:creationId xmlns:p14="http://schemas.microsoft.com/office/powerpoint/2010/main" val="3676072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AND HEALTH ARE LINKED</a:t>
            </a:r>
            <a:endParaRPr lang="en-US" dirty="0"/>
          </a:p>
        </p:txBody>
      </p:sp>
      <p:pic>
        <p:nvPicPr>
          <p:cNvPr id="7" name="Content Placeholder 6" descr="Graphic showing the health effects of climate change" title="Graphic showing the health effects of climate chang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5136"/>
          <a:stretch/>
        </p:blipFill>
        <p:spPr>
          <a:xfrm>
            <a:off x="1516843" y="1203157"/>
            <a:ext cx="8962662" cy="5525717"/>
          </a:xfrm>
        </p:spPr>
      </p:pic>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dirty="0"/>
          </a:p>
        </p:txBody>
      </p:sp>
      <p:cxnSp>
        <p:nvCxnSpPr>
          <p:cNvPr id="5" name="Straight Connector 4"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428819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3 of </a:t>
            </a:r>
            <a:r>
              <a:rPr lang="en-US" dirty="0"/>
              <a:t>5</a:t>
            </a:r>
          </a:p>
        </p:txBody>
      </p:sp>
      <p:cxnSp>
        <p:nvCxnSpPr>
          <p:cNvPr id="6" name="Straight Connector 5"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60</a:t>
            </a:fld>
            <a:endParaRPr lang="en-US" dirty="0"/>
          </a:p>
        </p:txBody>
      </p:sp>
      <p:sp>
        <p:nvSpPr>
          <p:cNvPr id="7" name="Rectangle 6"/>
          <p:cNvSpPr/>
          <p:nvPr/>
        </p:nvSpPr>
        <p:spPr>
          <a:xfrm>
            <a:off x="838200" y="1719150"/>
            <a:ext cx="10515600" cy="4278094"/>
          </a:xfrm>
          <a:prstGeom prst="rect">
            <a:avLst/>
          </a:prstGeom>
        </p:spPr>
        <p:txBody>
          <a:bodyPr wrap="square">
            <a:spAutoFit/>
          </a:bodyPr>
          <a:lstStyle/>
          <a:p>
            <a:pPr marL="285750" indent="-285750">
              <a:buFont typeface="Arial" panose="020B0604020202020204" pitchFamily="34" charset="0"/>
              <a:buChar char="•"/>
              <a:defRPr/>
            </a:pPr>
            <a:r>
              <a:rPr lang="en-US" sz="1600" dirty="0"/>
              <a:t>Minnesota Department of Natural Resources (MDNR), 2016. Historic Mega-Rain Events in Minnesota. Available online: http://www.dnr.state.mn.us/climate/summaries_and_publications/mega_rain_events.html</a:t>
            </a:r>
          </a:p>
          <a:p>
            <a:pPr marL="285750" indent="-285750">
              <a:buFont typeface="Arial" panose="020B0604020202020204" pitchFamily="34" charset="0"/>
              <a:buChar char="•"/>
              <a:defRPr/>
            </a:pPr>
            <a:r>
              <a:rPr lang="en-US" sz="1600" dirty="0"/>
              <a:t>Minnesota Public Radio (MPR) News. 2012. Is cooling the house heating up the planet? August 27, 2012. Available online: www.mprnews.org/story/2012/08/25/regional/air-conditioning-global-warming</a:t>
            </a:r>
          </a:p>
          <a:p>
            <a:pPr marL="285750" indent="-285750">
              <a:buFont typeface="Arial" panose="020B0604020202020204" pitchFamily="34" charset="0"/>
              <a:buChar char="•"/>
              <a:defRPr/>
            </a:pPr>
            <a:r>
              <a:rPr lang="en-US" sz="1600" dirty="0"/>
              <a:t>National Aeronautics and Space Administration (NASA). 2016. Global Climate Change: Vital Signs of the Planet. Available online: http://climate.nasa.gov/causes</a:t>
            </a:r>
          </a:p>
          <a:p>
            <a:pPr marL="285750" indent="-285750">
              <a:buFont typeface="Arial" panose="020B0604020202020204" pitchFamily="34" charset="0"/>
              <a:buChar char="•"/>
              <a:defRPr/>
            </a:pPr>
            <a:r>
              <a:rPr lang="en-US" sz="1600" dirty="0"/>
              <a:t>National Oceanic and Atmospheric Administration (NOAA). 2017a. NOAA National Centers for Environmental information, Climate at a Glance: U.S. Time Series, Precipitation, published February 2017. Available online: http://www.ncdc.noaa.gov/cag</a:t>
            </a:r>
          </a:p>
          <a:p>
            <a:pPr marL="285750" indent="-285750">
              <a:buFont typeface="Arial" panose="020B0604020202020204" pitchFamily="34" charset="0"/>
              <a:buChar char="•"/>
              <a:defRPr/>
            </a:pPr>
            <a:r>
              <a:rPr lang="en-US" sz="1600" dirty="0"/>
              <a:t>National Oceanic and Atmospheric Administration (NOAA). 2017b. NOAA National Centers for Environmental information, Climate at a Glance: U.S. Time Series, Average Temperature, published February 2017. Available online: http://www.ncdc.noaa.gov/cag</a:t>
            </a:r>
          </a:p>
          <a:p>
            <a:pPr marL="285750" indent="-285750">
              <a:buFont typeface="Arial" panose="020B0604020202020204" pitchFamily="34" charset="0"/>
              <a:buChar char="•"/>
              <a:defRPr/>
            </a:pPr>
            <a:r>
              <a:rPr lang="en-US" sz="1600" dirty="0"/>
              <a:t>National Weather Service (NWS). 2009a. National Oceanic and Atmospheric Administration’s National Weather Service. Glossary. Available online: http://nws.noaa.gov/glossary/index.php?letter=h</a:t>
            </a:r>
          </a:p>
          <a:p>
            <a:pPr marL="285750" indent="-285750">
              <a:buFont typeface="Arial" panose="020B0604020202020204" pitchFamily="34" charset="0"/>
              <a:buChar char="•"/>
              <a:defRPr/>
            </a:pPr>
            <a:r>
              <a:rPr lang="en-US" sz="1600" dirty="0"/>
              <a:t>National Weather Service (NWS). 2009b. National Oceanic and Atmospheric Administration’s National Weather Service (Modified June 25, 2009). Available online: http://www.epa.gov/heatisld/resources/glossary.htm#u </a:t>
            </a:r>
          </a:p>
          <a:p>
            <a:pPr marL="285750" indent="-285750">
              <a:buFont typeface="Arial" panose="020B0604020202020204" pitchFamily="34" charset="0"/>
              <a:buChar char="•"/>
              <a:defRPr/>
            </a:pPr>
            <a:endParaRPr lang="en-US" sz="1600" dirty="0"/>
          </a:p>
        </p:txBody>
      </p:sp>
    </p:spTree>
    <p:extLst>
      <p:ext uri="{BB962C8B-B14F-4D97-AF65-F5344CB8AC3E}">
        <p14:creationId xmlns:p14="http://schemas.microsoft.com/office/powerpoint/2010/main" val="20606344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4 of </a:t>
            </a:r>
            <a:r>
              <a:rPr lang="en-US" dirty="0"/>
              <a:t>5</a:t>
            </a:r>
          </a:p>
        </p:txBody>
      </p:sp>
      <p:cxnSp>
        <p:nvCxnSpPr>
          <p:cNvPr id="6" name="Straight Connector 5"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61</a:t>
            </a:fld>
            <a:endParaRPr lang="en-US" dirty="0"/>
          </a:p>
        </p:txBody>
      </p:sp>
      <p:sp>
        <p:nvSpPr>
          <p:cNvPr id="7" name="Rectangle 6"/>
          <p:cNvSpPr/>
          <p:nvPr/>
        </p:nvSpPr>
        <p:spPr>
          <a:xfrm>
            <a:off x="838200" y="1719150"/>
            <a:ext cx="10515600" cy="4770537"/>
          </a:xfrm>
          <a:prstGeom prst="rect">
            <a:avLst/>
          </a:prstGeom>
        </p:spPr>
        <p:txBody>
          <a:bodyPr wrap="square">
            <a:spAutoFit/>
          </a:bodyPr>
          <a:lstStyle/>
          <a:p>
            <a:pPr marL="285750" indent="-285750">
              <a:buFont typeface="Arial" panose="020B0604020202020204" pitchFamily="34" charset="0"/>
              <a:buChar char="•"/>
              <a:defRPr/>
            </a:pPr>
            <a:r>
              <a:rPr lang="en-US" sz="1600" dirty="0"/>
              <a:t>National Weather Service (NWS). 2010a. Image from National Oceanic and Atmospheric Administration’s National Weather Service. Available online: http://www.nws.noaa.gov/om/heat/index.shtml</a:t>
            </a:r>
          </a:p>
          <a:p>
            <a:pPr marL="285750" indent="-285750">
              <a:buFont typeface="Arial" panose="020B0604020202020204" pitchFamily="34" charset="0"/>
              <a:buChar char="•"/>
              <a:defRPr/>
            </a:pPr>
            <a:r>
              <a:rPr lang="en-US" sz="1600" dirty="0"/>
              <a:t>National Weather Service (NWS). 2010b. Service area map for the six National Weather Service stations serving Minnesota and Western Wisconsin, http://www.crh.noaa.gov/images/mpx/nwsmn_wi_responsibility.gif</a:t>
            </a:r>
          </a:p>
          <a:p>
            <a:pPr marL="285750" indent="-285750">
              <a:buFont typeface="Arial" panose="020B0604020202020204" pitchFamily="34" charset="0"/>
              <a:buChar char="•"/>
              <a:defRPr/>
            </a:pPr>
            <a:r>
              <a:rPr lang="en-US" sz="1600" dirty="0"/>
              <a:t>National Weather Service (NWS). 2011. National Weather Service Weather Forecast Office. Grand Forks, ND. “Hottest Place On Earth?” July 2011. Available online: http://www.crh.noaa.gov/news/display_cmsstory.php?wfo=fgf&amp;storyid=71074&amp;source=2 </a:t>
            </a:r>
          </a:p>
          <a:p>
            <a:pPr marL="285750" indent="-285750">
              <a:buFont typeface="Arial" panose="020B0604020202020204" pitchFamily="34" charset="0"/>
              <a:buChar char="•"/>
              <a:defRPr/>
            </a:pPr>
            <a:r>
              <a:rPr lang="en-US" sz="1600" dirty="0"/>
              <a:t>Scott, M. 2006. “Beating the Heat in the World’s Big Cities,” NASA, Earth Observatory. Available online: http://earthobservatory.nasa.gov/Features/GreenRoof/greenroof.php</a:t>
            </a:r>
          </a:p>
          <a:p>
            <a:pPr marL="285750" indent="-285750">
              <a:buFont typeface="Arial" panose="020B0604020202020204" pitchFamily="34" charset="0"/>
              <a:buChar char="•"/>
              <a:defRPr/>
            </a:pPr>
            <a:r>
              <a:rPr lang="en-US" sz="1600" dirty="0"/>
              <a:t>Seeley, M. 2011. “Climate Trends in Minnesota: Current Trends and Projections,” MN State Climatology Office, Available online: http://climate.umn.edu/seeley/</a:t>
            </a:r>
          </a:p>
          <a:p>
            <a:pPr marL="285750" indent="-285750">
              <a:buFont typeface="Arial" panose="020B0604020202020204" pitchFamily="34" charset="0"/>
              <a:buChar char="•"/>
              <a:defRPr/>
            </a:pPr>
            <a:r>
              <a:rPr lang="en-US" sz="1600" dirty="0"/>
              <a:t>Snyder, P. 2012. “Islands in the Sun,” presented January 19, 2012. University of Minnesota Department of Soil, Water, and Climate.</a:t>
            </a:r>
          </a:p>
          <a:p>
            <a:pPr marL="285750" indent="-285750">
              <a:buFont typeface="Arial" panose="020B0604020202020204" pitchFamily="34" charset="0"/>
              <a:buChar char="•"/>
              <a:defRPr/>
            </a:pPr>
            <a:r>
              <a:rPr lang="en-US" sz="1600" dirty="0"/>
              <a:t>Trenberth, K.E. 2011. Changes in precipitation with climate change. Available online: http://www.int-res.com/articles/cr_oa/c047p123.pdf</a:t>
            </a:r>
          </a:p>
          <a:p>
            <a:pPr marL="285750" indent="-285750">
              <a:buFont typeface="Arial" panose="020B0604020202020204" pitchFamily="34" charset="0"/>
              <a:buChar char="•"/>
              <a:defRPr/>
            </a:pPr>
            <a:r>
              <a:rPr lang="en-US" sz="1600" dirty="0"/>
              <a:t>United States Department of Agriculture (USDA) Agricultural Research Service. 2012. USDA Plant Hardiness Zone Map. Available online: http://planthardiness.ars.usda.gov</a:t>
            </a:r>
          </a:p>
          <a:p>
            <a:pPr marL="285750" indent="-285750">
              <a:buFont typeface="Arial" panose="020B0604020202020204" pitchFamily="34" charset="0"/>
              <a:buChar char="•"/>
              <a:defRPr/>
            </a:pPr>
            <a:endParaRPr lang="en-US" sz="1600" dirty="0"/>
          </a:p>
          <a:p>
            <a:pPr marL="285750" indent="-285750">
              <a:buFont typeface="Arial" panose="020B0604020202020204" pitchFamily="34" charset="0"/>
              <a:buChar char="•"/>
              <a:defRPr/>
            </a:pPr>
            <a:endParaRPr lang="en-US" sz="1600" dirty="0"/>
          </a:p>
        </p:txBody>
      </p:sp>
    </p:spTree>
    <p:extLst>
      <p:ext uri="{BB962C8B-B14F-4D97-AF65-F5344CB8AC3E}">
        <p14:creationId xmlns:p14="http://schemas.microsoft.com/office/powerpoint/2010/main" val="33581757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5 of </a:t>
            </a:r>
            <a:r>
              <a:rPr lang="en-US" dirty="0"/>
              <a:t>5</a:t>
            </a:r>
          </a:p>
        </p:txBody>
      </p:sp>
      <p:cxnSp>
        <p:nvCxnSpPr>
          <p:cNvPr id="6" name="Straight Connector 5"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62</a:t>
            </a:fld>
            <a:endParaRPr lang="en-US" dirty="0"/>
          </a:p>
        </p:txBody>
      </p:sp>
      <p:sp>
        <p:nvSpPr>
          <p:cNvPr id="7" name="Rectangle 6"/>
          <p:cNvSpPr/>
          <p:nvPr/>
        </p:nvSpPr>
        <p:spPr>
          <a:xfrm>
            <a:off x="838200" y="1737296"/>
            <a:ext cx="11042073" cy="3785652"/>
          </a:xfrm>
          <a:prstGeom prst="rect">
            <a:avLst/>
          </a:prstGeom>
        </p:spPr>
        <p:txBody>
          <a:bodyPr wrap="square">
            <a:spAutoFit/>
          </a:bodyPr>
          <a:lstStyle/>
          <a:p>
            <a:pPr marL="285750" indent="-285750">
              <a:buFont typeface="Arial" panose="020B0604020202020204" pitchFamily="34" charset="0"/>
              <a:buChar char="•"/>
              <a:defRPr/>
            </a:pPr>
            <a:r>
              <a:rPr lang="en-US" sz="1600" dirty="0"/>
              <a:t>United States Environmental Protection Agency (U.S. EPA). 2008. “Reducing Urban Heat Islands: Compendium of Strategies,” Available online: http://www.epa.gov/heatisld/resources/compendium.htm</a:t>
            </a:r>
          </a:p>
          <a:p>
            <a:pPr marL="285750" indent="-285750">
              <a:buFont typeface="Arial" panose="020B0604020202020204" pitchFamily="34" charset="0"/>
              <a:buChar char="•"/>
              <a:defRPr/>
            </a:pPr>
            <a:r>
              <a:rPr lang="en-US" sz="1600" dirty="0"/>
              <a:t>United States Environmental Protection Agency (U.S. EPA) 2016. Climate Change, What You Can Do: At Home. Available online: www.epa.gov/climatechange/what-you-can-do-home</a:t>
            </a:r>
          </a:p>
          <a:p>
            <a:pPr marL="285750" indent="-285750">
              <a:buFont typeface="Arial" panose="020B0604020202020204" pitchFamily="34" charset="0"/>
              <a:buChar char="•"/>
              <a:defRPr/>
            </a:pPr>
            <a:r>
              <a:rPr lang="en-US" sz="1600" dirty="0"/>
              <a:t>What’s Your Impact. 2017. Available online: http://whatsyourimpact.org/fight-climate-change/drive-less</a:t>
            </a:r>
          </a:p>
          <a:p>
            <a:pPr marL="285750" indent="-285750">
              <a:buFont typeface="Arial" panose="020B0604020202020204" pitchFamily="34" charset="0"/>
              <a:buChar char="•"/>
              <a:defRPr/>
            </a:pPr>
            <a:r>
              <a:rPr lang="en-US" sz="1600" dirty="0"/>
              <a:t>Whitman, S., Good, G., Donoghue, E.R., </a:t>
            </a:r>
            <a:r>
              <a:rPr lang="en-US" sz="1600" dirty="0" err="1"/>
              <a:t>Benbow</a:t>
            </a:r>
            <a:r>
              <a:rPr lang="en-US" sz="1600" dirty="0"/>
              <a:t>, N., </a:t>
            </a:r>
            <a:r>
              <a:rPr lang="en-US" sz="1600" dirty="0" err="1"/>
              <a:t>Shou</a:t>
            </a:r>
            <a:r>
              <a:rPr lang="en-US" sz="1600" dirty="0"/>
              <a:t>, W., and </a:t>
            </a:r>
            <a:r>
              <a:rPr lang="en-US" sz="1600" dirty="0" err="1"/>
              <a:t>Mou</a:t>
            </a:r>
            <a:r>
              <a:rPr lang="en-US" sz="1600" dirty="0"/>
              <a:t>, S. 1997. “Mortality in Chicago attributed to the July 1995 heat wave,” American Journal of Public Health, 87(9), 1515. </a:t>
            </a:r>
          </a:p>
          <a:p>
            <a:pPr marL="285750" indent="-285750">
              <a:buFont typeface="Arial" panose="020B0604020202020204" pitchFamily="34" charset="0"/>
              <a:buChar char="•"/>
              <a:defRPr/>
            </a:pPr>
            <a:r>
              <a:rPr lang="en-US" sz="1600" dirty="0"/>
              <a:t>Xcel Energy. 2017. Renewable Energy Options – Residential. Available online: www.xcelenergy.com/programs_and_rebates/residential_programs_and_rebates/renewable_energy_options_residential</a:t>
            </a:r>
          </a:p>
          <a:p>
            <a:pPr marL="285750" indent="-285750">
              <a:buFont typeface="Arial" panose="020B0604020202020204" pitchFamily="34" charset="0"/>
              <a:buChar char="•"/>
              <a:defRPr/>
            </a:pPr>
            <a:r>
              <a:rPr lang="en-US" sz="1600" dirty="0" err="1"/>
              <a:t>Zandlo</a:t>
            </a:r>
            <a:r>
              <a:rPr lang="en-US" sz="1600" dirty="0"/>
              <a:t> J. 2008. Observing the climate. Minnesota State Climatology Office. Available online: http://climate.umn.edu/climateChange/climateChangeObservedNu.htm </a:t>
            </a:r>
          </a:p>
          <a:p>
            <a:pPr marL="285750" indent="-285750">
              <a:buFont typeface="Arial" panose="020B0604020202020204" pitchFamily="34" charset="0"/>
              <a:buChar char="•"/>
              <a:defRPr/>
            </a:pPr>
            <a:r>
              <a:rPr lang="en-US" sz="1600" dirty="0"/>
              <a:t>Zhang, K., Rood, R.B., </a:t>
            </a:r>
            <a:r>
              <a:rPr lang="en-US" sz="1600" dirty="0" err="1"/>
              <a:t>Michailidis</a:t>
            </a:r>
            <a:r>
              <a:rPr lang="en-US" sz="1600" dirty="0"/>
              <a:t>, G., Oswald, E.M, Schwartz, J.D., </a:t>
            </a:r>
            <a:r>
              <a:rPr lang="en-US" sz="1600" dirty="0" err="1"/>
              <a:t>Zanobetti</a:t>
            </a:r>
            <a:r>
              <a:rPr lang="en-US" sz="1600" dirty="0"/>
              <a:t>, A., </a:t>
            </a:r>
            <a:r>
              <a:rPr lang="en-US" sz="1600" dirty="0" err="1"/>
              <a:t>Ebi</a:t>
            </a:r>
            <a:r>
              <a:rPr lang="en-US" sz="1600" dirty="0"/>
              <a:t>, K.L. and O'Neill, M.S. 2012: Comparing exposure metrics for classifying ‘dangerous heat’ in heat wave and health warning systems. Environment International, 46, 23-29. </a:t>
            </a:r>
          </a:p>
          <a:p>
            <a:pPr marL="285750" indent="-285750">
              <a:buFont typeface="Arial" panose="020B0604020202020204" pitchFamily="34" charset="0"/>
              <a:buChar char="•"/>
              <a:defRPr/>
            </a:pPr>
            <a:endParaRPr lang="en-US" sz="1600" dirty="0"/>
          </a:p>
        </p:txBody>
      </p:sp>
    </p:spTree>
    <p:extLst>
      <p:ext uri="{BB962C8B-B14F-4D97-AF65-F5344CB8AC3E}">
        <p14:creationId xmlns:p14="http://schemas.microsoft.com/office/powerpoint/2010/main" val="39697835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63</a:t>
            </a:fld>
            <a:endParaRPr lang="en-US" dirty="0"/>
          </a:p>
        </p:txBody>
      </p:sp>
      <p:sp>
        <p:nvSpPr>
          <p:cNvPr id="5" name="Rectangle 4"/>
          <p:cNvSpPr/>
          <p:nvPr/>
        </p:nvSpPr>
        <p:spPr>
          <a:xfrm>
            <a:off x="838201" y="1803561"/>
            <a:ext cx="10515600" cy="5016758"/>
          </a:xfrm>
          <a:prstGeom prst="rect">
            <a:avLst/>
          </a:prstGeom>
        </p:spPr>
        <p:txBody>
          <a:bodyPr wrap="square">
            <a:spAutoFit/>
          </a:bodyPr>
          <a:lstStyle/>
          <a:p>
            <a:r>
              <a:rPr lang="en-US" sz="1600" dirty="0"/>
              <a:t>Slide 4	Lightening bold and sun – Microsoft Clip Art</a:t>
            </a:r>
          </a:p>
          <a:p>
            <a:r>
              <a:rPr lang="en-US" sz="1600" dirty="0"/>
              <a:t>Slide 5	Leaves – Microsoft Clip Art</a:t>
            </a:r>
          </a:p>
          <a:p>
            <a:r>
              <a:rPr lang="en-US" sz="1600" dirty="0"/>
              <a:t>Slide 6	Climate and health graphic – MDH, 2016</a:t>
            </a:r>
          </a:p>
          <a:p>
            <a:r>
              <a:rPr lang="en-US" sz="1600" dirty="0"/>
              <a:t>Slide 7	Minnesota average annual temperature – NOAA, 2017</a:t>
            </a:r>
          </a:p>
          <a:p>
            <a:r>
              <a:rPr lang="en-US" sz="1600" dirty="0"/>
              <a:t>Slide 8	Minnesota average annual temperature – NOAA, 2017</a:t>
            </a:r>
          </a:p>
          <a:p>
            <a:r>
              <a:rPr lang="en-US" sz="1600" dirty="0"/>
              <a:t>Slide 9	Thermometer – Microsoft Clip Art</a:t>
            </a:r>
          </a:p>
          <a:p>
            <a:r>
              <a:rPr lang="en-US" sz="1600" dirty="0"/>
              <a:t>Slide 10	Change in plant hardiness zones – Arbor Day Foundation, 2015</a:t>
            </a:r>
          </a:p>
          <a:p>
            <a:r>
              <a:rPr lang="en-US" sz="1600" dirty="0"/>
              <a:t>Slide 11	Minnesota average annual precipitation – NOA, 2017</a:t>
            </a:r>
          </a:p>
          <a:p>
            <a:r>
              <a:rPr lang="en-US" sz="1600" dirty="0"/>
              <a:t>Slide 12	Minnesota mega-rain events graphic – MDH, 2017</a:t>
            </a:r>
          </a:p>
          <a:p>
            <a:r>
              <a:rPr lang="en-US" sz="1600" dirty="0"/>
              <a:t>Slide 13	Flood and drought map – MDH, 2015</a:t>
            </a:r>
          </a:p>
          <a:p>
            <a:r>
              <a:rPr lang="en-US" sz="1600" dirty="0"/>
              <a:t>Slide 14	Highest annual dew points – MNDNR</a:t>
            </a:r>
          </a:p>
          <a:p>
            <a:r>
              <a:rPr lang="en-US" sz="1600" dirty="0"/>
              <a:t>Slide 16	Increase in average temperature graphic – CDC, 2009</a:t>
            </a:r>
          </a:p>
          <a:p>
            <a:r>
              <a:rPr lang="en-US" sz="1600" dirty="0"/>
              <a:t>Slide 17	Sunset – </a:t>
            </a:r>
            <a:r>
              <a:rPr lang="en-US" sz="1600" dirty="0" err="1"/>
              <a:t>Pexels</a:t>
            </a:r>
            <a:r>
              <a:rPr lang="en-US" sz="1600" dirty="0"/>
              <a:t>. Available online at: </a:t>
            </a:r>
            <a:r>
              <a:rPr lang="en-US" sz="1600" u="sng" dirty="0">
                <a:hlinkClick r:id="rId3"/>
              </a:rPr>
              <a:t>https://www.pexels.com/photo/sunset-147465/</a:t>
            </a:r>
            <a:r>
              <a:rPr lang="en-US" sz="1600" dirty="0"/>
              <a:t> </a:t>
            </a:r>
          </a:p>
          <a:p>
            <a:r>
              <a:rPr lang="en-US" sz="1600" dirty="0"/>
              <a:t>Slide 18	NOAA’s National Weather Service Heat Index – NWS, 2010</a:t>
            </a:r>
          </a:p>
          <a:p>
            <a:r>
              <a:rPr lang="en-US" sz="1600" dirty="0"/>
              <a:t>Slide 19	National Weather Service Stations – NWS, 2010</a:t>
            </a:r>
          </a:p>
          <a:p>
            <a:r>
              <a:rPr lang="en-US" sz="1600" dirty="0"/>
              <a:t>Slide 20	Kids swimming – </a:t>
            </a:r>
            <a:r>
              <a:rPr lang="en-US" sz="1600" dirty="0" err="1"/>
              <a:t>Pixabay</a:t>
            </a:r>
            <a:r>
              <a:rPr lang="en-US" sz="1600" dirty="0"/>
              <a:t>. Available online at: </a:t>
            </a:r>
            <a:r>
              <a:rPr lang="en-US" sz="1600" dirty="0">
                <a:hlinkClick r:id="rId4"/>
              </a:rPr>
              <a:t>https://pixabay.com/en/sunglasses-people-water-blue-1284419/</a:t>
            </a:r>
            <a:r>
              <a:rPr lang="en-US" sz="1600" dirty="0"/>
              <a:t> </a:t>
            </a:r>
          </a:p>
          <a:p>
            <a:r>
              <a:rPr lang="en-US" sz="1600" dirty="0"/>
              <a:t>Slide 21	Heat episode graphic – MDH, 2017</a:t>
            </a:r>
          </a:p>
          <a:p>
            <a:r>
              <a:rPr lang="en-US" sz="1600" dirty="0"/>
              <a:t>Slide 22	Current heat index – The Weather Channel</a:t>
            </a:r>
          </a:p>
          <a:p>
            <a:r>
              <a:rPr lang="en-US" sz="1600" dirty="0"/>
              <a:t>Slide 23	</a:t>
            </a:r>
            <a:r>
              <a:rPr lang="en-US" sz="1600" i="1" dirty="0"/>
              <a:t>Minnesota Weather Almanac</a:t>
            </a:r>
            <a:r>
              <a:rPr lang="en-US" sz="1600" dirty="0"/>
              <a:t> – Seeley, 2011</a:t>
            </a:r>
          </a:p>
          <a:p>
            <a:endParaRPr lang="en-US" sz="1600" dirty="0"/>
          </a:p>
        </p:txBody>
      </p:sp>
    </p:spTree>
    <p:extLst>
      <p:ext uri="{BB962C8B-B14F-4D97-AF65-F5344CB8AC3E}">
        <p14:creationId xmlns:p14="http://schemas.microsoft.com/office/powerpoint/2010/main" val="38391044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64</a:t>
            </a:fld>
            <a:endParaRPr lang="en-US" dirty="0"/>
          </a:p>
        </p:txBody>
      </p:sp>
      <p:sp>
        <p:nvSpPr>
          <p:cNvPr id="5" name="Rectangle 4"/>
          <p:cNvSpPr/>
          <p:nvPr/>
        </p:nvSpPr>
        <p:spPr>
          <a:xfrm>
            <a:off x="838201" y="1803561"/>
            <a:ext cx="10515600" cy="4524315"/>
          </a:xfrm>
          <a:prstGeom prst="rect">
            <a:avLst/>
          </a:prstGeom>
        </p:spPr>
        <p:txBody>
          <a:bodyPr wrap="square">
            <a:spAutoFit/>
          </a:bodyPr>
          <a:lstStyle/>
          <a:p>
            <a:r>
              <a:rPr lang="en-US" sz="1600" dirty="0"/>
              <a:t>Slide 24	Extreme heat and climate change graphic – MDH, 2017</a:t>
            </a:r>
          </a:p>
          <a:p>
            <a:r>
              <a:rPr lang="en-US" sz="1600" dirty="0"/>
              <a:t>Slide 26	Urban heat islands – Snyder, 2012</a:t>
            </a:r>
          </a:p>
          <a:p>
            <a:r>
              <a:rPr lang="en-US" sz="1600" dirty="0"/>
              <a:t>Slide 27	Maximum daily temperature graph – Snyder, 2012</a:t>
            </a:r>
          </a:p>
          <a:p>
            <a:r>
              <a:rPr lang="en-US" sz="1600" dirty="0"/>
              <a:t>Slide 28	Target Field green roof – The Kestrel Design Group. Available online at: 	</a:t>
            </a:r>
            <a:r>
              <a:rPr lang="en-US" sz="1600" u="sng" dirty="0">
                <a:hlinkClick r:id="rId3"/>
              </a:rPr>
              <a:t>http://www.greenroofs.com/projects/pview.php?id=1000</a:t>
            </a:r>
            <a:endParaRPr lang="en-US" sz="1600" dirty="0"/>
          </a:p>
          <a:p>
            <a:r>
              <a:rPr lang="en-US" sz="1600" dirty="0"/>
              <a:t>Slide 29	New York City thermal image – NASA</a:t>
            </a:r>
          </a:p>
          <a:p>
            <a:r>
              <a:rPr lang="en-US" sz="1600" dirty="0"/>
              <a:t>Slide 30	Person sweating – </a:t>
            </a:r>
            <a:r>
              <a:rPr lang="en-US" sz="1600" dirty="0" err="1"/>
              <a:t>Pexels</a:t>
            </a:r>
            <a:endParaRPr lang="en-US" sz="1600" dirty="0"/>
          </a:p>
          <a:p>
            <a:r>
              <a:rPr lang="en-US" sz="1600" dirty="0"/>
              <a:t>Slide 32	Chicago skyline – </a:t>
            </a:r>
            <a:r>
              <a:rPr lang="en-US" sz="1600" dirty="0" err="1"/>
              <a:t>Pixabay</a:t>
            </a:r>
            <a:r>
              <a:rPr lang="en-US" sz="1600" dirty="0"/>
              <a:t>. Available online at: </a:t>
            </a:r>
            <a:r>
              <a:rPr lang="en-US" altLang="en-US" sz="1600" dirty="0">
                <a:hlinkClick r:id="rId4"/>
              </a:rPr>
              <a:t>https://pixabay.com/en/architecture-buildings-business-1853632/</a:t>
            </a:r>
            <a:r>
              <a:rPr lang="en-US" altLang="en-US" sz="1600" dirty="0"/>
              <a:t> </a:t>
            </a:r>
            <a:endParaRPr lang="en-US" sz="1600" dirty="0"/>
          </a:p>
          <a:p>
            <a:r>
              <a:rPr lang="en-US" sz="1600" dirty="0"/>
              <a:t>Slide 34	Person running – </a:t>
            </a:r>
            <a:r>
              <a:rPr lang="en-US" sz="1600" dirty="0" err="1"/>
              <a:t>Pexels</a:t>
            </a:r>
            <a:r>
              <a:rPr lang="en-US" sz="1600" dirty="0"/>
              <a:t>. Available online at:</a:t>
            </a:r>
          </a:p>
          <a:p>
            <a:r>
              <a:rPr lang="en-US" sz="1600" dirty="0"/>
              <a:t>	</a:t>
            </a:r>
            <a:r>
              <a:rPr lang="en-US" sz="1600" u="sng" dirty="0">
                <a:hlinkClick r:id="rId5"/>
              </a:rPr>
              <a:t>https://www.pexels.com/photo/man-in-white-long-sleeve-shirt-on-track-in-field-126401/</a:t>
            </a:r>
            <a:r>
              <a:rPr lang="en-US" sz="1600" dirty="0"/>
              <a:t> </a:t>
            </a:r>
          </a:p>
          <a:p>
            <a:r>
              <a:rPr lang="en-US" sz="1600" dirty="0"/>
              <a:t>Slide 35	Heat-related illness ED visits – Minnesota Public Health Data Access </a:t>
            </a:r>
          </a:p>
          <a:p>
            <a:r>
              <a:rPr lang="en-US" sz="1600" dirty="0"/>
              <a:t>Slide 36	Open window – </a:t>
            </a:r>
            <a:r>
              <a:rPr lang="en-US" sz="1600" dirty="0" err="1"/>
              <a:t>Pixabay</a:t>
            </a:r>
            <a:r>
              <a:rPr lang="en-US" sz="1600" dirty="0"/>
              <a:t>. Available online at:</a:t>
            </a:r>
          </a:p>
          <a:p>
            <a:r>
              <a:rPr lang="en-US" sz="1600" dirty="0"/>
              <a:t>	</a:t>
            </a:r>
            <a:r>
              <a:rPr lang="en-US" sz="1600" dirty="0">
                <a:hlinkClick r:id="rId6"/>
              </a:rPr>
              <a:t>https://pixabay.com/en/open-window-air-balcony-fire-escape-1246191/</a:t>
            </a:r>
            <a:r>
              <a:rPr lang="en-US" sz="1600" dirty="0"/>
              <a:t> </a:t>
            </a:r>
          </a:p>
          <a:p>
            <a:r>
              <a:rPr lang="en-US" sz="1600" dirty="0"/>
              <a:t>Slide 38	Pencil, clock, graph, phone, person, hand – MDH </a:t>
            </a:r>
          </a:p>
          <a:p>
            <a:r>
              <a:rPr lang="en-US" sz="1600" dirty="0"/>
              <a:t>Slide 39	Planning board – </a:t>
            </a:r>
            <a:r>
              <a:rPr lang="en-US" sz="1600" dirty="0" err="1"/>
              <a:t>Pixabay</a:t>
            </a:r>
            <a:r>
              <a:rPr lang="en-US" sz="1600" dirty="0"/>
              <a:t>. Available online at: </a:t>
            </a:r>
            <a:r>
              <a:rPr lang="en-US" altLang="en-US" sz="1600" dirty="0">
                <a:hlinkClick r:id="rId7"/>
              </a:rPr>
              <a:t>https://pixabay.com/en/concept-man-papers-person-plan-1868728/</a:t>
            </a:r>
            <a:r>
              <a:rPr lang="en-US" altLang="en-US" sz="1600" dirty="0"/>
              <a:t> </a:t>
            </a:r>
          </a:p>
          <a:p>
            <a:r>
              <a:rPr lang="en-US" sz="1600" dirty="0"/>
              <a:t>Slide 40	Organization chart – </a:t>
            </a:r>
            <a:r>
              <a:rPr lang="en-US" sz="1600" dirty="0" err="1"/>
              <a:t>Pixabay</a:t>
            </a:r>
            <a:r>
              <a:rPr lang="en-US" sz="1600" dirty="0"/>
              <a:t>. Available online at:</a:t>
            </a:r>
          </a:p>
          <a:p>
            <a:r>
              <a:rPr lang="en-US" sz="1600" dirty="0"/>
              <a:t>	</a:t>
            </a:r>
            <a:r>
              <a:rPr lang="en-US" altLang="en-US" sz="1600" dirty="0">
                <a:hlinkClick r:id="rId8"/>
              </a:rPr>
              <a:t>https://pixabay.com/en/organization-organization-chart-2478211/</a:t>
            </a:r>
            <a:r>
              <a:rPr lang="en-US" altLang="en-US" sz="1600" dirty="0"/>
              <a:t> </a:t>
            </a:r>
            <a:endParaRPr lang="en-US" sz="1600" dirty="0"/>
          </a:p>
          <a:p>
            <a:r>
              <a:rPr lang="en-US" sz="1600" dirty="0"/>
              <a:t>Slide 41	Percent of elderly people who live alone in Minneapolis map – MDH, 2011</a:t>
            </a:r>
          </a:p>
        </p:txBody>
      </p:sp>
    </p:spTree>
    <p:extLst>
      <p:ext uri="{BB962C8B-B14F-4D97-AF65-F5344CB8AC3E}">
        <p14:creationId xmlns:p14="http://schemas.microsoft.com/office/powerpoint/2010/main" val="13942390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65</a:t>
            </a:fld>
            <a:endParaRPr lang="en-US" dirty="0"/>
          </a:p>
        </p:txBody>
      </p:sp>
      <p:sp>
        <p:nvSpPr>
          <p:cNvPr id="5" name="Rectangle 4"/>
          <p:cNvSpPr/>
          <p:nvPr/>
        </p:nvSpPr>
        <p:spPr>
          <a:xfrm>
            <a:off x="838201" y="1803561"/>
            <a:ext cx="10515600" cy="4278094"/>
          </a:xfrm>
          <a:prstGeom prst="rect">
            <a:avLst/>
          </a:prstGeom>
        </p:spPr>
        <p:txBody>
          <a:bodyPr wrap="square">
            <a:spAutoFit/>
          </a:bodyPr>
          <a:lstStyle/>
          <a:p>
            <a:r>
              <a:rPr lang="en-US" sz="1600" dirty="0"/>
              <a:t>Slide 43	Sign of heat exhaustion and heat stroke – MDH, 2016</a:t>
            </a:r>
          </a:p>
          <a:p>
            <a:r>
              <a:rPr lang="en-US" sz="1600" dirty="0"/>
              <a:t>Slide 44	Lemon </a:t>
            </a:r>
            <a:r>
              <a:rPr lang="en-US" sz="1600" dirty="0"/>
              <a:t>water – </a:t>
            </a:r>
            <a:r>
              <a:rPr lang="en-US" sz="1600" dirty="0" err="1"/>
              <a:t>Pexels</a:t>
            </a:r>
            <a:r>
              <a:rPr lang="en-US" sz="1600" dirty="0"/>
              <a:t>. Available online at</a:t>
            </a:r>
            <a:r>
              <a:rPr lang="en-US" sz="1600" dirty="0" smtClean="0"/>
              <a:t>: </a:t>
            </a:r>
            <a:r>
              <a:rPr lang="en-US" sz="1600" dirty="0">
                <a:hlinkClick r:id="rId3"/>
              </a:rPr>
              <a:t>https://static.pexels.com/photos/3303/water-drink-fresh-lemons.jpg</a:t>
            </a:r>
            <a:r>
              <a:rPr lang="en-US" sz="1600" dirty="0"/>
              <a:t> </a:t>
            </a:r>
          </a:p>
          <a:p>
            <a:r>
              <a:rPr lang="en-US" sz="1600" dirty="0"/>
              <a:t>Slide 44	Shower </a:t>
            </a:r>
            <a:r>
              <a:rPr lang="en-US" sz="1600" dirty="0"/>
              <a:t>head – </a:t>
            </a:r>
            <a:r>
              <a:rPr lang="en-US" sz="1600" dirty="0" err="1"/>
              <a:t>Pexels</a:t>
            </a:r>
            <a:r>
              <a:rPr lang="en-US" sz="1600" dirty="0"/>
              <a:t>. Available online at</a:t>
            </a:r>
            <a:r>
              <a:rPr lang="en-US" sz="1600" dirty="0" smtClean="0"/>
              <a:t>: </a:t>
            </a:r>
            <a:r>
              <a:rPr lang="en-US" sz="1600" dirty="0">
                <a:hlinkClick r:id="rId4"/>
              </a:rPr>
              <a:t>https://pixabay.com/en/shower-water-wet-bathroom-stream-653671/</a:t>
            </a:r>
            <a:r>
              <a:rPr lang="en-US" sz="1600" dirty="0"/>
              <a:t> </a:t>
            </a:r>
          </a:p>
          <a:p>
            <a:r>
              <a:rPr lang="en-US" sz="1600" dirty="0"/>
              <a:t>Slide 44	Light colored shirt – </a:t>
            </a:r>
            <a:r>
              <a:rPr lang="en-US" sz="1600" dirty="0" err="1"/>
              <a:t>Pexels</a:t>
            </a:r>
            <a:r>
              <a:rPr lang="en-US" sz="1600" dirty="0"/>
              <a:t>. Available online at:</a:t>
            </a:r>
          </a:p>
          <a:p>
            <a:r>
              <a:rPr lang="en-US" sz="1600" dirty="0"/>
              <a:t>	</a:t>
            </a:r>
            <a:r>
              <a:rPr lang="en-US" sz="1600" dirty="0">
                <a:hlinkClick r:id="rId5"/>
              </a:rPr>
              <a:t>https://www.pexels.com/photo/adult-agriculture-beautiful-daylight-220139/</a:t>
            </a:r>
            <a:r>
              <a:rPr lang="en-US" sz="1600" dirty="0"/>
              <a:t> </a:t>
            </a:r>
          </a:p>
          <a:p>
            <a:r>
              <a:rPr lang="en-US" sz="1600" dirty="0"/>
              <a:t>Slide 44	Elderly hands – </a:t>
            </a:r>
            <a:r>
              <a:rPr lang="en-US" sz="1600" dirty="0" err="1"/>
              <a:t>Pexels</a:t>
            </a:r>
            <a:r>
              <a:rPr lang="en-US" sz="1600" dirty="0"/>
              <a:t>. Available online at: </a:t>
            </a:r>
            <a:r>
              <a:rPr lang="en-US" sz="1600" dirty="0">
                <a:hlinkClick r:id="rId6"/>
              </a:rPr>
              <a:t>www.pexels.com/photo/man-hands-waiting-senior-33786/</a:t>
            </a:r>
            <a:r>
              <a:rPr lang="en-US" sz="1600" dirty="0"/>
              <a:t> </a:t>
            </a:r>
          </a:p>
          <a:p>
            <a:r>
              <a:rPr lang="en-US" sz="1600" dirty="0"/>
              <a:t>Slide 44	Remote control </a:t>
            </a:r>
            <a:r>
              <a:rPr lang="en-US" sz="1600" dirty="0" smtClean="0"/>
              <a:t>– </a:t>
            </a:r>
            <a:r>
              <a:rPr lang="en-US" sz="1600" dirty="0" err="1" smtClean="0"/>
              <a:t>Pexels</a:t>
            </a:r>
            <a:r>
              <a:rPr lang="en-US" sz="1600" dirty="0" smtClean="0"/>
              <a:t>. Available online at: </a:t>
            </a:r>
            <a:r>
              <a:rPr lang="en-US" sz="1600" dirty="0">
                <a:hlinkClick r:id="rId7"/>
              </a:rPr>
              <a:t>https://pixabay.com/en/television-remote-control-525705/</a:t>
            </a:r>
            <a:r>
              <a:rPr lang="en-US" sz="1600" dirty="0"/>
              <a:t> </a:t>
            </a:r>
          </a:p>
          <a:p>
            <a:r>
              <a:rPr lang="en-US" sz="1600" dirty="0"/>
              <a:t>Slide 46	Windmill – </a:t>
            </a:r>
            <a:r>
              <a:rPr lang="en-US" sz="1600" dirty="0" err="1"/>
              <a:t>Pexels</a:t>
            </a:r>
            <a:r>
              <a:rPr lang="en-US" sz="1600" dirty="0"/>
              <a:t>. Available online at:</a:t>
            </a:r>
          </a:p>
          <a:p>
            <a:pPr lvl="0"/>
            <a:r>
              <a:rPr lang="en-US" sz="1600" dirty="0"/>
              <a:t>	</a:t>
            </a:r>
            <a:r>
              <a:rPr lang="en-US" sz="1600" dirty="0">
                <a:hlinkClick r:id="rId8"/>
              </a:rPr>
              <a:t>www.pexels.com/photo/road-street-desert-industry-477230/</a:t>
            </a:r>
            <a:r>
              <a:rPr lang="en-US" sz="1600" dirty="0"/>
              <a:t> </a:t>
            </a:r>
          </a:p>
          <a:p>
            <a:r>
              <a:rPr lang="en-US" sz="1600" dirty="0"/>
              <a:t>Slide 48	Person biking – </a:t>
            </a:r>
            <a:r>
              <a:rPr lang="en-US" sz="1600" dirty="0" err="1"/>
              <a:t>Pexels</a:t>
            </a:r>
            <a:r>
              <a:rPr lang="en-US" sz="1600" dirty="0"/>
              <a:t>. Available online at:</a:t>
            </a:r>
          </a:p>
          <a:p>
            <a:r>
              <a:rPr lang="en-US" sz="1600" dirty="0"/>
              <a:t>	</a:t>
            </a:r>
            <a:r>
              <a:rPr lang="en-US" sz="1600" dirty="0">
                <a:hlinkClick r:id="rId9"/>
              </a:rPr>
              <a:t>www.pexels.com/photo/person-wearing-black-and-gray-sleeveless-dress-riding-a-step-through-bicycle-521474</a:t>
            </a:r>
            <a:endParaRPr lang="en-US" sz="1600" dirty="0"/>
          </a:p>
          <a:p>
            <a:r>
              <a:rPr lang="en-US" sz="1600" dirty="0"/>
              <a:t>Slide 50	Food – </a:t>
            </a:r>
            <a:r>
              <a:rPr lang="en-US" sz="1600" dirty="0" err="1"/>
              <a:t>Pexels</a:t>
            </a:r>
            <a:r>
              <a:rPr lang="en-US" sz="1600" dirty="0"/>
              <a:t>. Available online at:</a:t>
            </a:r>
          </a:p>
          <a:p>
            <a:r>
              <a:rPr lang="en-US" sz="1600" dirty="0"/>
              <a:t>	</a:t>
            </a:r>
            <a:r>
              <a:rPr lang="en-US" sz="1600" dirty="0">
                <a:hlinkClick r:id="rId10"/>
              </a:rPr>
              <a:t>www.pexels.com/photo/tomatoes-carrots-and-radish-on-the-top-of-the-table-196643/</a:t>
            </a:r>
            <a:endParaRPr lang="en-US" sz="1600" dirty="0"/>
          </a:p>
          <a:p>
            <a:r>
              <a:rPr lang="en-US" sz="1600" dirty="0"/>
              <a:t>Slide 52	Spoon and Cherry – </a:t>
            </a:r>
            <a:r>
              <a:rPr lang="en-US" sz="1600" dirty="0" err="1"/>
              <a:t>Pixabay</a:t>
            </a:r>
            <a:r>
              <a:rPr lang="en-US" sz="1600" dirty="0"/>
              <a:t>. Available online at:</a:t>
            </a:r>
          </a:p>
          <a:p>
            <a:r>
              <a:rPr lang="en-US" sz="1600" dirty="0"/>
              <a:t>	</a:t>
            </a:r>
            <a:r>
              <a:rPr lang="en-US" sz="1600" dirty="0">
                <a:hlinkClick r:id="rId11"/>
              </a:rPr>
              <a:t>https://pixabay.com/en/cherry-on-a-spoon-cherry-sculpture-1545765/</a:t>
            </a:r>
            <a:r>
              <a:rPr lang="en-US" sz="1600" dirty="0"/>
              <a:t> </a:t>
            </a:r>
          </a:p>
          <a:p>
            <a:r>
              <a:rPr lang="en-US" sz="1600" dirty="0"/>
              <a:t>Slide 53	Minnesota Extreme Heat Toolkit – MDH</a:t>
            </a:r>
          </a:p>
          <a:p>
            <a:pPr>
              <a:defRPr/>
            </a:pPr>
            <a:r>
              <a:rPr lang="en-US" sz="1600" dirty="0"/>
              <a:t>Slide 54	Minnesota Extreme Heat Events Summary Sheet – MDH </a:t>
            </a:r>
            <a:endParaRPr lang="en-US" sz="900" dirty="0"/>
          </a:p>
        </p:txBody>
      </p:sp>
    </p:spTree>
    <p:extLst>
      <p:ext uri="{BB962C8B-B14F-4D97-AF65-F5344CB8AC3E}">
        <p14:creationId xmlns:p14="http://schemas.microsoft.com/office/powerpoint/2010/main" val="3929977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5" name="Picture 4" descr="Graph of Minnesota's average annual temperature from 1895-2016" title="Graph of Minnesota's average annual temperature from 1895-2016"/>
          <p:cNvPicPr>
            <a:picLocks noChangeAspect="1"/>
          </p:cNvPicPr>
          <p:nvPr/>
        </p:nvPicPr>
        <p:blipFill rotWithShape="1">
          <a:blip r:embed="rId3"/>
          <a:srcRect t="11250"/>
          <a:stretch/>
        </p:blipFill>
        <p:spPr>
          <a:xfrm>
            <a:off x="1094783" y="2499995"/>
            <a:ext cx="10002433" cy="3672840"/>
          </a:xfrm>
          <a:prstGeom prst="rect">
            <a:avLst/>
          </a:prstGeom>
        </p:spPr>
      </p:pic>
      <p:sp>
        <p:nvSpPr>
          <p:cNvPr id="7" name="Rectangle 6"/>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cxnSp>
        <p:nvCxnSpPr>
          <p:cNvPr id="8" name="Straight Connector 7"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65317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7" name="Picture 6" descr="Graph of Minnesota's average annual temperature from 1895-2016" title="Graph of Minnesota's average annual temperature from 1895-2016"/>
          <p:cNvPicPr>
            <a:picLocks noChangeAspect="1"/>
          </p:cNvPicPr>
          <p:nvPr/>
        </p:nvPicPr>
        <p:blipFill rotWithShape="1">
          <a:blip r:embed="rId3"/>
          <a:srcRect t="9167"/>
          <a:stretch/>
        </p:blipFill>
        <p:spPr>
          <a:xfrm>
            <a:off x="1118576" y="2446252"/>
            <a:ext cx="9954847" cy="3780326"/>
          </a:xfrm>
          <a:prstGeom prst="rect">
            <a:avLst/>
          </a:prstGeom>
        </p:spPr>
      </p:pic>
      <p:sp>
        <p:nvSpPr>
          <p:cNvPr id="8" name="Rectangle 7"/>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8</a:t>
            </a:fld>
            <a:endParaRPr lang="en-US" dirty="0"/>
          </a:p>
        </p:txBody>
      </p:sp>
      <p:cxnSp>
        <p:nvCxnSpPr>
          <p:cNvPr id="9" name="Straight Connector 8"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06662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90232"/>
            <a:ext cx="7965558" cy="4466118"/>
          </a:xfrm>
        </p:spPr>
        <p:txBody>
          <a:bodyPr>
            <a:normAutofit/>
          </a:bodyPr>
          <a:lstStyle/>
          <a:p>
            <a:pPr marL="0" indent="0">
              <a:buNone/>
            </a:pPr>
            <a:r>
              <a:rPr lang="en-US" sz="2800" dirty="0" smtClean="0">
                <a:solidFill>
                  <a:schemeClr val="accent2"/>
                </a:solidFill>
              </a:rPr>
              <a:t>WINTER TEMPREATURES</a:t>
            </a:r>
            <a:r>
              <a:rPr lang="en-US" sz="2800" dirty="0" smtClean="0"/>
              <a:t> </a:t>
            </a:r>
            <a:r>
              <a:rPr lang="en-US" sz="1600" dirty="0" smtClean="0"/>
              <a:t>ARE RISING</a:t>
            </a:r>
            <a:r>
              <a:rPr lang="en-US" sz="2000" dirty="0"/>
              <a:t> </a:t>
            </a:r>
            <a:r>
              <a:rPr lang="en-US" sz="2000" dirty="0" smtClean="0"/>
              <a:t/>
            </a:r>
            <a:br>
              <a:rPr lang="en-US" sz="2000" dirty="0" smtClean="0"/>
            </a:br>
            <a:r>
              <a:rPr lang="en-US" sz="1600" dirty="0" smtClean="0"/>
              <a:t>ABOUT</a:t>
            </a:r>
            <a:r>
              <a:rPr lang="en-US" sz="2000" dirty="0" smtClean="0"/>
              <a:t> </a:t>
            </a:r>
            <a:r>
              <a:rPr lang="en-US" sz="2800" dirty="0" smtClean="0">
                <a:solidFill>
                  <a:schemeClr val="accent2"/>
                </a:solidFill>
              </a:rPr>
              <a:t>TWICE AS FAST </a:t>
            </a:r>
            <a:r>
              <a:rPr lang="en-US" sz="1600" dirty="0" smtClean="0"/>
              <a:t>AS ANNUAL AVERAGE TEMPERATURES</a:t>
            </a:r>
          </a:p>
          <a:p>
            <a:pPr marL="0" indent="0">
              <a:buNone/>
            </a:pPr>
            <a:r>
              <a:rPr lang="en-US" sz="1600" dirty="0" smtClean="0"/>
              <a:t/>
            </a:r>
            <a:br>
              <a:rPr lang="en-US" sz="1600" dirty="0" smtClean="0"/>
            </a:br>
            <a:r>
              <a:rPr lang="en-US" sz="1600" dirty="0" smtClean="0"/>
              <a:t>MINIMUM OR </a:t>
            </a:r>
            <a:r>
              <a:rPr lang="en-US" sz="2800" dirty="0" smtClean="0">
                <a:solidFill>
                  <a:schemeClr val="accent2"/>
                </a:solidFill>
              </a:rPr>
              <a:t>‘OVERNIGHT LOW’</a:t>
            </a:r>
            <a:br>
              <a:rPr lang="en-US" sz="2800" dirty="0" smtClean="0">
                <a:solidFill>
                  <a:schemeClr val="accent2"/>
                </a:solidFill>
              </a:rPr>
            </a:br>
            <a:r>
              <a:rPr lang="en-US" sz="1600" dirty="0" smtClean="0"/>
              <a:t>TEMPERATURES ARE </a:t>
            </a:r>
            <a:r>
              <a:rPr lang="en-US" sz="2800" dirty="0" smtClean="0">
                <a:solidFill>
                  <a:schemeClr val="accent2"/>
                </a:solidFill>
              </a:rPr>
              <a:t>RISING FASTER</a:t>
            </a:r>
            <a:r>
              <a:rPr lang="en-US" sz="2800" dirty="0">
                <a:solidFill>
                  <a:schemeClr val="accent2"/>
                </a:solidFill>
              </a:rPr>
              <a:t/>
            </a:r>
            <a:br>
              <a:rPr lang="en-US" sz="2800" dirty="0">
                <a:solidFill>
                  <a:schemeClr val="accent2"/>
                </a:solidFill>
              </a:rPr>
            </a:br>
            <a:r>
              <a:rPr lang="en-US" sz="1600" dirty="0" smtClean="0"/>
              <a:t>THAN MAXIMUM OR </a:t>
            </a:r>
            <a:r>
              <a:rPr lang="en-US" sz="2800" dirty="0" smtClean="0">
                <a:solidFill>
                  <a:schemeClr val="accent2"/>
                </a:solidFill>
              </a:rPr>
              <a:t>‘DAYTIME HIGH’ </a:t>
            </a:r>
            <a:r>
              <a:rPr lang="en-US" sz="1600" dirty="0" smtClean="0"/>
              <a:t>TEMPERATURES</a:t>
            </a:r>
          </a:p>
          <a:p>
            <a:pPr marL="0" indent="0">
              <a:buNone/>
            </a:pP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NORTHERN MINNESOTA </a:t>
            </a:r>
            <a:r>
              <a:rPr lang="en-US" sz="1600" dirty="0" smtClean="0"/>
              <a:t>IS WARMING</a:t>
            </a:r>
            <a:br>
              <a:rPr lang="en-US" sz="1600" dirty="0" smtClean="0"/>
            </a:br>
            <a:r>
              <a:rPr lang="en-US" sz="1600" dirty="0" smtClean="0"/>
              <a:t>FASTER THAN </a:t>
            </a:r>
            <a:r>
              <a:rPr lang="en-US" sz="2800" dirty="0" smtClean="0">
                <a:solidFill>
                  <a:schemeClr val="accent2"/>
                </a:solidFill>
              </a:rPr>
              <a:t>SOUTHERN MINNESOTA</a:t>
            </a:r>
          </a:p>
          <a:p>
            <a:pPr marL="0" indent="0">
              <a:buNone/>
            </a:pPr>
            <a:endParaRPr lang="en-US" sz="2000" dirty="0" smtClean="0"/>
          </a:p>
        </p:txBody>
      </p: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pic>
        <p:nvPicPr>
          <p:cNvPr id="1030"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516" y="2147716"/>
            <a:ext cx="3150250" cy="471487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title="Decorative line"/>
          <p:cNvCxnSpPr/>
          <p:nvPr/>
        </p:nvCxnSpPr>
        <p:spPr>
          <a:xfrm>
            <a:off x="-15766" y="1265965"/>
            <a:ext cx="12207766" cy="0"/>
          </a:xfrm>
          <a:prstGeom prst="line">
            <a:avLst/>
          </a:prstGeom>
          <a:ln w="13970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99358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mdh-powerpoint" id="{C1740F6C-0269-4876-BF1B-5565F37040AE}" vid="{01DD30D7-813C-4279-9F0F-A02820E360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Props1.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2.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4.xml><?xml version="1.0" encoding="utf-8"?>
<ds:datastoreItem xmlns:ds="http://schemas.openxmlformats.org/officeDocument/2006/customXml" ds:itemID="{226A1386-9537-4EA6-B9A3-FB7D154FAC23}">
  <ds:schemaRefs>
    <ds:schemaRef ds:uri="http://purl.org/dc/elements/1.1/"/>
    <ds:schemaRef ds:uri="a340cd5a-8d85-4c94-8b3b-dcb04460a05d"/>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mn-mdh-powerpoint</Template>
  <TotalTime>4976</TotalTime>
  <Words>11017</Words>
  <Application>Microsoft Office PowerPoint</Application>
  <PresentationFormat>Widescreen</PresentationFormat>
  <Paragraphs>921</Paragraphs>
  <Slides>65</Slides>
  <Notes>65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ＭＳ Ｐゴシック</vt:lpstr>
      <vt:lpstr>Arial</vt:lpstr>
      <vt:lpstr>Calibri</vt:lpstr>
      <vt:lpstr>NeueHaasGroteskText Std</vt:lpstr>
      <vt:lpstr>Wingdings</vt:lpstr>
      <vt:lpstr>MN.IT</vt:lpstr>
      <vt:lpstr>EXTREME HEAT EVENTS</vt:lpstr>
      <vt:lpstr>NOTICE</vt:lpstr>
      <vt:lpstr>OUTLINE</vt:lpstr>
      <vt:lpstr>WEATHER VERSUS CLIMATE</vt:lpstr>
      <vt:lpstr>DEFINITIONS</vt:lpstr>
      <vt:lpstr>CLIMATE AND HEALTH ARE LINKED</vt:lpstr>
      <vt:lpstr>RISING TEMPERATURES</vt:lpstr>
      <vt:lpstr>RISING TEMPERATURES</vt:lpstr>
      <vt:lpstr>RISING TEMPERATURES</vt:lpstr>
      <vt:lpstr>ENVIRONMENTAL CHANGES</vt:lpstr>
      <vt:lpstr>PRECIPITATION INCREASES</vt:lpstr>
      <vt:lpstr>PRECIPITATION – MORE EXTREME EVENTS</vt:lpstr>
      <vt:lpstr>PRECIPITATION CHANGES</vt:lpstr>
      <vt:lpstr>HUMIDITY CHANGES</vt:lpstr>
      <vt:lpstr>OUTLINE</vt:lpstr>
      <vt:lpstr>EXTREME HEAT</vt:lpstr>
      <vt:lpstr>EXTREME HEAT</vt:lpstr>
      <vt:lpstr>EXTREME HEAT</vt:lpstr>
      <vt:lpstr>EXTREME HEAT</vt:lpstr>
      <vt:lpstr>EXTREME HEAT</vt:lpstr>
      <vt:lpstr>EXTREME HEAT RECORDS</vt:lpstr>
      <vt:lpstr>EXTREME HEAT RECORDS</vt:lpstr>
      <vt:lpstr>EXTREME HEAT EVENTS</vt:lpstr>
      <vt:lpstr>EXTREME HEAT EVENTS AND CLIMATE CHANGES</vt:lpstr>
      <vt:lpstr>OUTLINE</vt:lpstr>
      <vt:lpstr>URBAN HEAT ISLANDS (UHI)</vt:lpstr>
      <vt:lpstr>URBAN HEAT ISLANDS (UHI)</vt:lpstr>
      <vt:lpstr>MITIGATING URBAN HEAT ISLANDS</vt:lpstr>
      <vt:lpstr>MITIGATING URBAN HEAT ISLANDS</vt:lpstr>
      <vt:lpstr>OUTLINE</vt:lpstr>
      <vt:lpstr>EXTREME HEAT EVENTS AND HUMAN HEALTH</vt:lpstr>
      <vt:lpstr>EXTREME HEAT EVENTS AND HUMAN HEALTH</vt:lpstr>
      <vt:lpstr>DEATHS FROM EXTREME HEAT EVENTS</vt:lpstr>
      <vt:lpstr>EXTREME HEAT – WHO’S AT-RISK</vt:lpstr>
      <vt:lpstr>MINNESOTA EMERGENCY DEPARTMENT VISITS</vt:lpstr>
      <vt:lpstr>RISK FACTORS</vt:lpstr>
      <vt:lpstr>OUTLINE</vt:lpstr>
      <vt:lpstr>STRATEGIES: PUBLIC HEALTH PROFESSIONALS</vt:lpstr>
      <vt:lpstr>STRATEGIES: PUBLIC HEALTH PROFESSIONALS</vt:lpstr>
      <vt:lpstr>STRATEGIES: PUBLIC HEALTH PROFESSIONALS</vt:lpstr>
      <vt:lpstr>STRATEGIES: PUBLIC HEALTH PROFESSIONALS</vt:lpstr>
      <vt:lpstr>STRATEGIES: PUBLIC HEALTH PROFESSIONALS</vt:lpstr>
      <vt:lpstr>STRATEGIES: PUBLIC HEALTH PROFESSIONALS</vt:lpstr>
      <vt:lpstr>STRATEGIES: INDIVIDUALS</vt:lpstr>
      <vt:lpstr>What can individuals do to address climate change? </vt:lpstr>
      <vt:lpstr>Energy</vt:lpstr>
      <vt:lpstr>Energy: Individual Action and Collective Action</vt:lpstr>
      <vt:lpstr>Transportation</vt:lpstr>
      <vt:lpstr>Transportation: Individual Action and Collective Action</vt:lpstr>
      <vt:lpstr>Agriculture</vt:lpstr>
      <vt:lpstr>Agriculture: Individual Action and Collective Action</vt:lpstr>
      <vt:lpstr>SUMMARY</vt:lpstr>
      <vt:lpstr>MDH EXTREME HEAT RESOURCES</vt:lpstr>
      <vt:lpstr>MDH EXTREME HEAT RESOURCES</vt:lpstr>
      <vt:lpstr>OTHER EXTREME HEAT RESOURCES</vt:lpstr>
      <vt:lpstr>ACKNOWLEDGEMENTS</vt:lpstr>
      <vt:lpstr>Questions?</vt:lpstr>
      <vt:lpstr>REFERENCES: 1 of 5</vt:lpstr>
      <vt:lpstr>REFERENCES: 2 of 5</vt:lpstr>
      <vt:lpstr>REFERENCES: 3 of 5</vt:lpstr>
      <vt:lpstr>REFERENCES: 4 of 5</vt:lpstr>
      <vt:lpstr>REFERENCES: 5 of 5</vt:lpstr>
      <vt:lpstr>PHOTO AND IMAGE CREDITS</vt:lpstr>
      <vt:lpstr>PHOTO AND IMAGE CREDITS</vt:lpstr>
      <vt:lpstr>PHOTO AND IMAGE CREDITS</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Reverse Logo</dc:title>
  <dc:subject>PowerPoint Template</dc:subject>
  <dc:creator>MN Department of Health;Climate and Health Program</dc:creator>
  <cp:keywords>PowerPoint, Template</cp:keywords>
  <dc:description>Version 1.1, Released 8-2016</dc:description>
  <cp:lastModifiedBy>Tupper, Nissa (MDH)</cp:lastModifiedBy>
  <cp:revision>213</cp:revision>
  <cp:lastPrinted>2017-08-03T18:23:48Z</cp:lastPrinted>
  <dcterms:created xsi:type="dcterms:W3CDTF">2017-05-08T15:53:05Z</dcterms:created>
  <dcterms:modified xsi:type="dcterms:W3CDTF">2017-08-15T20:38:56Z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