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0" r:id="rId6"/>
    <p:sldId id="257" r:id="rId7"/>
    <p:sldId id="258" r:id="rId8"/>
    <p:sldId id="259" r:id="rId9"/>
    <p:sldId id="260" r:id="rId10"/>
    <p:sldId id="271" r:id="rId11"/>
    <p:sldId id="272" r:id="rId12"/>
    <p:sldId id="261" r:id="rId13"/>
    <p:sldId id="262" r:id="rId14"/>
    <p:sldId id="264" r:id="rId15"/>
    <p:sldId id="265" r:id="rId16"/>
    <p:sldId id="269" r:id="rId17"/>
    <p:sldId id="266" r:id="rId18"/>
    <p:sldId id="268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mbrick, Alexandra (MDH)" initials="BA(" lastIdx="1" clrIdx="0">
    <p:extLst>
      <p:ext uri="{19B8F6BF-5375-455C-9EA6-DF929625EA0E}">
        <p15:presenceInfo xmlns:p15="http://schemas.microsoft.com/office/powerpoint/2012/main" userId="S-1-5-21-1314793539-288207475-437156019-288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75249" autoAdjust="0"/>
  </p:normalViewPr>
  <p:slideViewPr>
    <p:cSldViewPr snapToGrid="0">
      <p:cViewPr varScale="1">
        <p:scale>
          <a:sx n="86" d="100"/>
          <a:sy n="86" d="100"/>
        </p:scale>
        <p:origin x="1266" y="96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8/21/2018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03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Pediatric triage card from MDH Crisis standards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 is part of MDH Crisis standards of care.  It is a basic guide on pediatric care. </a:t>
            </a:r>
          </a:p>
          <a:p>
            <a:r>
              <a:rPr lang="en-US" dirty="0"/>
              <a:t>This is acute stabilization.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5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pediatric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62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1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</a:t>
            </a:r>
            <a:r>
              <a:rPr lang="en-US" baseline="0" dirty="0"/>
              <a:t> probably say the standard of care is adjusted to the circumstances </a:t>
            </a:r>
            <a:r>
              <a:rPr lang="mr-IN" baseline="0" dirty="0"/>
              <a:t>–</a:t>
            </a:r>
            <a:r>
              <a:rPr lang="en-US" baseline="0" dirty="0"/>
              <a:t> this is crisis care </a:t>
            </a:r>
            <a:r>
              <a:rPr lang="mr-IN" baseline="0" dirty="0"/>
              <a:t>–</a:t>
            </a:r>
            <a:r>
              <a:rPr lang="en-US" baseline="0" dirty="0"/>
              <a:t> crisis standards of care is when the state and other agencies recognize / formalize the operational changes that needed to be made to support a longer-term response.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1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5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Peds Primer reference has many suggestions on use of space.</a:t>
            </a:r>
          </a:p>
          <a:p>
            <a:r>
              <a:rPr lang="en-US" dirty="0"/>
              <a:t>Transfer to other states should be coordinated</a:t>
            </a:r>
            <a:r>
              <a:rPr lang="en-US" baseline="0" dirty="0"/>
              <a:t> through the state HSEM/MDH unless it’s a usual partner </a:t>
            </a:r>
            <a:r>
              <a:rPr lang="mr-IN" baseline="0" dirty="0"/>
              <a:t>–</a:t>
            </a:r>
            <a:r>
              <a:rPr lang="en-US" baseline="0" dirty="0"/>
              <a:t> transport is an issue here too </a:t>
            </a:r>
            <a:r>
              <a:rPr lang="mr-IN" baseline="0" dirty="0"/>
              <a:t>–</a:t>
            </a:r>
            <a:r>
              <a:rPr lang="en-US" baseline="0" dirty="0"/>
              <a:t> like burn, you can’t mass transport pediatric patients very effectively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0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Peds Primer has the list as well and it is classed by the number of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1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2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MDH will support creating and maintaining “hotlines” to pediatric specialists.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 the Peds Primer has information on the number of caregivers needed to monitor children of each age group.</a:t>
            </a:r>
          </a:p>
          <a:p>
            <a:r>
              <a:rPr lang="en-US" dirty="0"/>
              <a:t>Refer to the module on children with special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7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plan from ped surge work</a:t>
            </a:r>
          </a:p>
          <a:p>
            <a:endParaRPr lang="en-US" dirty="0"/>
          </a:p>
          <a:p>
            <a:r>
              <a:rPr lang="en-US" dirty="0"/>
              <a:t>Decisions will need to be made to care for families adults at children’s hospitals and children at primarily adult hospitals to keep them together.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47D1-4D3F-6E48-8A5F-32BEFCE910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0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Here | mn.gov/websiteurl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4F7-E76D-F643-95D0-9A45D7CEECD8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C02E-B236-4B4A-A05E-F020CB15D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6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4F7-E76D-F643-95D0-9A45D7CEECD8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C02E-B236-4B4A-A05E-F020CB15D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1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  <p:sldLayoutId id="2147483821" r:id="rId5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mscimprovement.center/projects/pediatricreadiness/readiness-toolkit" TargetMode="External"/><Relationship Id="rId2" Type="http://schemas.openxmlformats.org/officeDocument/2006/relationships/hyperlink" Target="http://www.health.state.mn.us/oep/healthcare/crisis/standards.pd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state.mn.us/oep/healthcare/crisis/standard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mscimprovement.center/projects/pediatricreadiness/readiness-toolk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187952"/>
            <a:ext cx="12192000" cy="1199223"/>
          </a:xfrm>
        </p:spPr>
        <p:txBody>
          <a:bodyPr/>
          <a:lstStyle/>
          <a:p>
            <a:r>
              <a:rPr lang="en-US" dirty="0"/>
              <a:t>Pediatric Surge</a:t>
            </a:r>
            <a:br>
              <a:rPr lang="en-US" dirty="0"/>
            </a:br>
            <a:r>
              <a:rPr lang="en-US" dirty="0"/>
              <a:t>Crisis Standards of Care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John Hick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 Hennepin County Medical Center</a:t>
            </a:r>
          </a:p>
          <a:p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5" name="MN.IT Services Logo" descr="Minnesota Department of Heal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10" y="1775421"/>
            <a:ext cx="5670580" cy="8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E257-2AF4-47EE-9CD9-507B2871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6539-CB8C-4E15-9315-C00CB7BF0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Special </a:t>
            </a:r>
            <a:r>
              <a:rPr lang="en-US" sz="3600" dirty="0" smtClean="0"/>
              <a:t>Pediatric Issues</a:t>
            </a:r>
            <a:endParaRPr lang="en-US" sz="3600" dirty="0"/>
          </a:p>
          <a:p>
            <a:pPr lvl="1"/>
            <a:r>
              <a:rPr lang="en-US" sz="2500" dirty="0"/>
              <a:t>Psychological support for patient/family and staff</a:t>
            </a:r>
          </a:p>
          <a:p>
            <a:pPr lvl="1"/>
            <a:r>
              <a:rPr lang="en-US" sz="2500" dirty="0"/>
              <a:t>Patient tracking-unidentified minors</a:t>
            </a:r>
          </a:p>
          <a:p>
            <a:pPr lvl="1"/>
            <a:r>
              <a:rPr lang="en-US" sz="2500" dirty="0"/>
              <a:t>Patient safety</a:t>
            </a:r>
          </a:p>
          <a:p>
            <a:pPr lvl="1"/>
            <a:r>
              <a:rPr lang="en-US" sz="2500" dirty="0"/>
              <a:t>Autism concerns</a:t>
            </a:r>
          </a:p>
          <a:p>
            <a:pPr lvl="1"/>
            <a:r>
              <a:rPr lang="en-US" sz="2500" dirty="0"/>
              <a:t>Children with special needs (technically dependent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B73DE-21EA-4026-9B53-E780D65D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066" y="1890403"/>
            <a:ext cx="2142734" cy="29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E257-2AF4-47EE-9CD9-507B2871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6539-CB8C-4E15-9315-C00CB7BF0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Treatment</a:t>
            </a:r>
          </a:p>
          <a:p>
            <a:pPr lvl="1"/>
            <a:r>
              <a:rPr lang="en-US" sz="2500" dirty="0"/>
              <a:t>See clinical trauma and non-trauma segments</a:t>
            </a:r>
          </a:p>
          <a:p>
            <a:pPr lvl="1"/>
            <a:r>
              <a:rPr lang="en-US" sz="2500" dirty="0"/>
              <a:t>Airway and Breathing most important for the stabilization of pediatric patients</a:t>
            </a:r>
          </a:p>
          <a:p>
            <a:r>
              <a:rPr lang="en-US" sz="3600" dirty="0"/>
              <a:t>Frequent assessment of patients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4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BB67-769C-4C30-B97A-AD60B668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2AED-9469-46E2-838A-68BB2B38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Transport</a:t>
            </a:r>
          </a:p>
          <a:p>
            <a:pPr lvl="1"/>
            <a:r>
              <a:rPr lang="en-US" sz="2500" dirty="0"/>
              <a:t>Pediatric surge plan</a:t>
            </a:r>
          </a:p>
          <a:p>
            <a:pPr lvl="1"/>
            <a:r>
              <a:rPr lang="en-US" sz="2500" dirty="0"/>
              <a:t>Keeping families together when possible</a:t>
            </a:r>
          </a:p>
          <a:p>
            <a:pPr lvl="1"/>
            <a:r>
              <a:rPr lang="en-US" sz="2500" dirty="0"/>
              <a:t>Behavioral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2936C-2F56-4838-A9A8-90E329A47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43" y="3594970"/>
            <a:ext cx="4219145" cy="23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9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7DBF4E-4299-4044-9B06-9D254D031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-4246"/>
            <a:ext cx="9372600" cy="68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b="1412"/>
          <a:stretch>
            <a:fillRect/>
          </a:stretch>
        </p:blipFill>
        <p:spPr>
          <a:xfrm>
            <a:off x="952500" y="9528"/>
            <a:ext cx="10007600" cy="562927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AB7F8-D5FE-450F-B31F-61792EF9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Disaster Poster</a:t>
            </a:r>
          </a:p>
        </p:txBody>
      </p:sp>
    </p:spTree>
    <p:extLst>
      <p:ext uri="{BB962C8B-B14F-4D97-AF65-F5344CB8AC3E}">
        <p14:creationId xmlns:p14="http://schemas.microsoft.com/office/powerpoint/2010/main" val="11951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4F35-E372-4157-90FF-33D4C997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Assessment Triangle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E620E1-B795-486E-9E9B-1448B9EF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827" y="1315471"/>
            <a:ext cx="11440346" cy="55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69A4-81CA-4FE2-8420-1E0C3596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4B418-1A7C-431E-A998-061DDF74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MDH Website Crisis Standards of Care: </a:t>
            </a:r>
            <a:r>
              <a:rPr lang="en-US" sz="2800" dirty="0">
                <a:hlinkClick r:id="rId2"/>
              </a:rPr>
              <a:t>http://www.health.state.mn.us/oep/healthcare/crisis/standards.pdf</a:t>
            </a:r>
            <a:endParaRPr lang="en-US" sz="2800" dirty="0"/>
          </a:p>
          <a:p>
            <a:r>
              <a:rPr lang="en-US" sz="2800" dirty="0"/>
              <a:t>AAP PedsReady Website 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emscimprovement.center/projects/pediatricreadiness/readiness-toolkit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9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684897"/>
            <a:ext cx="10515600" cy="2517600"/>
          </a:xfrm>
        </p:spPr>
        <p:txBody>
          <a:bodyPr/>
          <a:lstStyle/>
          <a:p>
            <a:r>
              <a:rPr lang="en-US" sz="2700" b="1" dirty="0" smtClean="0"/>
              <a:t>Pediatric Surge Project</a:t>
            </a:r>
          </a:p>
          <a:p>
            <a:r>
              <a:rPr lang="en-US" sz="2200" i="1" dirty="0" smtClean="0"/>
              <a:t>Health.HPP@state.mn.us</a:t>
            </a:r>
          </a:p>
          <a:p>
            <a:r>
              <a:rPr lang="en-US" sz="2200" dirty="0" smtClean="0"/>
              <a:t>651-201-5700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4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viewing this module, the participant should be able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what is crisis standards of care.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Summarize the exclusive pediatric issues that may present during a surge of pediatric patients necessitating a change in standards of care.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Know where to access the Minnesota Department of Health (MDH) Crisis Standards of Care </a:t>
            </a:r>
            <a:r>
              <a:rPr lang="en-US" dirty="0" smtClean="0"/>
              <a:t>Framework and available CSC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5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2B6C-CA96-48B7-BB1D-0E85DFA0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00E63-DEF9-4AA2-A882-CB4A357A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a disaster, the standard care of patients can be impacted and that standard of care may be adjusted to fit the circumstances.</a:t>
            </a:r>
          </a:p>
          <a:p>
            <a:r>
              <a:rPr lang="en-US" dirty="0"/>
              <a:t>Crisis </a:t>
            </a:r>
            <a:r>
              <a:rPr lang="en-US" dirty="0" smtClean="0"/>
              <a:t>standards </a:t>
            </a:r>
            <a:r>
              <a:rPr lang="en-US" dirty="0"/>
              <a:t>of care is when the state and other agencies recognize and formalize operational changes to the care of patients to support a long term medical response.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3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2B6C-CA96-48B7-BB1D-0E85DFA0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00E63-DEF9-4AA2-A882-CB4A357A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 modes will progress from conventional standards through contingency standards into crisis standard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Oxygen used for albuterol nebs</a:t>
            </a:r>
          </a:p>
          <a:p>
            <a:pPr lvl="1"/>
            <a:r>
              <a:rPr lang="en-US" dirty="0"/>
              <a:t>Air used for albuterol nebs</a:t>
            </a:r>
          </a:p>
          <a:p>
            <a:pPr lvl="1"/>
            <a:r>
              <a:rPr lang="en-US" dirty="0"/>
              <a:t>Inhalers used</a:t>
            </a:r>
          </a:p>
          <a:p>
            <a:r>
              <a:rPr lang="en-US" dirty="0"/>
              <a:t>MDH Website: </a:t>
            </a:r>
            <a:r>
              <a:rPr lang="en-US" dirty="0">
                <a:hlinkClick r:id="rId3"/>
              </a:rPr>
              <a:t>http://www.health.state.mn.us/oep/healthcare/crisis/standards.pdf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4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C61B-0EA0-493E-9971-AEDBEF76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Care:  Pediatrics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49FC3-7262-44D6-BF54-98829E291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375"/>
          </a:xfrm>
        </p:spPr>
        <p:txBody>
          <a:bodyPr>
            <a:normAutofit/>
          </a:bodyPr>
          <a:lstStyle/>
          <a:p>
            <a:r>
              <a:rPr lang="en-US" sz="3600" dirty="0"/>
              <a:t>Pediatric </a:t>
            </a:r>
            <a:r>
              <a:rPr lang="en-US" sz="3600" dirty="0" smtClean="0"/>
              <a:t>Care Units </a:t>
            </a:r>
            <a:r>
              <a:rPr lang="en-US" sz="3600" dirty="0"/>
              <a:t>(Space)</a:t>
            </a:r>
          </a:p>
          <a:p>
            <a:pPr lvl="1"/>
            <a:r>
              <a:rPr lang="en-US" sz="2500" dirty="0"/>
              <a:t>Prioritizing patient </a:t>
            </a:r>
            <a:r>
              <a:rPr lang="en-US" sz="2500" dirty="0" smtClean="0"/>
              <a:t>&lt; 8 </a:t>
            </a:r>
            <a:r>
              <a:rPr lang="en-US" sz="2500" dirty="0"/>
              <a:t>years old to pediatric hospitals and hospitals having pediatric units</a:t>
            </a:r>
          </a:p>
          <a:p>
            <a:pPr lvl="1"/>
            <a:r>
              <a:rPr lang="en-US" sz="2500" dirty="0"/>
              <a:t>Surge to age appropriate units in general hospitals</a:t>
            </a:r>
          </a:p>
          <a:p>
            <a:pPr lvl="1"/>
            <a:r>
              <a:rPr lang="en-US" sz="2500" dirty="0"/>
              <a:t>Non pediatric hospitals may need to keep and treat non-critical pediatric patients</a:t>
            </a:r>
          </a:p>
          <a:p>
            <a:pPr lvl="1"/>
            <a:r>
              <a:rPr lang="en-US" sz="2500" dirty="0"/>
              <a:t>Expand outpatient units</a:t>
            </a:r>
          </a:p>
          <a:p>
            <a:pPr lvl="1"/>
            <a:r>
              <a:rPr lang="en-US" sz="2500" dirty="0"/>
              <a:t>Consider transfer to other </a:t>
            </a:r>
            <a:r>
              <a:rPr lang="en-US" sz="2500" dirty="0" smtClean="0"/>
              <a:t>states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8309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E257-2AF4-47EE-9CD9-507B2871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6539-CB8C-4E15-9315-C00CB7BF0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Supplies</a:t>
            </a:r>
          </a:p>
          <a:p>
            <a:pPr lvl="1"/>
            <a:r>
              <a:rPr lang="en-US" sz="2200" dirty="0"/>
              <a:t>AAP/ACEP equipment list</a:t>
            </a:r>
          </a:p>
          <a:p>
            <a:pPr lvl="2"/>
            <a:r>
              <a:rPr lang="en-US" sz="2200" dirty="0"/>
              <a:t>http://aappolicy.aappublications.org/cgi/reprint/pediatrics;124/4/1233.pdf. </a:t>
            </a:r>
          </a:p>
          <a:p>
            <a:pPr lvl="1"/>
            <a:r>
              <a:rPr lang="en-US" sz="2200" dirty="0"/>
              <a:t>Prioritize use of equipment according to size of patient</a:t>
            </a:r>
          </a:p>
          <a:p>
            <a:pPr lvl="1"/>
            <a:r>
              <a:rPr lang="en-US" sz="2200" dirty="0"/>
              <a:t>Prioritize use of medications according to age patient</a:t>
            </a:r>
          </a:p>
          <a:p>
            <a:pPr lvl="1"/>
            <a:r>
              <a:rPr lang="en-US" sz="2200" dirty="0"/>
              <a:t>Pediatric primer </a:t>
            </a:r>
          </a:p>
          <a:p>
            <a:pPr lvl="2"/>
            <a:r>
              <a:rPr lang="en-US" sz="2000" dirty="0"/>
              <a:t>www.health.state.mn.us/oep/healthcare/surge/pedsprimer.docx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3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4E8-AE07-4956-A303-239D8B4D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7CA557-AB50-4822-BCF5-AD5DC0DEC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970" y="1732350"/>
            <a:ext cx="10515600" cy="33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4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5C4E-E50F-494C-91F4-437A3572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648F3-9836-4B05-BEAB-4F50E69C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PedsReady tool kit evaluates how ready a hospital Emergency Department is ready for children</a:t>
            </a:r>
          </a:p>
          <a:p>
            <a:r>
              <a:rPr lang="en-US" sz="2800" dirty="0"/>
              <a:t>Website 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emscimprovement.center/projects/pediatricreadiness/readiness-toolkit</a:t>
            </a:r>
            <a:endParaRPr lang="en-US" sz="2000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2BAE1-464B-4DE2-A683-BFA8D0BE0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60" y="4001294"/>
            <a:ext cx="11027079" cy="15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0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E257-2AF4-47EE-9CD9-507B2871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6539-CB8C-4E15-9315-C00CB7BF0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Staff</a:t>
            </a:r>
          </a:p>
          <a:p>
            <a:pPr lvl="1"/>
            <a:r>
              <a:rPr lang="en-US" sz="2500" dirty="0"/>
              <a:t>Just in time instructions on treatment of pediatric patients</a:t>
            </a:r>
          </a:p>
          <a:p>
            <a:pPr lvl="1"/>
            <a:r>
              <a:rPr lang="en-US" sz="2500" dirty="0" smtClean="0"/>
              <a:t>Hotline </a:t>
            </a:r>
            <a:r>
              <a:rPr lang="en-US" sz="2500" dirty="0"/>
              <a:t>to pediatric experts for clinical advise for non-pediatric providers</a:t>
            </a:r>
          </a:p>
          <a:p>
            <a:pPr lvl="1"/>
            <a:r>
              <a:rPr lang="en-US" sz="2500" dirty="0"/>
              <a:t>Telemedicine for severe cases that cannot be transferred to pediatric specialty </a:t>
            </a:r>
            <a:r>
              <a:rPr lang="en-US" sz="2500" dirty="0" smtClean="0"/>
              <a:t>centers</a:t>
            </a:r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6E951-51A1-404A-82E9-18BCE8DC6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300538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6185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H PowerPoint" id="{77A571C1-30E7-4DA3-AE01-D70EB1FA1994}" vid="{ACB131C9-D5E5-440B-BC5E-D73CF3BD21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01D64B2432442BB42C134183FF8E4" ma:contentTypeVersion="3" ma:contentTypeDescription="Create a new document." ma:contentTypeScope="" ma:versionID="78869e3402b51a60e4e37635038f4076">
  <xsd:schema xmlns:xsd="http://www.w3.org/2001/XMLSchema" xmlns:xs="http://www.w3.org/2001/XMLSchema" xmlns:p="http://schemas.microsoft.com/office/2006/metadata/properties" xmlns:ns2="3f0d7846-e5da-490b-9ede-be8c0b3b600e" targetNamespace="http://schemas.microsoft.com/office/2006/metadata/properties" ma:root="true" ma:fieldsID="a2e1bbf846a194404023d0236668bc82" ns2:_="">
    <xsd:import namespace="3f0d7846-e5da-490b-9ede-be8c0b3b600e"/>
    <xsd:element name="properties">
      <xsd:complexType>
        <xsd:sequence>
          <xsd:element name="documentManagement">
            <xsd:complexType>
              <xsd:all>
                <xsd:element ref="ns2:Category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d7846-e5da-490b-9ede-be8c0b3b600e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list="{9bec51f6-02d5-4ac3-a786-db27c445bb3f}" ma:internalName="Category" ma:showField="Category">
      <xsd:simpleType>
        <xsd:restriction base="dms:Lookup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3f0d7846-e5da-490b-9ede-be8c0b3b600e">2</Category>
  </documentManagement>
</p:properties>
</file>

<file path=customXml/itemProps1.xml><?xml version="1.0" encoding="utf-8"?>
<ds:datastoreItem xmlns:ds="http://schemas.openxmlformats.org/officeDocument/2006/customXml" ds:itemID="{3E7AEE2E-DE2A-4B81-816A-4F4FF5CD3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0d7846-e5da-490b-9ede-be8c0b3b6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A1386-9537-4EA6-B9A3-FB7D154FAC2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f0d7846-e5da-490b-9ede-be8c0b3b600e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MDH PowerPoint</Template>
  <TotalTime>422</TotalTime>
  <Words>655</Words>
  <Application>Microsoft Office PowerPoint</Application>
  <PresentationFormat>Widescreen</PresentationFormat>
  <Paragraphs>96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Mangal</vt:lpstr>
      <vt:lpstr>NeueHaasGroteskText Std</vt:lpstr>
      <vt:lpstr>MN.IT</vt:lpstr>
      <vt:lpstr>Pediatric Surge Crisis Standards of Care</vt:lpstr>
      <vt:lpstr>Objectives</vt:lpstr>
      <vt:lpstr>Crisis Standards of Care</vt:lpstr>
      <vt:lpstr>Crisis Standards of Care</vt:lpstr>
      <vt:lpstr>Crisis Standards of Care:  Pediatrics</vt:lpstr>
      <vt:lpstr>Crisis Standards of Care</vt:lpstr>
      <vt:lpstr>Crisis Standards of Care</vt:lpstr>
      <vt:lpstr>Crisis Standards of Care</vt:lpstr>
      <vt:lpstr>Crisis Standards of Care</vt:lpstr>
      <vt:lpstr>Crisis Standards of Care</vt:lpstr>
      <vt:lpstr>Crisis Standards of Care</vt:lpstr>
      <vt:lpstr>Crisis Standards of Care</vt:lpstr>
      <vt:lpstr>PowerPoint Presentation</vt:lpstr>
      <vt:lpstr>Pediatric Disaster Poster</vt:lpstr>
      <vt:lpstr>Pediatric Assessment Triangle</vt:lpstr>
      <vt:lpstr>Conclusion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Surge Crisis Standards of Care</dc:title>
  <dc:subject>PowerPoint Template</dc:subject>
  <dc:creator>Bambrick, Alexandra (MDH)</dc:creator>
  <cp:keywords>PowerPoint, Template</cp:keywords>
  <dc:description>Version 1.1, Released 8-2016</dc:description>
  <cp:lastModifiedBy>McAdams, Toby (MDH)</cp:lastModifiedBy>
  <cp:revision>28</cp:revision>
  <dcterms:created xsi:type="dcterms:W3CDTF">2018-03-05T18:53:20Z</dcterms:created>
  <dcterms:modified xsi:type="dcterms:W3CDTF">2018-08-21T18:42:54Z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0x01010095801D64B2432442BB42C134183FF8E4</vt:lpwstr>
  </property>
  <property fmtid="{D5CDD505-2E9C-101B-9397-08002B2CF9AE}" pid="3" name="_dlc_DocIdItemGuid">
    <vt:lpwstr>51612d0f-3fe8-4978-a8d9-f384c5e0293e</vt:lpwstr>
  </property>
</Properties>
</file>