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2"/>
  </p:notesMasterIdLst>
  <p:handoutMasterIdLst>
    <p:handoutMasterId r:id="rId43"/>
  </p:handoutMasterIdLst>
  <p:sldIdLst>
    <p:sldId id="256" r:id="rId5"/>
    <p:sldId id="257" r:id="rId6"/>
    <p:sldId id="258" r:id="rId7"/>
    <p:sldId id="300" r:id="rId8"/>
    <p:sldId id="260" r:id="rId9"/>
    <p:sldId id="261" r:id="rId10"/>
    <p:sldId id="262" r:id="rId11"/>
    <p:sldId id="293" r:id="rId12"/>
    <p:sldId id="301" r:id="rId13"/>
    <p:sldId id="264" r:id="rId14"/>
    <p:sldId id="265" r:id="rId15"/>
    <p:sldId id="266" r:id="rId16"/>
    <p:sldId id="267" r:id="rId17"/>
    <p:sldId id="268" r:id="rId18"/>
    <p:sldId id="290" r:id="rId19"/>
    <p:sldId id="269" r:id="rId20"/>
    <p:sldId id="296" r:id="rId21"/>
    <p:sldId id="297" r:id="rId22"/>
    <p:sldId id="298" r:id="rId23"/>
    <p:sldId id="271" r:id="rId24"/>
    <p:sldId id="272" r:id="rId25"/>
    <p:sldId id="274" r:id="rId26"/>
    <p:sldId id="275" r:id="rId27"/>
    <p:sldId id="294" r:id="rId28"/>
    <p:sldId id="288" r:id="rId29"/>
    <p:sldId id="276" r:id="rId30"/>
    <p:sldId id="277" r:id="rId31"/>
    <p:sldId id="278" r:id="rId32"/>
    <p:sldId id="279" r:id="rId33"/>
    <p:sldId id="280" r:id="rId34"/>
    <p:sldId id="281" r:id="rId35"/>
    <p:sldId id="282" r:id="rId36"/>
    <p:sldId id="283" r:id="rId37"/>
    <p:sldId id="295" r:id="rId38"/>
    <p:sldId id="292" r:id="rId39"/>
    <p:sldId id="285" r:id="rId40"/>
    <p:sldId id="289" r:id="rId41"/>
  </p:sldIdLst>
  <p:sldSz cx="20104100" cy="11309350"/>
  <p:notesSz cx="20104100" cy="113093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27" userDrawn="1">
          <p15:clr>
            <a:srgbClr val="A4A3A4"/>
          </p15:clr>
        </p15:guide>
        <p15:guide id="2" pos="572" userDrawn="1">
          <p15:clr>
            <a:srgbClr val="A4A3A4"/>
          </p15:clr>
        </p15:guide>
      </p15:sldGuideLst>
    </p:ext>
    <p:ext uri="{2D200454-40CA-4A62-9FC3-DE9A4176ACB9}">
      <p15:notes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56" roundtripDataSignature="AMtx7mizE6hA+tBM0MwtabYc+Ok0IzoQw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422712-7C2A-DCD0-969C-9C9530D1FE3C}" name="Raatz, Kelly (She/Her/Hers) (MDH)" initials="KR" userId="S::Kelly.Raatz@state.mn.us::955de05f-c2ef-4d25-b5ba-b090b62e01cc" providerId="AD"/>
  <p188:author id="{531DDF16-11AF-24DC-B9DF-5FD7AB8C2EFD}" name="Santiago Olarte" initials="SO" userId="S::Santiago@lighthouseglobal.co::348126e9-ae75-4355-b7e3-cda6397d7942" providerId="AD"/>
  <p188:author id="{94455219-D178-199B-C847-1252CD9990AA}" name="Thorstenson, Karli (She/Her/Hers) (MDH)" initials="KT" userId="S::Karli.Thorstenson@state.mn.us::7f6c04d4-33bc-4dd2-83a6-00af1e601db6" providerId="AD"/>
  <p188:author id="{ECF4A934-F846-C950-9993-936EBA9B1A90}" name="Isabel Marsh" initials="IM" userId="S::isabel@lighthouseglobal.co::b256ab11-929c-4082-8fa4-aadad6b6b748" providerId="AD"/>
  <p188:author id="{539B5E3B-9EB2-3438-3143-AD02B3B3B63C}" name="Raatz, Kelly (She/Her/Hers) (MDH)" initials="R(" userId="S::kelly.raatz@state.mn.us::955de05f-c2ef-4d25-b5ba-b090b62e01cc" providerId="AD"/>
  <p188:author id="{27D7BF49-D8AD-4380-49CB-0500EB0A5C52}" name="maria.ejoe.hidalgo@gmail.com" initials="" userId="c7d38cea83c848ad" providerId="Windows Live"/>
  <p188:author id="{8443ED59-20C7-4FDF-8DCA-8A14D1AA1C8C}" name="Microsoft Office User" initials="MOU" userId="Microsoft Office User" providerId="None"/>
  <p188:author id="{4E49F58B-C8B7-A589-119C-280E9C9A5A67}" name="Olivieri, Emile (He/Him/His) (MDH)" initials="O(" userId="S::emile.olivieri@state.mn.us::f4f7b168-81f9-40db-9de5-f213b273c566" providerId="AD"/>
  <p188:author id="{9635C592-7D67-20A5-16C2-9DAA6171CBA7}" name="Hickle, Andrea (She/Her/Hers) (MDH)" initials="AH" userId="S::Andrea.Hickle@state.mn.us::32253c54-a07c-44ec-be6d-e5bc85b52ce7" providerId="AD"/>
  <p188:author id="{2FB43D97-C3EC-73F3-0DF1-35962F24021F}" name="Cristina Rodríguez " initials="CR" userId="Cristina Rodríguez " providerId="None"/>
  <p188:author id="{2713DFB3-64EB-AC65-E741-584F6D5AE9B5}" name="Meyer, Mary (She/Her/Hers) (MDH)" initials="M(" userId="S::mary.meyer@state.mn.us::4f577342-38ce-415a-adae-63def7066a48" providerId="AD"/>
  <p188:author id="{0D84A2F4-C11A-26E2-B22F-901D543101D4}" name="Meyer, Mary (She/Her/Hers) (MDH)" initials="MM" userId="S::Mary.Meyer@state.mn.us::4f577342-38ce-415a-adae-63def7066a4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5F"/>
    <a:srgbClr val="EEF2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8213E77-4F4C-4176-BB34-90216E462921}">
  <a:tblStyle styleId="{58213E77-4F4C-4176-BB34-90216E462921}"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71"/>
    <p:restoredTop sz="87151"/>
  </p:normalViewPr>
  <p:slideViewPr>
    <p:cSldViewPr snapToGrid="0">
      <p:cViewPr varScale="1">
        <p:scale>
          <a:sx n="42" d="100"/>
          <a:sy n="42" d="100"/>
        </p:scale>
        <p:origin x="312" y="43"/>
      </p:cViewPr>
      <p:guideLst>
        <p:guide orient="horz" pos="1227"/>
        <p:guide pos="572"/>
      </p:guideLst>
    </p:cSldViewPr>
  </p:slideViewPr>
  <p:notesTextViewPr>
    <p:cViewPr>
      <p:scale>
        <a:sx n="1" d="1"/>
        <a:sy n="1" d="1"/>
      </p:scale>
      <p:origin x="0" y="0"/>
    </p:cViewPr>
  </p:notesTextViewPr>
  <p:notesViewPr>
    <p:cSldViewPr snapToGrid="0">
      <p:cViewPr>
        <p:scale>
          <a:sx n="80" d="100"/>
          <a:sy n="80" d="100"/>
        </p:scale>
        <p:origin x="696"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57" Type="http://schemas.openxmlformats.org/officeDocument/2006/relationships/presProps" Target="presProps.xml"/><Relationship Id="rId61"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56" Type="http://customschemas.google.com/relationships/presentationmetadata" Target="meta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857C4D3-15E8-C1AD-D161-973AEB10E23B}"/>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s-CR">
              <a:latin typeface="Calibri" panose="020F0502020204030204" pitchFamily="34" charset="0"/>
              <a:cs typeface="Calibri" panose="020F0502020204030204" pitchFamily="34" charset="0"/>
            </a:endParaRPr>
          </a:p>
        </p:txBody>
      </p:sp>
      <p:sp>
        <p:nvSpPr>
          <p:cNvPr id="3" name="Marcador de fecha 2">
            <a:extLst>
              <a:ext uri="{FF2B5EF4-FFF2-40B4-BE49-F238E27FC236}">
                <a16:creationId xmlns:a16="http://schemas.microsoft.com/office/drawing/2014/main" id="{4FE7A628-0D12-FF71-19F0-C5201763D2BB}"/>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EC645209-EADB-6840-8648-C8578C2169F0}" type="datetimeFigureOut">
              <a:rPr lang="es-CR" smtClean="0">
                <a:latin typeface="Calibri" panose="020F0502020204030204" pitchFamily="34" charset="0"/>
                <a:cs typeface="Calibri" panose="020F0502020204030204" pitchFamily="34" charset="0"/>
              </a:rPr>
              <a:t>10/9/2026</a:t>
            </a:fld>
            <a:endParaRPr lang="es-CR">
              <a:latin typeface="Calibri" panose="020F0502020204030204" pitchFamily="34" charset="0"/>
              <a:cs typeface="Calibri" panose="020F0502020204030204" pitchFamily="34" charset="0"/>
            </a:endParaRPr>
          </a:p>
        </p:txBody>
      </p:sp>
      <p:sp>
        <p:nvSpPr>
          <p:cNvPr id="4" name="Marcador de pie de página 3">
            <a:extLst>
              <a:ext uri="{FF2B5EF4-FFF2-40B4-BE49-F238E27FC236}">
                <a16:creationId xmlns:a16="http://schemas.microsoft.com/office/drawing/2014/main" id="{63316D8F-09C8-AA50-103A-B391A6D27BB0}"/>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es-CR">
              <a:latin typeface="Calibri" panose="020F0502020204030204" pitchFamily="34" charset="0"/>
              <a:cs typeface="Calibri" panose="020F0502020204030204" pitchFamily="34" charset="0"/>
            </a:endParaRPr>
          </a:p>
        </p:txBody>
      </p:sp>
      <p:sp>
        <p:nvSpPr>
          <p:cNvPr id="5" name="Marcador de número de diapositiva 4">
            <a:extLst>
              <a:ext uri="{FF2B5EF4-FFF2-40B4-BE49-F238E27FC236}">
                <a16:creationId xmlns:a16="http://schemas.microsoft.com/office/drawing/2014/main" id="{23048093-E843-6A18-9140-84BBF52260D2}"/>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555AE054-C848-5645-92D3-7AFBF513C33B}" type="slidenum">
              <a:rPr lang="es-CR" smtClean="0">
                <a:latin typeface="Calibri" panose="020F0502020204030204" pitchFamily="34" charset="0"/>
                <a:cs typeface="Calibri" panose="020F0502020204030204" pitchFamily="34" charset="0"/>
              </a:rPr>
              <a:t>‹#›</a:t>
            </a:fld>
            <a:endParaRPr lang="es-CR">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4529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2010400" y="5371925"/>
            <a:ext cx="16083275" cy="50892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lvl1pPr marR="0" lvl="0" algn="l" rtl="0">
      <a:lnSpc>
        <a:spcPct val="100000"/>
      </a:lnSpc>
      <a:spcBef>
        <a:spcPts val="0"/>
      </a:spcBef>
      <a:spcAft>
        <a:spcPts val="0"/>
      </a:spcAft>
      <a:buClr>
        <a:srgbClr val="000000"/>
      </a:buClr>
      <a:buFont typeface="Arial"/>
      <a:defRPr sz="1401"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health.state.mn.us/diseases/asthma/professionals/documents/adultspanaap.pdf"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www.health.state.mn.us/diseases/asthma/professionals/documents/childenglishaap.pdf" TargetMode="External"/><Relationship Id="rId5" Type="http://schemas.openxmlformats.org/officeDocument/2006/relationships/hyperlink" Target="https://www.health.state.mn.us/diseases/asthma/professionals/documents/adultaap.pdf" TargetMode="External"/><Relationship Id="rId4" Type="http://schemas.openxmlformats.org/officeDocument/2006/relationships/hyperlink" Target="https://www.health.state.mn.us/diseases/asthma/professionals/documents/childspanaap.pdf"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health.state.mn.us/diseases/asthma/schools/documents/outdoorairguidance.pdf"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health.state.mn.us/diseases/asthma/schools/documents/outairguidespa.pdf"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Welcome to this educational session about asthma!</a:t>
            </a:r>
          </a:p>
          <a:p>
            <a:pPr marL="158750" indent="0">
              <a:buNone/>
            </a:pPr>
            <a:endPar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endParaRP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My name is…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In this presentation, we will talk about what asthma is, its impact in Minnesota, what can make it worse, how to manage it, and some resources that can be very helpful.</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We want this session to be interactive and useful to you!</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This presentation is intended to be a resource you can draw from as needed. It contains a lot of information, and not all of the content will be appropriate for every educational session or every audience.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You can adapt this presentation to your audience, presentation style, and the time available.</a:t>
            </a:r>
            <a:r>
              <a:rPr lang="en-US" b="1" dirty="0">
                <a:effectLst/>
              </a:rPr>
              <a:t> </a:t>
            </a:r>
            <a:endParaRPr b="1" dirty="0"/>
          </a:p>
        </p:txBody>
      </p:sp>
      <p:sp>
        <p:nvSpPr>
          <p:cNvPr id="99" name="Google Shape;99;p1: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9: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I’d like to ask you:</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Does asthma affect everyone in the same way?</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Let’s vote by raising our hands.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Who says yes?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Who says no?</a:t>
            </a:r>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
        <p:nvSpPr>
          <p:cNvPr id="325" name="Google Shape;325;p9: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0: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Asthma does not look the same for everyone. Symptoms can vary greatly from person to person.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Common symptoms vary in type and intensity.</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Some people may have mild symptoms</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such as an occasional cough, while others may experience wheezing (a whistling sound when breathing), chest tightness, or shortness of breath.</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Each person’s asthma pattern is unique. What triggers one person’s asthma may not affect another person. That is why individualized care is important.</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Because asthma varies so much, it is important to talk with your healthcare provider to understand your own symptoms and how to manage them safely.</a:t>
            </a:r>
            <a:r>
              <a:rPr lang="en-US" sz="1200" b="1" dirty="0">
                <a:effectLst/>
              </a:rPr>
              <a:t> </a:t>
            </a:r>
            <a:endParaRPr b="1" dirty="0"/>
          </a:p>
        </p:txBody>
      </p:sp>
      <p:sp>
        <p:nvSpPr>
          <p:cNvPr id="355" name="Google Shape;355;p10: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1: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Who can share some asthma symptoms?</a:t>
            </a:r>
            <a:r>
              <a:rPr lang="en-US" sz="1200" dirty="0">
                <a:effectLst/>
              </a:rPr>
              <a:t> </a:t>
            </a:r>
            <a:endParaRPr dirty="0"/>
          </a:p>
        </p:txBody>
      </p:sp>
      <p:sp>
        <p:nvSpPr>
          <p:cNvPr id="385" name="Google Shape;385;p11: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2: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This slide shows common asthma symptoms.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Wheezing is a whistling sound that can happen when a person breathes out. It is caused by narrowed airways.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Asthma-related coughing often gets worse at night or early in the morning, which can make it hard to sleep.</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For some people, coughing may be the only symptom they notice. Others may experience shortness of breath, feeling as though they cannot catch their breath or cannot fully get the air out of their lungs.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Some people may experience chest tightness or pain. It can feel as though something is squeezing, pressing, or sitting on the chest. This is a sign that the airways are narrowing.</a:t>
            </a:r>
            <a:r>
              <a:rPr lang="en-US" sz="1200" dirty="0">
                <a:effectLst/>
              </a:rPr>
              <a:t> </a:t>
            </a:r>
            <a:endParaRPr lang="en-US" dirty="0">
              <a:latin typeface="Calibri"/>
              <a:ea typeface="Calibri"/>
              <a:cs typeface="Calibri"/>
            </a:endParaRPr>
          </a:p>
        </p:txBody>
      </p:sp>
      <p:sp>
        <p:nvSpPr>
          <p:cNvPr id="416" name="Google Shape;416;p12: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13: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Asthma is a condition that can be managed with appropriate care, medication, and monitoring.</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Symptoms are a warning sign! Having symptoms—especially frequent symptoms—may mean your asthma is not well controlled.</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It is important to talk with your healthcare professional if symptoms happen often, especially if they interfere with sleep or daily life or require frequent use of a quick-relief or rescue inhaler.</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We’ll talk more about inhalers soon!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If symptoms are not treated quickly, uncontrolled asthma can even be fatal. This is an extreme example of why early recognition and proper management are essential.</a:t>
            </a:r>
            <a:r>
              <a:rPr lang="en-US" sz="1200" dirty="0">
                <a:effectLst/>
              </a:rPr>
              <a:t> </a:t>
            </a:r>
            <a:endParaRPr dirty="0"/>
          </a:p>
        </p:txBody>
      </p:sp>
      <p:sp>
        <p:nvSpPr>
          <p:cNvPr id="443" name="Google Shape;443;p13: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a:extLst>
            <a:ext uri="{FF2B5EF4-FFF2-40B4-BE49-F238E27FC236}">
              <a16:creationId xmlns:a16="http://schemas.microsoft.com/office/drawing/2014/main" id="{D7B0A310-2B00-48FC-647E-CD35B3F12B61}"/>
            </a:ext>
          </a:extLst>
        </p:cNvPr>
        <p:cNvGrpSpPr/>
        <p:nvPr/>
      </p:nvGrpSpPr>
      <p:grpSpPr>
        <a:xfrm>
          <a:off x="0" y="0"/>
          <a:ext cx="0" cy="0"/>
          <a:chOff x="0" y="0"/>
          <a:chExt cx="0" cy="0"/>
        </a:xfrm>
      </p:grpSpPr>
      <p:sp>
        <p:nvSpPr>
          <p:cNvPr id="442" name="Google Shape;442;p13:notes">
            <a:extLst>
              <a:ext uri="{FF2B5EF4-FFF2-40B4-BE49-F238E27FC236}">
                <a16:creationId xmlns:a16="http://schemas.microsoft.com/office/drawing/2014/main" id="{88563BFC-C6E4-7782-3787-994A170E66E8}"/>
              </a:ext>
            </a:extLst>
          </p:cNvPr>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Asthma can change over time. A person’s asthma can change depending on their health, environment, or exposure to triggers.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Changes can happen from hour to hour. Symptoms may suddenly get worse, especially with triggers such as exercise, allergens, or illness.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Changes can happen from day to day. Some days breathing may feel normal, while on other days symptoms may be more noticeable.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Changes can also happen from month to month.</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Symptoms can also change as people grow, encounter new triggers, or experience changes in their health or environment.</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Seasons, weather, and respiratory infections can affect a person’s asthma control.</a:t>
            </a:r>
            <a:r>
              <a:rPr lang="en-US" sz="1200" dirty="0">
                <a:effectLst/>
              </a:rPr>
              <a:t> </a:t>
            </a:r>
            <a:endParaRPr dirty="0"/>
          </a:p>
        </p:txBody>
      </p:sp>
      <p:sp>
        <p:nvSpPr>
          <p:cNvPr id="443" name="Google Shape;443;p13:notes">
            <a:extLst>
              <a:ext uri="{FF2B5EF4-FFF2-40B4-BE49-F238E27FC236}">
                <a16:creationId xmlns:a16="http://schemas.microsoft.com/office/drawing/2014/main" id="{B820E9A2-8A59-4313-57C4-64308B140335}"/>
              </a:ext>
            </a:extLst>
          </p:cNvPr>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6358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14: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Many things can trigger an asthma attack.</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What are the 2 or 3 most common triggers you know?</a:t>
            </a:r>
            <a:r>
              <a:rPr lang="en-US" sz="1200" dirty="0">
                <a:effectLst/>
              </a:rPr>
              <a:t> </a:t>
            </a:r>
            <a:endPar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5" name="Google Shape;495;p14: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0" dirty="0">
                <a:latin typeface="Calibri" panose="020F0502020204030204" pitchFamily="34" charset="0"/>
                <a:cs typeface="Calibri" panose="020F0502020204030204" pitchFamily="34" charset="0"/>
              </a:rPr>
              <a:t>What can trigger an </a:t>
            </a:r>
            <a:r>
              <a:rPr lang="en-US" dirty="0">
                <a:latin typeface="Calibri" panose="020F0502020204030204" pitchFamily="34" charset="0"/>
                <a:cs typeface="Calibri" panose="020F0502020204030204" pitchFamily="34" charset="0"/>
              </a:rPr>
              <a:t>asthma attack</a:t>
            </a:r>
            <a:r>
              <a:rPr lang="en-US" b="0" dirty="0">
                <a:latin typeface="Calibri" panose="020F0502020204030204" pitchFamily="34" charset="0"/>
                <a:cs typeface="Calibri" panose="020F0502020204030204" pitchFamily="34" charset="0"/>
              </a:rPr>
              <a:t>? </a:t>
            </a:r>
            <a:endParaRPr lang="en-US" dirty="0"/>
          </a:p>
        </p:txBody>
      </p:sp>
    </p:spTree>
    <p:extLst>
      <p:ext uri="{BB962C8B-B14F-4D97-AF65-F5344CB8AC3E}">
        <p14:creationId xmlns:p14="http://schemas.microsoft.com/office/powerpoint/2010/main" val="938225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83325" y="847725"/>
            <a:ext cx="7539038" cy="4241800"/>
          </a:xfrm>
        </p:spPr>
      </p:sp>
      <p:sp>
        <p:nvSpPr>
          <p:cNvPr id="3" name="Notes Placeholder 2"/>
          <p:cNvSpPr>
            <a:spLocks noGrp="1"/>
          </p:cNvSpPr>
          <p:nvPr>
            <p:ph type="body" idx="1"/>
          </p:nvPr>
        </p:nvSpPr>
        <p:spPr/>
        <p:txBody>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Now, a fairly long list of triggers—some of which we just mentioned. (It is fine to read only the bolded parts to keep this shorter.)</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Airborne pollutants: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Car exhaust, industrial emissions, or poor indoor air quality can irritate the airways and worsen symptoms.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Seasonal pollen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from trees, grasses, and weeds can trigger asthma, especially in people with allergies.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Smoke: </a:t>
            </a: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Smoke from cigarettes, fireplaces, wood-burning stoves, wildfire</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 and other outdoor fires contains particles that can inflame the airways.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Strong odors from cleaning products, perfumes, air fresheners, or candles</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can irritate sensitive airways. Even small amounts can cause coughing, wheezing, or difficulty breathing in people with asthma.</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Dust mites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are tiny spider-like creatures found in nearly every home, especially </a:t>
            </a: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in bedding, carpets, and upholstered furniture</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Their body parts and droppings can irritate the airways and trigger asthma symptoms.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Mold grows in damp places</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Water leaks, dampness, or moisture in the air can allow mold to spread. Breathing in mold spores can inflame the airways and cause coughing, wheezing, or difficulty breathing.</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Pet dander, saliva, and droppings</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Proteins in skin flakes, saliva, and waste from furry or feathered pets—such as cats, dogs, and birds—can trigger asthma symptoms, even when the animal is not physically present.</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Pests such as cockroaches and mice</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Droppings, body parts, and debris from pests can be strong allergens. These particles can become airborne and trigger asthma flare-ups, especially in infested homes or buildings.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In addition, </a:t>
            </a: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breathing cold, dry air or experiencing sudden temperature changes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can cause the airways to narrow.</a:t>
            </a:r>
          </a:p>
          <a:p>
            <a:pPr marL="0" indent="0">
              <a:buClrTx/>
              <a:buSzTx/>
              <a:buNone/>
              <a:defRPr/>
            </a:pPr>
            <a:endParaRPr lang="es-ES" sz="1100" b="1" kern="1200" dirty="0">
              <a:solidFill>
                <a:prstClr val="black"/>
              </a:solidFill>
              <a:latin typeface="Calibri" panose="020F0502020204030204" pitchFamily="34" charset="0"/>
            </a:endParaRPr>
          </a:p>
          <a:p>
            <a:pPr marL="0" lvl="0" indent="0" algn="l" rtl="0">
              <a:spcBef>
                <a:spcPts val="0"/>
              </a:spcBef>
              <a:spcAft>
                <a:spcPts val="0"/>
              </a:spcAft>
              <a:buNone/>
            </a:pPr>
            <a:endParaRPr lang="es-ES" dirty="0"/>
          </a:p>
          <a:p>
            <a:endParaRPr lang="en-CR" dirty="0"/>
          </a:p>
        </p:txBody>
      </p:sp>
    </p:spTree>
    <p:extLst>
      <p:ext uri="{BB962C8B-B14F-4D97-AF65-F5344CB8AC3E}">
        <p14:creationId xmlns:p14="http://schemas.microsoft.com/office/powerpoint/2010/main" val="2202487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There are also some triggers that are not strictly environmental:</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Aerobic exercise:</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Activities such as running, biking, or playing sports can cause the airways to narrow, especially in cold or dry air. This is called exercise-induced bronchoconstriction and can cause coughing, wheezing, or difficulty breathing during or after activity.</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Viral infections: Colds, flu, RSV, and other respiratory viruses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are among the most common causes of asthma flare-ups, especially in children.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Strong emotions: Intense feelings—such as laughing hard, crying, fear, or stress</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—can change breathing patterns. These rapid changes in breathing can tighten the airways and trigger symptoms.</a:t>
            </a:r>
            <a:r>
              <a:rPr lang="en-US" dirty="0">
                <a:effectLst/>
              </a:rPr>
              <a:t> </a:t>
            </a:r>
            <a:endParaRPr lang="en-US" dirty="0"/>
          </a:p>
        </p:txBody>
      </p:sp>
    </p:spTree>
    <p:extLst>
      <p:ext uri="{BB962C8B-B14F-4D97-AF65-F5344CB8AC3E}">
        <p14:creationId xmlns:p14="http://schemas.microsoft.com/office/powerpoint/2010/main" val="1115307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2: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Who can share what asthma is?</a:t>
            </a:r>
            <a:r>
              <a:rPr lang="en-US" dirty="0">
                <a:effectLst/>
              </a:rPr>
              <a:t> </a:t>
            </a:r>
            <a:endParaRPr dirty="0"/>
          </a:p>
        </p:txBody>
      </p:sp>
      <p:sp>
        <p:nvSpPr>
          <p:cNvPr id="128" name="Google Shape;128;p2: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16: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Changing topics, we’d like to talk about how to help someone who is having an asthma attack. (Continue to the next slide.)</a:t>
            </a:r>
          </a:p>
        </p:txBody>
      </p:sp>
      <p:sp>
        <p:nvSpPr>
          <p:cNvPr id="547" name="Google Shape;547;p16: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17: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There are several key actions to help someone who is having an asthma attack:</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First, ask the person to stop what they are doing and sit upright. Staying upright—not lying down—helps open the airways and makes breathing easier.</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Stay with the person and help them remain calm.</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Anxiety can make symptoms worse, so staying calm helps prevent further tightening of the airways.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Have the person breathe slowly through the nose and breathe out through pursed lips.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If the person has an Asthma Action Plan, follow it. The plan usually includes use of a quick-relief inhaler, a SMART therapy inhaler, or a nebulizer. (We will talk more about medications and Asthma Action Plans later.)</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Watch symptoms closely. Look for signs that they are improving or getting worse.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If symptoms get worse, do not wait—seek medical help or call 911.</a:t>
            </a:r>
            <a:r>
              <a:rPr lang="en-US" sz="1200" dirty="0">
                <a:effectLst/>
              </a:rPr>
              <a:t> </a:t>
            </a:r>
            <a:endParaRPr dirty="0"/>
          </a:p>
        </p:txBody>
      </p:sp>
      <p:sp>
        <p:nvSpPr>
          <p:cNvPr id="577" name="Google Shape;577;p17: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19: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There are many ways to control or manage asthma.</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What are some ways people can manage asthma at home or wherever they go?</a:t>
            </a:r>
            <a:r>
              <a:rPr lang="en-US" sz="1200" dirty="0">
                <a:effectLst/>
              </a:rPr>
              <a:t> </a:t>
            </a:r>
            <a:endParaRPr dirty="0"/>
          </a:p>
        </p:txBody>
      </p:sp>
      <p:sp>
        <p:nvSpPr>
          <p:cNvPr id="635" name="Google Shape;635;p19: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20: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We already mentioned some ways to manage asthma at home.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Avoid tobacco smoke.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Smoking and exposure to secondhand smoke are major triggers. Smoke particles can irritate and inflame the airways, making asthma harder to control.</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Eat healthy foods.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 balanced diet supports overall health and may help reduce inflammation that can worsen asthma symptoms.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Exercise regularly for a healthy heart.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Staying active strengthens the heart and lungs. Many people with asthma can exercise safely with proper management and awareness of their triggers.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Identify your personal asthma triggers.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Knowing what usually triggers symptoms can help reduce exposure and prevent flare-ups.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Keep notes about your symptoms.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Tracking symptoms, triggers, and medication use can reveal patterns and help guide conversations with a healthcare professional.</a:t>
            </a:r>
            <a:r>
              <a:rPr lang="en-US" sz="1200" dirty="0">
                <a:effectLst/>
              </a:rPr>
              <a:t> </a:t>
            </a:r>
            <a:endParaRPr dirty="0"/>
          </a:p>
        </p:txBody>
      </p:sp>
      <p:sp>
        <p:nvSpPr>
          <p:cNvPr id="665" name="Google Shape;665;p20: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a:extLst>
            <a:ext uri="{FF2B5EF4-FFF2-40B4-BE49-F238E27FC236}">
              <a16:creationId xmlns:a16="http://schemas.microsoft.com/office/drawing/2014/main" id="{36465FE7-7DE6-E66D-1F07-193A5660CCEB}"/>
            </a:ext>
          </a:extLst>
        </p:cNvPr>
        <p:cNvGrpSpPr/>
        <p:nvPr/>
      </p:nvGrpSpPr>
      <p:grpSpPr>
        <a:xfrm>
          <a:off x="0" y="0"/>
          <a:ext cx="0" cy="0"/>
          <a:chOff x="0" y="0"/>
          <a:chExt cx="0" cy="0"/>
        </a:xfrm>
      </p:grpSpPr>
      <p:sp>
        <p:nvSpPr>
          <p:cNvPr id="664" name="Google Shape;664;p20:notes">
            <a:extLst>
              <a:ext uri="{FF2B5EF4-FFF2-40B4-BE49-F238E27FC236}">
                <a16:creationId xmlns:a16="http://schemas.microsoft.com/office/drawing/2014/main" id="{B3C8633B-38D4-EB2C-1866-BFFB49B95A96}"/>
              </a:ext>
            </a:extLst>
          </p:cNvPr>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There are many ways a healthcare professional can help manage asthma:</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See your healthcare provider regularly.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Work with your provider to decide how many visits you need each year. Regular checkups help make sure your asthma is well controlled and your treatment plan is up to date.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Have an Asthma Action Plan</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We’ll talk more about these plans soon!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Stay up to date on vaccines.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Getting a flu shot and other recommended vaccines helps protect your lungs from infections that can trigger asthma flare-ups.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Know which medicines you take, when to take them, and how to use inhalers correctly</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We’ll talk more about this later.</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Ask your doctor for a prescription for a spacer.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This device attaches to the inhaler and helps more medicine reach the lungs.</a:t>
            </a:r>
            <a:r>
              <a:rPr lang="en-US" sz="1200" dirty="0">
                <a:effectLst/>
              </a:rPr>
              <a:t> </a:t>
            </a:r>
            <a:endParaRPr dirty="0"/>
          </a:p>
        </p:txBody>
      </p:sp>
      <p:sp>
        <p:nvSpPr>
          <p:cNvPr id="665" name="Google Shape;665;p20:notes">
            <a:extLst>
              <a:ext uri="{FF2B5EF4-FFF2-40B4-BE49-F238E27FC236}">
                <a16:creationId xmlns:a16="http://schemas.microsoft.com/office/drawing/2014/main" id="{9EF29F6C-B1B9-FBEA-086D-9DE3D5554C0A}"/>
              </a:ext>
            </a:extLst>
          </p:cNvPr>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75625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p33: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br>
              <a:rPr kumimoji="0" lang="es-ES"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When you visit your healthcare provider or pharmacist, it is okay to ask questions. Asking questions can make the visit much more useful.</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(It is fine to read only the bolded parts below to keep this brief.)</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Ask for simple, easy-to-understand explanations.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“Could you explain things in plain language without using too many medical terms?” This helps make sure the person fully understands their asthma, medications, and care plan.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Request an interpreter if needed</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“Is there someone who can interpret during this visit?” Access to interpretation supports accurate communication and better health outcomes.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Ask for materials in your preferred language.</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“Do you have materials in Spanish?” Written information in the appropriate language helps families review instructions at home.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Ask for help understanding the Asthma Action Plan. </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“I’m having trouble understanding my plan for managing my asthma. Can you explain how it works and when I’m supposed to use it?” This helps make sure the person knows what to do every day, what to do when symptoms get worse, and when to seek help.</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Can anyone think of other questions?</a:t>
            </a:r>
            <a:r>
              <a:rPr lang="en-US" sz="1200" b="1" dirty="0">
                <a:effectLst/>
              </a:rPr>
              <a:t> </a:t>
            </a:r>
            <a:endParaRPr b="1" dirty="0"/>
          </a:p>
        </p:txBody>
      </p:sp>
      <p:sp>
        <p:nvSpPr>
          <p:cNvPr id="972" name="Google Shape;972;p33: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21: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Does anyone know what an Asthma Action Plan is?</a:t>
            </a:r>
            <a:r>
              <a:rPr lang="en-US" dirty="0">
                <a:effectLst/>
              </a:rPr>
              <a:t> </a:t>
            </a:r>
            <a:endParaRPr dirty="0"/>
          </a:p>
        </p:txBody>
      </p:sp>
      <p:sp>
        <p:nvSpPr>
          <p:cNvPr id="684" name="Google Shape;684;p21: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22: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Let’s talk about Asthma Action Plans, which are an important tool:</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An Asthma Action Plan is a written, individualized worksheet that explains how to keep asthma under control.</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It includes asthma-management strategies: medications and ways to eliminate, reduce, and prevent triggers.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It provides guidance about when to call a healthcare professional or when to seek emergency care.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There are Asthma Action Plans for both adults and children.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If a person has an Asthma Action Plan, healthcare staff can review it with them to make sure they understand how to use it. If the person does not have one, encourage them to ask their healthcare provider for one.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 Asthma Action Plan should include: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Asthma triggers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Names of medications, how much to take, and when to take them</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How to recognize signs that asthma is getting worse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What to do in an emergency</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 medical provider completes this written plan with the patient. Each person with asthma should have their own copy, and a copy should be given to child care, school, sports coaches, and anyone who spends a lot of time with that person.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QR codes for the slide:</a:t>
            </a:r>
          </a:p>
          <a:p>
            <a:pPr marL="628650" lvl="1" indent="-171450">
              <a:buClrTx/>
              <a:buSzTx/>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Link to Spanish AAP (Adult):  </a:t>
            </a:r>
            <a:r>
              <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3"/>
              </a:rPr>
              <a:t>Spanish Adult Asthma Action Plan 2018-Adulto Plan De Accion Para Asma</a:t>
            </a:r>
            <a:endPar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628650" lvl="1" indent="-171450">
              <a:buClrTx/>
              <a:buSzTx/>
              <a:defRPr/>
            </a:pPr>
            <a:r>
              <a:rPr lang="en-US" sz="1200" kern="1200" dirty="0">
                <a:solidFill>
                  <a:prstClr val="black"/>
                </a:solidFill>
                <a:latin typeface="Calibri" panose="020F0502020204030204" pitchFamily="34" charset="0"/>
              </a:rPr>
              <a:t>Link to Spanish AAP (Child):  </a:t>
            </a:r>
            <a:r>
              <a:rPr lang="es-ES" sz="1200" kern="1200" dirty="0">
                <a:solidFill>
                  <a:prstClr val="black"/>
                </a:solidFill>
                <a:latin typeface="Calibri" panose="020F0502020204030204" pitchFamily="34" charset="0"/>
                <a:hlinkClick r:id="rId4"/>
              </a:rPr>
              <a:t>Spanish Child Asthma Action Plan 2018//Plan De Accion Para Asma - para el niño</a:t>
            </a:r>
            <a:endParaRPr lang="es-ES" sz="1200" kern="1200" dirty="0">
              <a:solidFill>
                <a:prstClr val="black"/>
              </a:solidFill>
              <a:latin typeface="Calibri" panose="020F0502020204030204" pitchFamily="34" charset="0"/>
            </a:endParaRPr>
          </a:p>
          <a:p>
            <a:pPr marL="628650" lvl="1" indent="-171450">
              <a:buClrTx/>
              <a:buSzTx/>
              <a:defRPr/>
            </a:pPr>
            <a:endPar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457200" lvl="1" indent="0">
              <a:buClrTx/>
              <a:buSzTx/>
              <a:buNone/>
              <a:defRPr/>
            </a:pPr>
            <a:r>
              <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English </a:t>
            </a:r>
            <a:r>
              <a:rPr kumimoji="0" lang="es-E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slideset</a:t>
            </a:r>
            <a:r>
              <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a:p>
            <a:pPr marL="628650" lvl="1" indent="-171450">
              <a:buClrTx/>
              <a:buSzTx/>
              <a:defRPr/>
            </a:pPr>
            <a:r>
              <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Link </a:t>
            </a:r>
            <a:r>
              <a:rPr kumimoji="0" lang="es-E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to</a:t>
            </a:r>
            <a:r>
              <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English AAP (</a:t>
            </a:r>
            <a:r>
              <a:rPr kumimoji="0" lang="es-E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Adult</a:t>
            </a:r>
            <a:r>
              <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5"/>
              </a:rPr>
              <a:t>Adult Asthma Action Plan 2018</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628650" lvl="1" indent="-171450">
              <a:buClrTx/>
              <a:buSzTx/>
              <a:defRPr/>
            </a:pPr>
            <a:r>
              <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Link </a:t>
            </a:r>
            <a:r>
              <a:rPr kumimoji="0" lang="es-E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to</a:t>
            </a:r>
            <a:r>
              <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English AAP (Child):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6"/>
              </a:rPr>
              <a:t>Child Asthma Action Plan 2018</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lvl="0" indent="0" algn="l" rtl="0">
              <a:spcBef>
                <a:spcPts val="0"/>
              </a:spcBef>
              <a:spcAft>
                <a:spcPts val="0"/>
              </a:spcAft>
              <a:buNone/>
            </a:pPr>
            <a:endParaRPr dirty="0"/>
          </a:p>
        </p:txBody>
      </p:sp>
      <p:sp>
        <p:nvSpPr>
          <p:cNvPr id="714" name="Google Shape;714;p22: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23: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Now we’re going to take a closer look at asthma medications.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Question for the audience: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Does anyone know of an asthma medication they would like to share?</a:t>
            </a:r>
            <a:r>
              <a:rPr lang="en-US" sz="1200" dirty="0">
                <a:effectLst/>
              </a:rPr>
              <a:t> </a:t>
            </a:r>
            <a:endParaRPr b="0" dirty="0"/>
          </a:p>
        </p:txBody>
      </p:sp>
      <p:sp>
        <p:nvSpPr>
          <p:cNvPr id="725" name="Google Shape;725;p23: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24: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One general category of asthma medicine is long-term controller medication: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Long-term, or simply controller, medicines keep asthma stable over time.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These medicines work by reducing chronic inflammation in the airways. This helps prevent mucus buildup that can make breathing difficult.</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These medicines should be taken consistently as prescribed—even when you feel well—to keep symptoms under control and reduce the risk of asthma attacks.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One additional note: Rinse your mouth after each inhalation to protect oral health and reduce the risk of irritation or infection.</a:t>
            </a:r>
            <a:r>
              <a:rPr lang="en-US" sz="1200" dirty="0">
                <a:effectLst/>
              </a:rPr>
              <a:t> </a:t>
            </a:r>
            <a:endParaRPr dirty="0"/>
          </a:p>
        </p:txBody>
      </p:sp>
      <p:sp>
        <p:nvSpPr>
          <p:cNvPr id="755" name="Google Shape;755;p24: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Asthma is a chronic condition, meaning it lasts a long time or can last a lifetime</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similar to other chronic conditions such as high blood pressure, diabetes, or arthritis.</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During an asthma flare-up, breathing is like trying to move air through a very narrow tube like a straw.</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What happens during an asthma attack?</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1) The airways swell.</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2) The muscles around the airways tighten.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3) Thick mucus builds up.</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These changes make it harder to breathe and can cause coughing, wheezing, or chest tightness.</a:t>
            </a:r>
            <a:r>
              <a:rPr lang="en-US" dirty="0">
                <a:effectLst/>
              </a:rPr>
              <a:t> </a:t>
            </a:r>
            <a:endParaRPr b="0" dirty="0"/>
          </a:p>
        </p:txBody>
      </p:sp>
      <p:sp>
        <p:nvSpPr>
          <p:cNvPr id="159" name="Google Shape;159;p3: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25: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Another general category is quick-relief medication.</a:t>
            </a:r>
          </a:p>
          <a:p>
            <a:pPr marL="158750" indent="0">
              <a:buNone/>
            </a:pPr>
            <a:endPar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endParaRP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Quick-relief medicines, also known as “rescue” medicines, are bronchodilators: they open the airways and relax the muscles around the breathing tubes.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These medicines are used when symptoms such as wheezing and shortness of breath appear or to treat an asthma attack.</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Sometimes quick-relief medicine is prescribed before exercise or exertion to prevent symptoms.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These medicines are usually delivered through an inhaler (ideally with a spacer/chamber) or a nebulizer.</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When asthma attacks occur, quick-relief medicines work right away to stop the attack.</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Although rescue medicines work quickly to open the airways, using them too often can cause side effects and may be a sign that asthma is not well controlled.</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If someone needs their rescue inhaler more than twice a week, they should talk with their healthcare professional about adjusting their medicine or Asthma Action Plan.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(If there are questions about side effects, examples include:</a:t>
            </a:r>
          </a:p>
          <a:p>
            <a:pPr marL="158750" indent="0">
              <a:buNone/>
            </a:pPr>
            <a:endPar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endParaRPr>
          </a:p>
          <a:p>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Shakiness/feeling jittery</a:t>
            </a:r>
          </a:p>
          <a:p>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Fast heart rate</a:t>
            </a:r>
          </a:p>
          <a:p>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Headache</a:t>
            </a:r>
          </a:p>
          <a:p>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Throat irritation</a:t>
            </a:r>
          </a:p>
          <a:p>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Coughing after use</a:t>
            </a:r>
          </a:p>
          <a:p>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Temporary dizziness</a:t>
            </a:r>
          </a:p>
          <a:p>
            <a:pPr marL="158750" indent="0">
              <a:buNone/>
            </a:pPr>
            <a:endPar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endParaRP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When are these side effects most common? When using more than 2 puffs at a time; children are more susceptible to feeling jittery; when using the inhaler without a spacer/chamber; and when using quick-relief medicine frequently, more than 2 days per week.)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prstClr val="black"/>
              </a:solidFill>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785" name="Google Shape;785;p25: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26: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Now, a newer type of combination treatment:</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SMART therapy uses one inhaler for both daily control and quick relief.</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This newer approach to asthma management combines long-term control and fast-acting relief in one inhaler, helping simplify treatment and improve symptom control.</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It is recommended for people age 5 and older with moderate persistent asthma that is not well controlled.</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Talk with your healthcare professional to determine whether this type of inhaler may work for you.</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Examples: Symbicort and </a:t>
            </a:r>
            <a:r>
              <a:rPr lang="en-US" sz="1100" b="0" i="0" u="none" strike="noStrike" cap="non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Dulera</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(available in the U.S.).</a:t>
            </a:r>
          </a:p>
        </p:txBody>
      </p:sp>
      <p:sp>
        <p:nvSpPr>
          <p:cNvPr id="803" name="Google Shape;803;p26: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27: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Spacers improve medication delivery.</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These devices attach to the inhaler and help the medicine reach deeper into the lungs. They reduce the amount of medicine that ends up in the mouth or throat instead of the lungs.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Using a spacer still requires coordination with breathing. The user needs to coordinate their breath with the inhaler to inhale the medicine correctly.</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 chamber traps and holds the medicine, giving the user time to breathe in slowly and deeply.</a:t>
            </a:r>
            <a:r>
              <a:rPr lang="en-US" sz="1200" dirty="0">
                <a:effectLst/>
              </a:rPr>
              <a:t> </a:t>
            </a:r>
            <a:endParaRPr dirty="0"/>
          </a:p>
        </p:txBody>
      </p:sp>
      <p:sp>
        <p:nvSpPr>
          <p:cNvPr id="836" name="Google Shape;836;p27: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28: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An important asthma trigger for many people is poor air quality, as we discussed earlier.</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Poor air quality is becoming more common in Minnesota as wildfire smoke and other air pollutants increase, especially in the summer.</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There are some important steps you can take, starting with checking the air quality in your community before going outside.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 Minnesota Pollution Control Agency and the U.S. Environmental Protection Agency offer useful tools for staying up to date on air quality.</a:t>
            </a:r>
            <a:r>
              <a:rPr lang="en-US" sz="1200" dirty="0">
                <a:effectLst/>
              </a:rPr>
              <a:t> </a:t>
            </a:r>
            <a:endPar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55" name="Google Shape;855;p28: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a:extLst>
            <a:ext uri="{FF2B5EF4-FFF2-40B4-BE49-F238E27FC236}">
              <a16:creationId xmlns:a16="http://schemas.microsoft.com/office/drawing/2014/main" id="{1766A7C6-696A-C5C7-5343-9EAEA48FC98D}"/>
            </a:ext>
          </a:extLst>
        </p:cNvPr>
        <p:cNvGrpSpPr/>
        <p:nvPr/>
      </p:nvGrpSpPr>
      <p:grpSpPr>
        <a:xfrm>
          <a:off x="0" y="0"/>
          <a:ext cx="0" cy="0"/>
          <a:chOff x="0" y="0"/>
          <a:chExt cx="0" cy="0"/>
        </a:xfrm>
      </p:grpSpPr>
      <p:sp>
        <p:nvSpPr>
          <p:cNvPr id="854" name="Google Shape;854;p28:notes">
            <a:extLst>
              <a:ext uri="{FF2B5EF4-FFF2-40B4-BE49-F238E27FC236}">
                <a16:creationId xmlns:a16="http://schemas.microsoft.com/office/drawing/2014/main" id="{825CAEE5-D0F7-C291-C387-74CFEC6EB7DA}"/>
              </a:ext>
            </a:extLst>
          </p:cNvPr>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 </a:t>
            </a:r>
            <a:r>
              <a:rPr lang="en-US" sz="1100" b="0" i="0" u="none" strike="noStrike" cap="non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AirNow</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app allows you to check air quality based on your ZIP code.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It can be downloaded to an Android phone or iPhone</a:t>
            </a:r>
            <a:r>
              <a:rPr lang="en-US" dirty="0"/>
              <a:t>, but only in English currently</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t>
            </a:r>
            <a:r>
              <a:rPr lang="en-US" sz="1200" dirty="0">
                <a:effectLst/>
              </a:rPr>
              <a:t> </a:t>
            </a:r>
            <a:endPar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55" name="Google Shape;855;p28:notes">
            <a:extLst>
              <a:ext uri="{FF2B5EF4-FFF2-40B4-BE49-F238E27FC236}">
                <a16:creationId xmlns:a16="http://schemas.microsoft.com/office/drawing/2014/main" id="{3C3A94C1-EBB5-9CB8-8776-EDCDCBF856A7}"/>
              </a:ext>
            </a:extLst>
          </p:cNvPr>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11482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a:extLst>
            <a:ext uri="{FF2B5EF4-FFF2-40B4-BE49-F238E27FC236}">
              <a16:creationId xmlns:a16="http://schemas.microsoft.com/office/drawing/2014/main" id="{2A07CBBC-CCBB-D94A-5AEB-4BD553E7B959}"/>
            </a:ext>
          </a:extLst>
        </p:cNvPr>
        <p:cNvGrpSpPr/>
        <p:nvPr/>
      </p:nvGrpSpPr>
      <p:grpSpPr>
        <a:xfrm>
          <a:off x="0" y="0"/>
          <a:ext cx="0" cy="0"/>
          <a:chOff x="0" y="0"/>
          <a:chExt cx="0" cy="0"/>
        </a:xfrm>
      </p:grpSpPr>
      <p:sp>
        <p:nvSpPr>
          <p:cNvPr id="854" name="Google Shape;854;p28:notes">
            <a:extLst>
              <a:ext uri="{FF2B5EF4-FFF2-40B4-BE49-F238E27FC236}">
                <a16:creationId xmlns:a16="http://schemas.microsoft.com/office/drawing/2014/main" id="{DA1E92D5-D198-D310-6F6A-79F45862480B}"/>
              </a:ext>
            </a:extLst>
          </p:cNvPr>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 Minnesota Outdoor Air Quality Guidance, developed by the Minnesota Department of Health, is a resource to help schools and child-care programs protect children during poor air quality.</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 guidance provides clear steps for schools and child-care programs to adjust outdoor activities—such as recess, sports, and field trips—based on current air quality levels.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It helps staff make safe decisions for all children, especially those with asthma or other respiratory conditions, by using the Air Quality Index (AQI) to reduce exposure on days when the air is unhealthy.</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It can also be used as guidance at home or anywhere else.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You can use the QR code to access the resource in Spanish (change to Somali for Somali version).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(Relevant links for QR codes in English and Spanish for each slide are below. Pending addition of Somali)</a:t>
            </a:r>
          </a:p>
          <a:p>
            <a:pPr marL="158750" indent="0">
              <a:buNone/>
            </a:pPr>
            <a:endPar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Link to English Version: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3"/>
              </a:rPr>
              <a:t>Minnesota Outdoor Air Quality Guidance for Schools and Child Care</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Link a la version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en</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español</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4"/>
              </a:rPr>
              <a:t>Guía de calidad del aire exterior de Minnesota para escuelas y programas de cuidado infantil</a:t>
            </a:r>
            <a:endParaRPr kumimoji="0" lang="es-E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lvl="0" indent="0" algn="l" rtl="0">
              <a:spcBef>
                <a:spcPts val="0"/>
              </a:spcBef>
              <a:spcAft>
                <a:spcPts val="0"/>
              </a:spcAft>
              <a:buNone/>
            </a:pPr>
            <a:endParaRPr dirty="0"/>
          </a:p>
        </p:txBody>
      </p:sp>
      <p:sp>
        <p:nvSpPr>
          <p:cNvPr id="855" name="Google Shape;855;p28:notes">
            <a:extLst>
              <a:ext uri="{FF2B5EF4-FFF2-40B4-BE49-F238E27FC236}">
                <a16:creationId xmlns:a16="http://schemas.microsoft.com/office/drawing/2014/main" id="{90DF66EA-0561-8BC8-6E0C-A43B24C004D6}"/>
              </a:ext>
            </a:extLst>
          </p:cNvPr>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42424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30: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Finally: Where can we find asthma information in Spanish?</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MDH has a webpage that offers a wide range of asthma resources, trainings, and educational information in Spanish (change to Somali for pending Somali translation of </a:t>
            </a:r>
            <a:r>
              <a:rPr lang="en-US" sz="1100" b="0" i="0" u="none" strike="noStrike" cap="non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slideset</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and pending Somali webpages).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You can use the QR code to access this webpage.</a:t>
            </a:r>
            <a:r>
              <a:rPr lang="en-US" sz="1200" dirty="0">
                <a:effectLst/>
              </a:rPr>
              <a:t> </a:t>
            </a:r>
            <a:endParaRPr dirty="0"/>
          </a:p>
        </p:txBody>
      </p:sp>
      <p:sp>
        <p:nvSpPr>
          <p:cNvPr id="901" name="Google Shape;901;p30: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34: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We’ll close with information about the MDH Asthma Program: how to contact the team and how to stay up to date on news and updates.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Stay informed by subscribing to the Asthma Program mailing list (GovDelivery), where you can receive updates, resources, and announcements through this QR code. These are in English.</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Contact the team directly by email (address shown on the slide) with questions or for resources or program support. The Program Manager can respond to emails in Spanish.</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Call the Asthma Program at the phone number shown on the slide for help or additional information. If a voicemail message is left in Spanish, the team can return the call in Spanish.</a:t>
            </a:r>
            <a:r>
              <a:rPr lang="en-US" sz="1200" dirty="0">
                <a:effectLst/>
              </a:rPr>
              <a:t> </a:t>
            </a:r>
            <a:endParaRPr dirty="0"/>
          </a:p>
        </p:txBody>
      </p:sp>
      <p:sp>
        <p:nvSpPr>
          <p:cNvPr id="1002" name="Google Shape;1002;p34: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a:extLst>
            <a:ext uri="{FF2B5EF4-FFF2-40B4-BE49-F238E27FC236}">
              <a16:creationId xmlns:a16="http://schemas.microsoft.com/office/drawing/2014/main" id="{A65442CC-E4C7-A94F-02E7-7F6F213E2268}"/>
            </a:ext>
          </a:extLst>
        </p:cNvPr>
        <p:cNvGrpSpPr/>
        <p:nvPr/>
      </p:nvGrpSpPr>
      <p:grpSpPr>
        <a:xfrm>
          <a:off x="0" y="0"/>
          <a:ext cx="0" cy="0"/>
          <a:chOff x="0" y="0"/>
          <a:chExt cx="0" cy="0"/>
        </a:xfrm>
      </p:grpSpPr>
      <p:sp>
        <p:nvSpPr>
          <p:cNvPr id="158" name="Google Shape;158;p3:notes">
            <a:extLst>
              <a:ext uri="{FF2B5EF4-FFF2-40B4-BE49-F238E27FC236}">
                <a16:creationId xmlns:a16="http://schemas.microsoft.com/office/drawing/2014/main" id="{A61CDA20-451E-07EE-536F-5811638231FD}"/>
              </a:ext>
            </a:extLst>
          </p:cNvPr>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Famous people today and throughout history have had asthma.</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Does anyone know the names of the people in these photos?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Names: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Jessica Alba</a:t>
            </a:r>
          </a:p>
          <a:p>
            <a:pPr marL="158750" indent="0">
              <a:buNone/>
            </a:pPr>
            <a:r>
              <a:rPr lang="en-US"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Beethoven</a:t>
            </a:r>
            <a:endParaRPr lang="en-US" dirty="0"/>
          </a:p>
          <a:p>
            <a:pPr marL="158750" indent="0">
              <a:buNone/>
            </a:pPr>
            <a:r>
              <a:rPr lang="en-US"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David Beckham</a:t>
            </a:r>
            <a:r>
              <a:rPr lang="en-US" dirty="0">
                <a:effectLst/>
              </a:rPr>
              <a:t> </a:t>
            </a:r>
            <a:endParaRPr lang="es-ES" dirty="0"/>
          </a:p>
        </p:txBody>
      </p:sp>
      <p:sp>
        <p:nvSpPr>
          <p:cNvPr id="159" name="Google Shape;159;p3:notes">
            <a:extLst>
              <a:ext uri="{FF2B5EF4-FFF2-40B4-BE49-F238E27FC236}">
                <a16:creationId xmlns:a16="http://schemas.microsoft.com/office/drawing/2014/main" id="{C124F063-CDA7-F921-AB94-F9AC3F5CF443}"/>
              </a:ext>
            </a:extLst>
          </p:cNvPr>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250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5: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Who gets asthma? (You can ask the audience before sharing the answers.</a:t>
            </a: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Asthma can affect people of all ages.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Although it can begin at any time in life, it usually begins in childhood.</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Asthma is one of the most common chronic conditions in children, and recognizing it early supports better management.</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Why do people have asthma? (You can ask the audience before sharing the answers.)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The exact cause of asthma is not fully understood.</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Experts believe it develops from a combination of genetics and environmental exposures.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Children with a family history of asthma or allergies may be at greater risk, but anyone can develop asthma.</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People with asthma have sensitive airways that react strongly to certain triggers, which we will discuss shortly.</a:t>
            </a:r>
            <a:r>
              <a:rPr lang="en-US" sz="1200" dirty="0">
                <a:effectLst/>
              </a:rPr>
              <a:t> </a:t>
            </a:r>
            <a:endParaRPr dirty="0"/>
          </a:p>
        </p:txBody>
      </p:sp>
      <p:sp>
        <p:nvSpPr>
          <p:cNvPr id="251" name="Google Shape;251;p5: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6: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Asthma affects hundreds of thousands of Minnesotans. It is one of the most common chronic conditions among both children and adults, making it an important public health concern across the state.</a:t>
            </a:r>
            <a:r>
              <a:rPr lang="en-US" dirty="0">
                <a:effectLst/>
              </a:rPr>
              <a:t> </a:t>
            </a:r>
            <a:endParaRPr dirty="0"/>
          </a:p>
        </p:txBody>
      </p:sp>
      <p:sp>
        <p:nvSpPr>
          <p:cNvPr id="261" name="Google Shape;261;p6: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7: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We want to share some Minnesota asthma data to provide more context about how common asthma is and how serious the issue is in Minnesota.</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Asthma is slightly less common (also called less prevalent) among Hispanic adults compared with the statewide average and non-Hispanic White adults. Asthma is about as common among Hispanic or Latino children as among non-Hispanic White children. However, Latino children are more likely to have moderate-to-severe asthma than non-Hispanic White children.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We only include data for Minnesota overall, non-Hispanic White people, and Hispanic/Latino people for several reasons: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1) Not every measure has reliable estimates for every racial or ethnic group in Minnesota because some groups have small sample sizes.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2) To keep the information consistent and easy to interpret, we focus on the groups most relevant to this presentation and those with reliable data across the measures.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3) We include the Minnesota average to provide statewide context, and non-Hispanic White Minnesotans as a comparison group commonly used in public health.</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4) Because this presentation focuses on Latino communities, we highlight Latino Minnesotans while keeping the information consistent and easy to interpret across measures.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This approach also applies to the next slide.</a:t>
            </a:r>
            <a:r>
              <a:rPr lang="en-US" dirty="0">
                <a:effectLst/>
              </a:rPr>
              <a:t> </a:t>
            </a:r>
            <a:endParaRPr lang="es-ES" dirty="0"/>
          </a:p>
        </p:txBody>
      </p:sp>
      <p:sp>
        <p:nvSpPr>
          <p:cNvPr id="300" name="Google Shape;300;p7: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0BB1ADC6-5122-86CE-EF43-BD941D7648E1}"/>
            </a:ext>
          </a:extLst>
        </p:cNvPr>
        <p:cNvGrpSpPr/>
        <p:nvPr/>
      </p:nvGrpSpPr>
      <p:grpSpPr>
        <a:xfrm>
          <a:off x="0" y="0"/>
          <a:ext cx="0" cy="0"/>
          <a:chOff x="0" y="0"/>
          <a:chExt cx="0" cy="0"/>
        </a:xfrm>
      </p:grpSpPr>
      <p:sp>
        <p:nvSpPr>
          <p:cNvPr id="299" name="Google Shape;299;p7:notes">
            <a:extLst>
              <a:ext uri="{FF2B5EF4-FFF2-40B4-BE49-F238E27FC236}">
                <a16:creationId xmlns:a16="http://schemas.microsoft.com/office/drawing/2014/main" id="{6A4DAF26-97F5-FE9E-A73A-2FA5A848EB99}"/>
              </a:ext>
            </a:extLst>
          </p:cNvPr>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About half of Minnesotans with asthma have poorly controlled asthma, which is similar for Minnesota’s Latino population.</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As mentioned on the previous slide, we only include data for Minnesota overall, non-Hispanic White people, and Hispanic/Latino people for several reasons.</a:t>
            </a:r>
            <a:r>
              <a:rPr lang="en-US" dirty="0">
                <a:effectLst/>
              </a:rPr>
              <a:t> </a:t>
            </a:r>
            <a:endParaRPr lang="en-US" dirty="0"/>
          </a:p>
          <a:p>
            <a:pPr marL="0" lvl="0" indent="0" algn="l" rtl="0">
              <a:spcBef>
                <a:spcPts val="0"/>
              </a:spcBef>
              <a:spcAft>
                <a:spcPts val="0"/>
              </a:spcAft>
              <a:buNone/>
            </a:pPr>
            <a:endParaRPr dirty="0"/>
          </a:p>
        </p:txBody>
      </p:sp>
      <p:sp>
        <p:nvSpPr>
          <p:cNvPr id="300" name="Google Shape;300;p7:notes">
            <a:extLst>
              <a:ext uri="{FF2B5EF4-FFF2-40B4-BE49-F238E27FC236}">
                <a16:creationId xmlns:a16="http://schemas.microsoft.com/office/drawing/2014/main" id="{8CD1B17D-0DFF-3F1D-DDAF-951498B44E68}"/>
              </a:ext>
            </a:extLst>
          </p:cNvPr>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362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218D6B9F-235C-7A78-175B-4B9FA944C7F6}"/>
            </a:ext>
          </a:extLst>
        </p:cNvPr>
        <p:cNvGrpSpPr/>
        <p:nvPr/>
      </p:nvGrpSpPr>
      <p:grpSpPr>
        <a:xfrm>
          <a:off x="0" y="0"/>
          <a:ext cx="0" cy="0"/>
          <a:chOff x="0" y="0"/>
          <a:chExt cx="0" cy="0"/>
        </a:xfrm>
      </p:grpSpPr>
      <p:sp>
        <p:nvSpPr>
          <p:cNvPr id="299" name="Google Shape;299;p7:notes">
            <a:extLst>
              <a:ext uri="{FF2B5EF4-FFF2-40B4-BE49-F238E27FC236}">
                <a16:creationId xmlns:a16="http://schemas.microsoft.com/office/drawing/2014/main" id="{E22F913D-0D12-9447-2051-99D5375B35C6}"/>
              </a:ext>
            </a:extLst>
          </p:cNvPr>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Although asthma is similarly common across communities, Minnesota’s Latino community is more likely to visit the emergency department or be hospitalized for asthma than non-Hispanic White people.</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This suggests there may be barriers to consistent asthma management and to preventing more serious outcomes among Latino Minnesotans.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Again, we are only including data for Minnesota overall, non-Hispanic White people, and Hispanic/Latino people for several reasons.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In addition, in a 2025 study we conducted with the Latino community in the Twin Cities, we identified several barriers that cause many people to avoid going to the doctor until they feel very sick. These included:</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 </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Economic barriers.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Language and cultural barriers.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Fear related to immigration status.</a:t>
            </a:r>
          </a:p>
          <a:p>
            <a:pPr marL="158750" indent="0">
              <a:buNone/>
            </a:pPr>
            <a:r>
              <a:rPr lang="en-US" sz="1100" b="0"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Arial"/>
              </a:rPr>
              <a:t>Difficulty navigating the healthcare system and accessing preventive and specialty care.</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300" name="Google Shape;300;p7:notes">
            <a:extLst>
              <a:ext uri="{FF2B5EF4-FFF2-40B4-BE49-F238E27FC236}">
                <a16:creationId xmlns:a16="http://schemas.microsoft.com/office/drawing/2014/main" id="{5F316489-17E1-45B6-50F8-CF32669BE1FB}"/>
              </a:ext>
            </a:extLst>
          </p:cNvPr>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2956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userDrawn="1">
  <p:cSld name="OBJECT">
    <p:bg>
      <p:bgRef idx="1001">
        <a:schemeClr val="bg1"/>
      </p:bgRef>
    </p:bg>
    <p:spTree>
      <p:nvGrpSpPr>
        <p:cNvPr id="1" name="Shape 11"/>
        <p:cNvGrpSpPr/>
        <p:nvPr/>
      </p:nvGrpSpPr>
      <p:grpSpPr>
        <a:xfrm>
          <a:off x="0" y="0"/>
          <a:ext cx="0" cy="0"/>
          <a:chOff x="0" y="0"/>
          <a:chExt cx="0" cy="0"/>
        </a:xfrm>
      </p:grpSpPr>
      <p:sp>
        <p:nvSpPr>
          <p:cNvPr id="12" name="Google Shape;12;p36"/>
          <p:cNvSpPr txBox="1">
            <a:spLocks noGrp="1"/>
          </p:cNvSpPr>
          <p:nvPr>
            <p:ph type="ftr" idx="11"/>
          </p:nvPr>
        </p:nvSpPr>
        <p:spPr>
          <a:xfrm>
            <a:off x="6835394" y="10517698"/>
            <a:ext cx="6433312" cy="215444"/>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b="0" i="0">
                <a:solidFill>
                  <a:srgbClr val="888888"/>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s-CR"/>
          </a:p>
        </p:txBody>
      </p:sp>
      <p:sp>
        <p:nvSpPr>
          <p:cNvPr id="13" name="Google Shape;13;p36"/>
          <p:cNvSpPr txBox="1">
            <a:spLocks noGrp="1"/>
          </p:cNvSpPr>
          <p:nvPr>
            <p:ph type="dt" idx="10"/>
          </p:nvPr>
        </p:nvSpPr>
        <p:spPr>
          <a:xfrm>
            <a:off x="1005205" y="10517698"/>
            <a:ext cx="4623943" cy="215444"/>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b="0" i="0">
                <a:solidFill>
                  <a:srgbClr val="888888"/>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s-CR"/>
          </a:p>
        </p:txBody>
      </p:sp>
      <p:sp>
        <p:nvSpPr>
          <p:cNvPr id="14" name="Google Shape;14;p36"/>
          <p:cNvSpPr txBox="1">
            <a:spLocks noGrp="1"/>
          </p:cNvSpPr>
          <p:nvPr>
            <p:ph type="sldNum" idx="12"/>
          </p:nvPr>
        </p:nvSpPr>
        <p:spPr>
          <a:xfrm>
            <a:off x="14474955" y="10517695"/>
            <a:ext cx="4623943" cy="215444"/>
          </a:xfrm>
          <a:prstGeom prst="rect">
            <a:avLst/>
          </a:prstGeom>
          <a:noFill/>
          <a:ln>
            <a:noFill/>
          </a:ln>
        </p:spPr>
        <p:txBody>
          <a:bodyPr spcFirstLastPara="1" wrap="square" lIns="0" tIns="0" rIns="0" bIns="0" anchor="t" anchorCtr="0">
            <a:spAutoFit/>
          </a:bodyPr>
          <a:lstStyle>
            <a:lvl1pPr lvl="0" indent="0" algn="r">
              <a:spcBef>
                <a:spcPts val="0"/>
              </a:spcBef>
              <a:buNone/>
              <a:defRPr b="0" i="0">
                <a:solidFill>
                  <a:srgbClr val="888888"/>
                </a:solidFill>
                <a:latin typeface="Calibri" panose="020F0502020204030204" pitchFamily="34" charset="0"/>
                <a:cs typeface="Calibri" panose="020F0502020204030204" pitchFamily="34" charset="0"/>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fld id="{00000000-1234-1234-1234-12341234123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5"/>
        <p:cNvGrpSpPr/>
        <p:nvPr/>
      </p:nvGrpSpPr>
      <p:grpSpPr>
        <a:xfrm>
          <a:off x="0" y="0"/>
          <a:ext cx="0" cy="0"/>
          <a:chOff x="0" y="0"/>
          <a:chExt cx="0" cy="0"/>
        </a:xfrm>
      </p:grpSpPr>
      <p:sp>
        <p:nvSpPr>
          <p:cNvPr id="16" name="Google Shape;16;p37"/>
          <p:cNvSpPr txBox="1">
            <a:spLocks noGrp="1"/>
          </p:cNvSpPr>
          <p:nvPr>
            <p:ph type="title"/>
          </p:nvPr>
        </p:nvSpPr>
        <p:spPr>
          <a:xfrm>
            <a:off x="998467" y="2613028"/>
            <a:ext cx="7976201" cy="177753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1549" b="0" i="0">
                <a:solidFill>
                  <a:srgbClr val="00365F"/>
                </a:solidFill>
                <a:latin typeface="Calibri" panose="020F0502020204030204" pitchFamily="34" charset="0"/>
                <a:ea typeface="Calibri" panose="020F0502020204030204" pitchFamily="34" charset="0"/>
                <a:cs typeface="Calibri" panose="020F0502020204030204" pitchFamily="34" charset="0"/>
                <a:sym typeface="Helvetica Neu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7"/>
          <p:cNvSpPr txBox="1">
            <a:spLocks noGrp="1"/>
          </p:cNvSpPr>
          <p:nvPr>
            <p:ph type="ftr" idx="11"/>
          </p:nvPr>
        </p:nvSpPr>
        <p:spPr>
          <a:xfrm>
            <a:off x="6835394" y="10517698"/>
            <a:ext cx="6433312" cy="215444"/>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b="0" i="0">
                <a:solidFill>
                  <a:srgbClr val="888888"/>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s-CR"/>
          </a:p>
        </p:txBody>
      </p:sp>
      <p:sp>
        <p:nvSpPr>
          <p:cNvPr id="18" name="Google Shape;18;p37"/>
          <p:cNvSpPr txBox="1">
            <a:spLocks noGrp="1"/>
          </p:cNvSpPr>
          <p:nvPr>
            <p:ph type="dt" idx="10"/>
          </p:nvPr>
        </p:nvSpPr>
        <p:spPr>
          <a:xfrm>
            <a:off x="1005205" y="10517698"/>
            <a:ext cx="4623943" cy="215444"/>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b="0" i="0">
                <a:solidFill>
                  <a:srgbClr val="888888"/>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s-CR"/>
          </a:p>
        </p:txBody>
      </p:sp>
      <p:sp>
        <p:nvSpPr>
          <p:cNvPr id="19" name="Google Shape;19;p37"/>
          <p:cNvSpPr txBox="1">
            <a:spLocks noGrp="1"/>
          </p:cNvSpPr>
          <p:nvPr>
            <p:ph type="sldNum" idx="12"/>
          </p:nvPr>
        </p:nvSpPr>
        <p:spPr>
          <a:xfrm>
            <a:off x="14474955" y="10517695"/>
            <a:ext cx="4623943" cy="215444"/>
          </a:xfrm>
          <a:prstGeom prst="rect">
            <a:avLst/>
          </a:prstGeom>
          <a:noFill/>
          <a:ln>
            <a:noFill/>
          </a:ln>
        </p:spPr>
        <p:txBody>
          <a:bodyPr spcFirstLastPara="1" wrap="square" lIns="0" tIns="0" rIns="0" bIns="0" anchor="t" anchorCtr="0">
            <a:spAutoFit/>
          </a:bodyPr>
          <a:lstStyle>
            <a:lvl1pPr lvl="0" indent="0" algn="r">
              <a:spcBef>
                <a:spcPts val="0"/>
              </a:spcBef>
              <a:buNone/>
              <a:defRPr b="0" i="0">
                <a:solidFill>
                  <a:srgbClr val="888888"/>
                </a:solidFill>
                <a:latin typeface="Calibri" panose="020F0502020204030204" pitchFamily="34" charset="0"/>
                <a:cs typeface="Calibri" panose="020F0502020204030204" pitchFamily="34" charset="0"/>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bg>
      <p:bgPr>
        <a:solidFill>
          <a:schemeClr val="lt1"/>
        </a:solidFill>
        <a:effectLst/>
      </p:bgPr>
    </p:bg>
    <p:spTree>
      <p:nvGrpSpPr>
        <p:cNvPr id="1" name="Shape 20"/>
        <p:cNvGrpSpPr/>
        <p:nvPr/>
      </p:nvGrpSpPr>
      <p:grpSpPr>
        <a:xfrm>
          <a:off x="0" y="0"/>
          <a:ext cx="0" cy="0"/>
          <a:chOff x="0" y="0"/>
          <a:chExt cx="0" cy="0"/>
        </a:xfrm>
      </p:grpSpPr>
      <p:sp>
        <p:nvSpPr>
          <p:cNvPr id="40" name="Google Shape;40;p38"/>
          <p:cNvSpPr txBox="1">
            <a:spLocks noGrp="1"/>
          </p:cNvSpPr>
          <p:nvPr>
            <p:ph type="title"/>
          </p:nvPr>
        </p:nvSpPr>
        <p:spPr>
          <a:xfrm>
            <a:off x="980921" y="2202503"/>
            <a:ext cx="18107168" cy="177753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1549" b="0" i="0">
                <a:solidFill>
                  <a:srgbClr val="00365F"/>
                </a:solidFill>
                <a:latin typeface="Calibri" panose="020F0502020204030204" pitchFamily="34" charset="0"/>
                <a:ea typeface="Calibri" panose="020F0502020204030204" pitchFamily="34" charset="0"/>
                <a:cs typeface="Calibri" panose="020F0502020204030204" pitchFamily="34" charset="0"/>
                <a:sym typeface="Helvetica Neu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8"/>
          <p:cNvSpPr txBox="1">
            <a:spLocks noGrp="1"/>
          </p:cNvSpPr>
          <p:nvPr>
            <p:ph type="body" idx="1"/>
          </p:nvPr>
        </p:nvSpPr>
        <p:spPr>
          <a:xfrm>
            <a:off x="1083532" y="5959272"/>
            <a:ext cx="11012170" cy="276999"/>
          </a:xfrm>
          <a:prstGeom prst="rect">
            <a:avLst/>
          </a:prstGeom>
          <a:noFill/>
          <a:ln>
            <a:noFill/>
          </a:ln>
        </p:spPr>
        <p:txBody>
          <a:bodyPr spcFirstLastPara="1" wrap="square" lIns="0" tIns="0" rIns="0" bIns="0" anchor="t" anchorCtr="0">
            <a:spAutoFit/>
          </a:bodyPr>
          <a:lstStyle>
            <a:lvl1pPr marL="457205" lvl="0" indent="-228604" algn="l">
              <a:spcBef>
                <a:spcPts val="0"/>
              </a:spcBef>
              <a:spcAft>
                <a:spcPts val="0"/>
              </a:spcAft>
              <a:buSzPts val="1400"/>
              <a:buNone/>
              <a:defRPr b="0" i="0">
                <a:solidFill>
                  <a:schemeClr val="dk1"/>
                </a:solidFill>
              </a:defRPr>
            </a:lvl1pPr>
            <a:lvl2pPr marL="914414" lvl="1" indent="-228604" algn="l">
              <a:spcBef>
                <a:spcPts val="0"/>
              </a:spcBef>
              <a:spcAft>
                <a:spcPts val="0"/>
              </a:spcAft>
              <a:buSzPts val="1400"/>
              <a:buNone/>
              <a:defRPr/>
            </a:lvl2pPr>
            <a:lvl3pPr marL="1371620" lvl="2" indent="-228604" algn="l">
              <a:spcBef>
                <a:spcPts val="0"/>
              </a:spcBef>
              <a:spcAft>
                <a:spcPts val="0"/>
              </a:spcAft>
              <a:buSzPts val="1400"/>
              <a:buNone/>
              <a:defRPr/>
            </a:lvl3pPr>
            <a:lvl4pPr marL="1828825" lvl="3" indent="-228604" algn="l">
              <a:spcBef>
                <a:spcPts val="0"/>
              </a:spcBef>
              <a:spcAft>
                <a:spcPts val="0"/>
              </a:spcAft>
              <a:buSzPts val="1400"/>
              <a:buNone/>
              <a:defRPr/>
            </a:lvl4pPr>
            <a:lvl5pPr marL="2286033" lvl="4" indent="-228604" algn="l">
              <a:spcBef>
                <a:spcPts val="0"/>
              </a:spcBef>
              <a:spcAft>
                <a:spcPts val="0"/>
              </a:spcAft>
              <a:buSzPts val="1400"/>
              <a:buNone/>
              <a:defRPr/>
            </a:lvl5pPr>
            <a:lvl6pPr marL="2743239" lvl="5" indent="-228604" algn="l">
              <a:spcBef>
                <a:spcPts val="0"/>
              </a:spcBef>
              <a:spcAft>
                <a:spcPts val="0"/>
              </a:spcAft>
              <a:buSzPts val="1400"/>
              <a:buNone/>
              <a:defRPr/>
            </a:lvl6pPr>
            <a:lvl7pPr marL="3200445" lvl="6" indent="-228604" algn="l">
              <a:spcBef>
                <a:spcPts val="0"/>
              </a:spcBef>
              <a:spcAft>
                <a:spcPts val="0"/>
              </a:spcAft>
              <a:buSzPts val="1400"/>
              <a:buNone/>
              <a:defRPr/>
            </a:lvl7pPr>
            <a:lvl8pPr marL="3657652" lvl="7" indent="-228604" algn="l">
              <a:spcBef>
                <a:spcPts val="0"/>
              </a:spcBef>
              <a:spcAft>
                <a:spcPts val="0"/>
              </a:spcAft>
              <a:buSzPts val="1400"/>
              <a:buNone/>
              <a:defRPr/>
            </a:lvl8pPr>
            <a:lvl9pPr marL="4114858" lvl="8" indent="-228604" algn="l">
              <a:spcBef>
                <a:spcPts val="0"/>
              </a:spcBef>
              <a:spcAft>
                <a:spcPts val="0"/>
              </a:spcAft>
              <a:buSzPts val="1400"/>
              <a:buNone/>
              <a:defRPr/>
            </a:lvl9pPr>
          </a:lstStyle>
          <a:p>
            <a:endParaRPr/>
          </a:p>
        </p:txBody>
      </p:sp>
      <p:sp>
        <p:nvSpPr>
          <p:cNvPr id="42" name="Google Shape;42;p38"/>
          <p:cNvSpPr txBox="1">
            <a:spLocks noGrp="1"/>
          </p:cNvSpPr>
          <p:nvPr>
            <p:ph type="ftr" idx="11"/>
          </p:nvPr>
        </p:nvSpPr>
        <p:spPr>
          <a:xfrm>
            <a:off x="6835394" y="10517698"/>
            <a:ext cx="6433312" cy="215444"/>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b="0" i="0">
                <a:solidFill>
                  <a:srgbClr val="888888"/>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s-CR"/>
          </a:p>
        </p:txBody>
      </p:sp>
      <p:sp>
        <p:nvSpPr>
          <p:cNvPr id="43" name="Google Shape;43;p38"/>
          <p:cNvSpPr txBox="1">
            <a:spLocks noGrp="1"/>
          </p:cNvSpPr>
          <p:nvPr>
            <p:ph type="dt" idx="10"/>
          </p:nvPr>
        </p:nvSpPr>
        <p:spPr>
          <a:xfrm>
            <a:off x="1005205" y="10517698"/>
            <a:ext cx="4623943" cy="215444"/>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b="0" i="0">
                <a:solidFill>
                  <a:srgbClr val="888888"/>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s-CR"/>
          </a:p>
        </p:txBody>
      </p:sp>
      <p:sp>
        <p:nvSpPr>
          <p:cNvPr id="44" name="Google Shape;44;p38"/>
          <p:cNvSpPr txBox="1">
            <a:spLocks noGrp="1"/>
          </p:cNvSpPr>
          <p:nvPr>
            <p:ph type="sldNum" idx="12"/>
          </p:nvPr>
        </p:nvSpPr>
        <p:spPr>
          <a:xfrm>
            <a:off x="14474955" y="10517695"/>
            <a:ext cx="4623943" cy="215444"/>
          </a:xfrm>
          <a:prstGeom prst="rect">
            <a:avLst/>
          </a:prstGeom>
          <a:noFill/>
          <a:ln>
            <a:noFill/>
          </a:ln>
        </p:spPr>
        <p:txBody>
          <a:bodyPr spcFirstLastPara="1" wrap="square" lIns="0" tIns="0" rIns="0" bIns="0" anchor="t" anchorCtr="0">
            <a:spAutoFit/>
          </a:bodyPr>
          <a:lstStyle>
            <a:lvl1pPr lvl="0" indent="0" algn="r">
              <a:spcBef>
                <a:spcPts val="0"/>
              </a:spcBef>
              <a:buNone/>
              <a:defRPr b="0" i="0">
                <a:solidFill>
                  <a:srgbClr val="888888"/>
                </a:solidFill>
                <a:latin typeface="Calibri" panose="020F0502020204030204" pitchFamily="34" charset="0"/>
                <a:cs typeface="Calibri" panose="020F0502020204030204" pitchFamily="34" charset="0"/>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fld id="{00000000-1234-1234-1234-123412341234}" type="slidenum">
              <a:rPr lang="en-US" smtClean="0"/>
              <a:pPr/>
              <a:t>‹#›</a:t>
            </a:fld>
            <a:endParaRPr lang="en-US"/>
          </a:p>
        </p:txBody>
      </p:sp>
      <p:grpSp>
        <p:nvGrpSpPr>
          <p:cNvPr id="2" name="Google Shape;762;p24">
            <a:extLst>
              <a:ext uri="{FF2B5EF4-FFF2-40B4-BE49-F238E27FC236}">
                <a16:creationId xmlns:a16="http://schemas.microsoft.com/office/drawing/2014/main" id="{771EA25B-C51B-996F-6CBC-6517798FB8F5}"/>
              </a:ext>
            </a:extLst>
          </p:cNvPr>
          <p:cNvGrpSpPr/>
          <p:nvPr userDrawn="1"/>
        </p:nvGrpSpPr>
        <p:grpSpPr>
          <a:xfrm>
            <a:off x="998466" y="782063"/>
            <a:ext cx="2134506" cy="307313"/>
            <a:chOff x="17429196" y="732179"/>
            <a:chExt cx="2134505" cy="307313"/>
          </a:xfrm>
        </p:grpSpPr>
        <p:sp>
          <p:nvSpPr>
            <p:cNvPr id="3" name="Google Shape;764;p24">
              <a:extLst>
                <a:ext uri="{FF2B5EF4-FFF2-40B4-BE49-F238E27FC236}">
                  <a16:creationId xmlns:a16="http://schemas.microsoft.com/office/drawing/2014/main" id="{0DFEB184-6554-179A-95C3-2C69DAEA045A}"/>
                </a:ext>
              </a:extLst>
            </p:cNvPr>
            <p:cNvSpPr/>
            <p:nvPr/>
          </p:nvSpPr>
          <p:spPr>
            <a:xfrm>
              <a:off x="17924178" y="733348"/>
              <a:ext cx="222885" cy="304165"/>
            </a:xfrm>
            <a:custGeom>
              <a:avLst/>
              <a:gdLst/>
              <a:ahLst/>
              <a:cxnLst/>
              <a:rect l="l" t="t" r="r" b="b"/>
              <a:pathLst>
                <a:path w="222884" h="304165" extrusionOk="0">
                  <a:moveTo>
                    <a:pt x="84971" y="0"/>
                  </a:moveTo>
                  <a:lnTo>
                    <a:pt x="58786" y="2599"/>
                  </a:lnTo>
                  <a:lnTo>
                    <a:pt x="35849" y="9430"/>
                  </a:lnTo>
                  <a:lnTo>
                    <a:pt x="16230" y="19043"/>
                  </a:lnTo>
                  <a:lnTo>
                    <a:pt x="0" y="29988"/>
                  </a:lnTo>
                  <a:lnTo>
                    <a:pt x="11831" y="46478"/>
                  </a:lnTo>
                  <a:lnTo>
                    <a:pt x="21741" y="64813"/>
                  </a:lnTo>
                  <a:lnTo>
                    <a:pt x="29639" y="84889"/>
                  </a:lnTo>
                  <a:lnTo>
                    <a:pt x="35433" y="106604"/>
                  </a:lnTo>
                  <a:lnTo>
                    <a:pt x="42234" y="102081"/>
                  </a:lnTo>
                  <a:lnTo>
                    <a:pt x="49625" y="98685"/>
                  </a:lnTo>
                  <a:lnTo>
                    <a:pt x="57477" y="96550"/>
                  </a:lnTo>
                  <a:lnTo>
                    <a:pt x="65662" y="95808"/>
                  </a:lnTo>
                  <a:lnTo>
                    <a:pt x="87837" y="100331"/>
                  </a:lnTo>
                  <a:lnTo>
                    <a:pt x="103330" y="112510"/>
                  </a:lnTo>
                  <a:lnTo>
                    <a:pt x="112421" y="130259"/>
                  </a:lnTo>
                  <a:lnTo>
                    <a:pt x="115389" y="151492"/>
                  </a:lnTo>
                  <a:lnTo>
                    <a:pt x="115389" y="297456"/>
                  </a:lnTo>
                  <a:lnTo>
                    <a:pt x="121357" y="304116"/>
                  </a:lnTo>
                  <a:lnTo>
                    <a:pt x="216380" y="304116"/>
                  </a:lnTo>
                  <a:lnTo>
                    <a:pt x="222317" y="297456"/>
                  </a:lnTo>
                  <a:lnTo>
                    <a:pt x="222317" y="155963"/>
                  </a:lnTo>
                  <a:lnTo>
                    <a:pt x="216876" y="107255"/>
                  </a:lnTo>
                  <a:lnTo>
                    <a:pt x="200500" y="64515"/>
                  </a:lnTo>
                  <a:lnTo>
                    <a:pt x="173109" y="30533"/>
                  </a:lnTo>
                  <a:lnTo>
                    <a:pt x="134626" y="8098"/>
                  </a:lnTo>
                  <a:lnTo>
                    <a:pt x="84971" y="0"/>
                  </a:lnTo>
                  <a:close/>
                </a:path>
              </a:pathLst>
            </a:custGeom>
            <a:solidFill>
              <a:srgbClr val="65B32E"/>
            </a:solidFill>
            <a:ln>
              <a:noFill/>
            </a:ln>
          </p:spPr>
          <p:txBody>
            <a:bodyPr spcFirstLastPara="1" wrap="square" lIns="0" tIns="0" rIns="0" bIns="0" anchor="t" anchorCtr="0">
              <a:noAutofit/>
            </a:bodyPr>
            <a:lstStyle/>
            <a:p>
              <a:pPr marL="0" lvl="0" indent="0" algn="l" rtl="0">
                <a:spcBef>
                  <a:spcPts val="0"/>
                </a:spcBef>
                <a:spcAft>
                  <a:spcPts val="0"/>
                </a:spcAft>
                <a:buNone/>
              </a:pPr>
              <a:endParaRPr sz="1801" b="0" i="0">
                <a:latin typeface="Calibri" panose="020F0502020204030204" pitchFamily="34" charset="0"/>
                <a:cs typeface="Calibri" panose="020F0502020204030204" pitchFamily="34" charset="0"/>
              </a:endParaRPr>
            </a:p>
          </p:txBody>
        </p:sp>
        <p:sp>
          <p:nvSpPr>
            <p:cNvPr id="4" name="Google Shape;765;p24">
              <a:extLst>
                <a:ext uri="{FF2B5EF4-FFF2-40B4-BE49-F238E27FC236}">
                  <a16:creationId xmlns:a16="http://schemas.microsoft.com/office/drawing/2014/main" id="{5F4DBBC9-2EED-E00C-6637-2EC2DA5CAC65}"/>
                </a:ext>
              </a:extLst>
            </p:cNvPr>
            <p:cNvSpPr/>
            <p:nvPr/>
          </p:nvSpPr>
          <p:spPr>
            <a:xfrm>
              <a:off x="17429196" y="732980"/>
              <a:ext cx="511175" cy="304800"/>
            </a:xfrm>
            <a:custGeom>
              <a:avLst/>
              <a:gdLst/>
              <a:ahLst/>
              <a:cxnLst/>
              <a:rect l="l" t="t" r="r" b="b"/>
              <a:pathLst>
                <a:path w="511175" h="304800" extrusionOk="0">
                  <a:moveTo>
                    <a:pt x="373601" y="0"/>
                  </a:moveTo>
                  <a:lnTo>
                    <a:pt x="338663" y="4674"/>
                  </a:lnTo>
                  <a:lnTo>
                    <a:pt x="309798" y="16239"/>
                  </a:lnTo>
                  <a:lnTo>
                    <a:pt x="287201" y="31005"/>
                  </a:lnTo>
                  <a:lnTo>
                    <a:pt x="271070" y="45286"/>
                  </a:lnTo>
                  <a:lnTo>
                    <a:pt x="250415" y="25696"/>
                  </a:lnTo>
                  <a:lnTo>
                    <a:pt x="227973" y="11519"/>
                  </a:lnTo>
                  <a:lnTo>
                    <a:pt x="202761" y="2904"/>
                  </a:lnTo>
                  <a:lnTo>
                    <a:pt x="173795" y="0"/>
                  </a:lnTo>
                  <a:lnTo>
                    <a:pt x="140669" y="4481"/>
                  </a:lnTo>
                  <a:lnTo>
                    <a:pt x="112788" y="15790"/>
                  </a:lnTo>
                  <a:lnTo>
                    <a:pt x="90343" y="30718"/>
                  </a:lnTo>
                  <a:lnTo>
                    <a:pt x="73526" y="46061"/>
                  </a:lnTo>
                  <a:lnTo>
                    <a:pt x="60919" y="15622"/>
                  </a:lnTo>
                  <a:lnTo>
                    <a:pt x="58710" y="11182"/>
                  </a:lnTo>
                  <a:lnTo>
                    <a:pt x="53506" y="7455"/>
                  </a:lnTo>
                  <a:lnTo>
                    <a:pt x="5968" y="7455"/>
                  </a:lnTo>
                  <a:lnTo>
                    <a:pt x="0" y="13444"/>
                  </a:lnTo>
                  <a:lnTo>
                    <a:pt x="0" y="21570"/>
                  </a:lnTo>
                  <a:lnTo>
                    <a:pt x="0" y="297833"/>
                  </a:lnTo>
                  <a:lnTo>
                    <a:pt x="5968" y="304482"/>
                  </a:lnTo>
                  <a:lnTo>
                    <a:pt x="99546" y="304482"/>
                  </a:lnTo>
                  <a:lnTo>
                    <a:pt x="106237" y="297833"/>
                  </a:lnTo>
                  <a:lnTo>
                    <a:pt x="106237" y="147786"/>
                  </a:lnTo>
                  <a:lnTo>
                    <a:pt x="110178" y="126835"/>
                  </a:lnTo>
                  <a:lnTo>
                    <a:pt x="121076" y="110401"/>
                  </a:lnTo>
                  <a:lnTo>
                    <a:pt x="137543" y="99670"/>
                  </a:lnTo>
                  <a:lnTo>
                    <a:pt x="158194" y="95829"/>
                  </a:lnTo>
                  <a:lnTo>
                    <a:pt x="179607" y="100352"/>
                  </a:lnTo>
                  <a:lnTo>
                    <a:pt x="194118" y="112530"/>
                  </a:lnTo>
                  <a:lnTo>
                    <a:pt x="202360" y="130276"/>
                  </a:lnTo>
                  <a:lnTo>
                    <a:pt x="204967" y="151503"/>
                  </a:lnTo>
                  <a:lnTo>
                    <a:pt x="204967" y="297833"/>
                  </a:lnTo>
                  <a:lnTo>
                    <a:pt x="210977" y="304482"/>
                  </a:lnTo>
                  <a:lnTo>
                    <a:pt x="298566" y="304482"/>
                  </a:lnTo>
                  <a:lnTo>
                    <a:pt x="304482" y="297833"/>
                  </a:lnTo>
                  <a:lnTo>
                    <a:pt x="304482" y="146341"/>
                  </a:lnTo>
                  <a:lnTo>
                    <a:pt x="308607" y="126225"/>
                  </a:lnTo>
                  <a:lnTo>
                    <a:pt x="319626" y="110220"/>
                  </a:lnTo>
                  <a:lnTo>
                    <a:pt x="335510" y="99647"/>
                  </a:lnTo>
                  <a:lnTo>
                    <a:pt x="354230" y="95829"/>
                  </a:lnTo>
                  <a:lnTo>
                    <a:pt x="376442" y="100352"/>
                  </a:lnTo>
                  <a:lnTo>
                    <a:pt x="391946" y="112530"/>
                  </a:lnTo>
                  <a:lnTo>
                    <a:pt x="401033" y="130276"/>
                  </a:lnTo>
                  <a:lnTo>
                    <a:pt x="403998" y="151503"/>
                  </a:lnTo>
                  <a:lnTo>
                    <a:pt x="403998" y="297833"/>
                  </a:lnTo>
                  <a:lnTo>
                    <a:pt x="409997" y="304482"/>
                  </a:lnTo>
                  <a:lnTo>
                    <a:pt x="504958" y="304482"/>
                  </a:lnTo>
                  <a:lnTo>
                    <a:pt x="510895" y="297833"/>
                  </a:lnTo>
                  <a:lnTo>
                    <a:pt x="510895" y="155932"/>
                  </a:lnTo>
                  <a:lnTo>
                    <a:pt x="505454" y="107235"/>
                  </a:lnTo>
                  <a:lnTo>
                    <a:pt x="489081" y="64504"/>
                  </a:lnTo>
                  <a:lnTo>
                    <a:pt x="461698" y="30528"/>
                  </a:lnTo>
                  <a:lnTo>
                    <a:pt x="423230" y="8096"/>
                  </a:lnTo>
                  <a:lnTo>
                    <a:pt x="373601" y="0"/>
                  </a:lnTo>
                  <a:close/>
                </a:path>
              </a:pathLst>
            </a:custGeom>
            <a:solidFill>
              <a:srgbClr val="00365F"/>
            </a:solidFill>
            <a:ln>
              <a:noFill/>
            </a:ln>
          </p:spPr>
          <p:txBody>
            <a:bodyPr spcFirstLastPara="1" wrap="square" lIns="0" tIns="0" rIns="0" bIns="0" anchor="t" anchorCtr="0">
              <a:noAutofit/>
            </a:bodyPr>
            <a:lstStyle/>
            <a:p>
              <a:pPr marL="0" lvl="0" indent="0" algn="l" rtl="0">
                <a:spcBef>
                  <a:spcPts val="0"/>
                </a:spcBef>
                <a:spcAft>
                  <a:spcPts val="0"/>
                </a:spcAft>
                <a:buNone/>
              </a:pPr>
              <a:endParaRPr sz="1801" b="0" i="0">
                <a:latin typeface="Calibri" panose="020F0502020204030204" pitchFamily="34" charset="0"/>
                <a:cs typeface="Calibri" panose="020F0502020204030204" pitchFamily="34" charset="0"/>
              </a:endParaRPr>
            </a:p>
          </p:txBody>
        </p:sp>
        <p:pic>
          <p:nvPicPr>
            <p:cNvPr id="5" name="Google Shape;766;p24">
              <a:extLst>
                <a:ext uri="{FF2B5EF4-FFF2-40B4-BE49-F238E27FC236}">
                  <a16:creationId xmlns:a16="http://schemas.microsoft.com/office/drawing/2014/main" id="{E765AD58-915C-E1B0-418A-936A8661AEF3}"/>
                </a:ext>
              </a:extLst>
            </p:cNvPr>
            <p:cNvPicPr preferRelativeResize="0"/>
            <p:nvPr/>
          </p:nvPicPr>
          <p:blipFill rotWithShape="1">
            <a:blip r:embed="rId2">
              <a:alphaModFix/>
            </a:blip>
            <a:srcRect/>
            <a:stretch/>
          </p:blipFill>
          <p:spPr>
            <a:xfrm>
              <a:off x="18269405" y="733920"/>
              <a:ext cx="106237" cy="121326"/>
            </a:xfrm>
            <a:prstGeom prst="rect">
              <a:avLst/>
            </a:prstGeom>
            <a:noFill/>
            <a:ln>
              <a:noFill/>
            </a:ln>
          </p:spPr>
        </p:pic>
        <p:pic>
          <p:nvPicPr>
            <p:cNvPr id="6" name="Google Shape;767;p24">
              <a:extLst>
                <a:ext uri="{FF2B5EF4-FFF2-40B4-BE49-F238E27FC236}">
                  <a16:creationId xmlns:a16="http://schemas.microsoft.com/office/drawing/2014/main" id="{DEE21AEA-F77E-9D71-0107-880F054006A7}"/>
                </a:ext>
              </a:extLst>
            </p:cNvPr>
            <p:cNvPicPr preferRelativeResize="0"/>
            <p:nvPr/>
          </p:nvPicPr>
          <p:blipFill rotWithShape="1">
            <a:blip r:embed="rId3">
              <a:alphaModFix/>
            </a:blip>
            <a:srcRect/>
            <a:stretch/>
          </p:blipFill>
          <p:spPr>
            <a:xfrm>
              <a:off x="18415912" y="733920"/>
              <a:ext cx="78343" cy="121326"/>
            </a:xfrm>
            <a:prstGeom prst="rect">
              <a:avLst/>
            </a:prstGeom>
            <a:noFill/>
            <a:ln>
              <a:noFill/>
            </a:ln>
          </p:spPr>
        </p:pic>
        <p:pic>
          <p:nvPicPr>
            <p:cNvPr id="7" name="Google Shape;768;p24">
              <a:extLst>
                <a:ext uri="{FF2B5EF4-FFF2-40B4-BE49-F238E27FC236}">
                  <a16:creationId xmlns:a16="http://schemas.microsoft.com/office/drawing/2014/main" id="{8D1B21BB-CF15-255F-78A6-3A963ABE1B19}"/>
                </a:ext>
              </a:extLst>
            </p:cNvPr>
            <p:cNvPicPr preferRelativeResize="0"/>
            <p:nvPr/>
          </p:nvPicPr>
          <p:blipFill rotWithShape="1">
            <a:blip r:embed="rId4">
              <a:alphaModFix/>
            </a:blip>
            <a:srcRect/>
            <a:stretch/>
          </p:blipFill>
          <p:spPr>
            <a:xfrm>
              <a:off x="18540928" y="732179"/>
              <a:ext cx="211493" cy="123064"/>
            </a:xfrm>
            <a:prstGeom prst="rect">
              <a:avLst/>
            </a:prstGeom>
            <a:noFill/>
            <a:ln>
              <a:noFill/>
            </a:ln>
          </p:spPr>
        </p:pic>
        <p:pic>
          <p:nvPicPr>
            <p:cNvPr id="8" name="Google Shape;769;p24">
              <a:extLst>
                <a:ext uri="{FF2B5EF4-FFF2-40B4-BE49-F238E27FC236}">
                  <a16:creationId xmlns:a16="http://schemas.microsoft.com/office/drawing/2014/main" id="{91C54FB6-FD65-4897-A514-6D4DFA9E1119}"/>
                </a:ext>
              </a:extLst>
            </p:cNvPr>
            <p:cNvPicPr preferRelativeResize="0"/>
            <p:nvPr/>
          </p:nvPicPr>
          <p:blipFill rotWithShape="1">
            <a:blip r:embed="rId5">
              <a:alphaModFix/>
            </a:blip>
            <a:srcRect/>
            <a:stretch/>
          </p:blipFill>
          <p:spPr>
            <a:xfrm>
              <a:off x="18784712" y="733921"/>
              <a:ext cx="92887" cy="121326"/>
            </a:xfrm>
            <a:prstGeom prst="rect">
              <a:avLst/>
            </a:prstGeom>
            <a:noFill/>
            <a:ln>
              <a:noFill/>
            </a:ln>
          </p:spPr>
        </p:pic>
        <p:pic>
          <p:nvPicPr>
            <p:cNvPr id="9" name="Google Shape;770;p24">
              <a:extLst>
                <a:ext uri="{FF2B5EF4-FFF2-40B4-BE49-F238E27FC236}">
                  <a16:creationId xmlns:a16="http://schemas.microsoft.com/office/drawing/2014/main" id="{91E736A4-CC2C-2A20-1411-FCC86D9451C3}"/>
                </a:ext>
              </a:extLst>
            </p:cNvPr>
            <p:cNvPicPr preferRelativeResize="0"/>
            <p:nvPr/>
          </p:nvPicPr>
          <p:blipFill rotWithShape="1">
            <a:blip r:embed="rId6">
              <a:alphaModFix/>
            </a:blip>
            <a:srcRect/>
            <a:stretch/>
          </p:blipFill>
          <p:spPr>
            <a:xfrm>
              <a:off x="18911808" y="733917"/>
              <a:ext cx="83536" cy="121326"/>
            </a:xfrm>
            <a:prstGeom prst="rect">
              <a:avLst/>
            </a:prstGeom>
            <a:noFill/>
            <a:ln>
              <a:noFill/>
            </a:ln>
          </p:spPr>
        </p:pic>
        <p:pic>
          <p:nvPicPr>
            <p:cNvPr id="10" name="Google Shape;771;p24">
              <a:extLst>
                <a:ext uri="{FF2B5EF4-FFF2-40B4-BE49-F238E27FC236}">
                  <a16:creationId xmlns:a16="http://schemas.microsoft.com/office/drawing/2014/main" id="{4A331778-03C2-51A2-10D6-C70E65357F39}"/>
                </a:ext>
              </a:extLst>
            </p:cNvPr>
            <p:cNvPicPr preferRelativeResize="0"/>
            <p:nvPr/>
          </p:nvPicPr>
          <p:blipFill rotWithShape="1">
            <a:blip r:embed="rId7">
              <a:alphaModFix/>
            </a:blip>
            <a:srcRect/>
            <a:stretch/>
          </p:blipFill>
          <p:spPr>
            <a:xfrm>
              <a:off x="19026585" y="732182"/>
              <a:ext cx="138309" cy="124792"/>
            </a:xfrm>
            <a:prstGeom prst="rect">
              <a:avLst/>
            </a:prstGeom>
            <a:noFill/>
            <a:ln>
              <a:noFill/>
            </a:ln>
          </p:spPr>
        </p:pic>
        <p:pic>
          <p:nvPicPr>
            <p:cNvPr id="11" name="Google Shape;772;p24">
              <a:extLst>
                <a:ext uri="{FF2B5EF4-FFF2-40B4-BE49-F238E27FC236}">
                  <a16:creationId xmlns:a16="http://schemas.microsoft.com/office/drawing/2014/main" id="{58CD5EA7-E57B-0213-3718-B098651118E6}"/>
                </a:ext>
              </a:extLst>
            </p:cNvPr>
            <p:cNvPicPr preferRelativeResize="0"/>
            <p:nvPr/>
          </p:nvPicPr>
          <p:blipFill rotWithShape="1">
            <a:blip r:embed="rId8">
              <a:alphaModFix/>
            </a:blip>
            <a:srcRect/>
            <a:stretch/>
          </p:blipFill>
          <p:spPr>
            <a:xfrm>
              <a:off x="19210203" y="733920"/>
              <a:ext cx="78343" cy="121326"/>
            </a:xfrm>
            <a:prstGeom prst="rect">
              <a:avLst/>
            </a:prstGeom>
            <a:noFill/>
            <a:ln>
              <a:noFill/>
            </a:ln>
          </p:spPr>
        </p:pic>
        <p:pic>
          <p:nvPicPr>
            <p:cNvPr id="12" name="Google Shape;773;p24">
              <a:extLst>
                <a:ext uri="{FF2B5EF4-FFF2-40B4-BE49-F238E27FC236}">
                  <a16:creationId xmlns:a16="http://schemas.microsoft.com/office/drawing/2014/main" id="{C924B21E-3529-8EFC-A449-78675F0F5E46}"/>
                </a:ext>
              </a:extLst>
            </p:cNvPr>
            <p:cNvPicPr preferRelativeResize="0"/>
            <p:nvPr/>
          </p:nvPicPr>
          <p:blipFill rotWithShape="1">
            <a:blip r:embed="rId9">
              <a:alphaModFix/>
            </a:blip>
            <a:srcRect/>
            <a:stretch/>
          </p:blipFill>
          <p:spPr>
            <a:xfrm>
              <a:off x="19335033" y="732184"/>
              <a:ext cx="104331" cy="124792"/>
            </a:xfrm>
            <a:prstGeom prst="rect">
              <a:avLst/>
            </a:prstGeom>
            <a:noFill/>
            <a:ln>
              <a:noFill/>
            </a:ln>
          </p:spPr>
        </p:pic>
        <p:pic>
          <p:nvPicPr>
            <p:cNvPr id="13" name="Google Shape;774;p24">
              <a:extLst>
                <a:ext uri="{FF2B5EF4-FFF2-40B4-BE49-F238E27FC236}">
                  <a16:creationId xmlns:a16="http://schemas.microsoft.com/office/drawing/2014/main" id="{0BCF31B3-D853-1C8D-58F0-20EED4FF81B7}"/>
                </a:ext>
              </a:extLst>
            </p:cNvPr>
            <p:cNvPicPr preferRelativeResize="0"/>
            <p:nvPr/>
          </p:nvPicPr>
          <p:blipFill rotWithShape="1">
            <a:blip r:embed="rId6">
              <a:alphaModFix/>
            </a:blip>
            <a:srcRect/>
            <a:stretch/>
          </p:blipFill>
          <p:spPr>
            <a:xfrm>
              <a:off x="19480165" y="733917"/>
              <a:ext cx="83536" cy="121326"/>
            </a:xfrm>
            <a:prstGeom prst="rect">
              <a:avLst/>
            </a:prstGeom>
            <a:noFill/>
            <a:ln>
              <a:noFill/>
            </a:ln>
          </p:spPr>
        </p:pic>
        <p:pic>
          <p:nvPicPr>
            <p:cNvPr id="14" name="Google Shape;775;p24">
              <a:extLst>
                <a:ext uri="{FF2B5EF4-FFF2-40B4-BE49-F238E27FC236}">
                  <a16:creationId xmlns:a16="http://schemas.microsoft.com/office/drawing/2014/main" id="{AEA654EE-3C05-0F8D-8E75-4F47FE3F6E92}"/>
                </a:ext>
              </a:extLst>
            </p:cNvPr>
            <p:cNvPicPr preferRelativeResize="0"/>
            <p:nvPr/>
          </p:nvPicPr>
          <p:blipFill rotWithShape="1">
            <a:blip r:embed="rId10">
              <a:alphaModFix/>
            </a:blip>
            <a:srcRect/>
            <a:stretch/>
          </p:blipFill>
          <p:spPr>
            <a:xfrm>
              <a:off x="18260559" y="914700"/>
              <a:ext cx="124614" cy="124792"/>
            </a:xfrm>
            <a:prstGeom prst="rect">
              <a:avLst/>
            </a:prstGeom>
            <a:noFill/>
            <a:ln>
              <a:noFill/>
            </a:ln>
          </p:spPr>
        </p:pic>
        <p:pic>
          <p:nvPicPr>
            <p:cNvPr id="15" name="Google Shape;776;p24">
              <a:extLst>
                <a:ext uri="{FF2B5EF4-FFF2-40B4-BE49-F238E27FC236}">
                  <a16:creationId xmlns:a16="http://schemas.microsoft.com/office/drawing/2014/main" id="{F4455C2A-C625-99D9-4D82-FC936FCE474F}"/>
                </a:ext>
              </a:extLst>
            </p:cNvPr>
            <p:cNvPicPr preferRelativeResize="0"/>
            <p:nvPr/>
          </p:nvPicPr>
          <p:blipFill rotWithShape="1">
            <a:blip r:embed="rId11">
              <a:alphaModFix/>
            </a:blip>
            <a:srcRect/>
            <a:stretch/>
          </p:blipFill>
          <p:spPr>
            <a:xfrm>
              <a:off x="18415739" y="916427"/>
              <a:ext cx="78343" cy="121326"/>
            </a:xfrm>
            <a:prstGeom prst="rect">
              <a:avLst/>
            </a:prstGeom>
            <a:noFill/>
            <a:ln>
              <a:noFill/>
            </a:ln>
          </p:spPr>
        </p:pic>
        <p:pic>
          <p:nvPicPr>
            <p:cNvPr id="16" name="Google Shape;777;p24">
              <a:extLst>
                <a:ext uri="{FF2B5EF4-FFF2-40B4-BE49-F238E27FC236}">
                  <a16:creationId xmlns:a16="http://schemas.microsoft.com/office/drawing/2014/main" id="{0A658001-D5E3-3548-32B3-74FF7FAF83EB}"/>
                </a:ext>
              </a:extLst>
            </p:cNvPr>
            <p:cNvPicPr preferRelativeResize="0"/>
            <p:nvPr/>
          </p:nvPicPr>
          <p:blipFill rotWithShape="1">
            <a:blip r:embed="rId12">
              <a:alphaModFix/>
            </a:blip>
            <a:srcRect/>
            <a:stretch/>
          </p:blipFill>
          <p:spPr>
            <a:xfrm>
              <a:off x="18595891" y="916427"/>
              <a:ext cx="103986" cy="121326"/>
            </a:xfrm>
            <a:prstGeom prst="rect">
              <a:avLst/>
            </a:prstGeom>
            <a:noFill/>
            <a:ln>
              <a:noFill/>
            </a:ln>
          </p:spPr>
        </p:pic>
        <p:pic>
          <p:nvPicPr>
            <p:cNvPr id="17" name="Google Shape;778;p24">
              <a:extLst>
                <a:ext uri="{FF2B5EF4-FFF2-40B4-BE49-F238E27FC236}">
                  <a16:creationId xmlns:a16="http://schemas.microsoft.com/office/drawing/2014/main" id="{D26A56F6-9531-BC45-9670-40FFB8358C09}"/>
                </a:ext>
              </a:extLst>
            </p:cNvPr>
            <p:cNvPicPr preferRelativeResize="0"/>
            <p:nvPr/>
          </p:nvPicPr>
          <p:blipFill rotWithShape="1">
            <a:blip r:embed="rId13">
              <a:alphaModFix/>
            </a:blip>
            <a:srcRect/>
            <a:stretch/>
          </p:blipFill>
          <p:spPr>
            <a:xfrm>
              <a:off x="18753148" y="916427"/>
              <a:ext cx="78343" cy="121326"/>
            </a:xfrm>
            <a:prstGeom prst="rect">
              <a:avLst/>
            </a:prstGeom>
            <a:noFill/>
            <a:ln>
              <a:noFill/>
            </a:ln>
          </p:spPr>
        </p:pic>
        <p:pic>
          <p:nvPicPr>
            <p:cNvPr id="18" name="Google Shape;779;p24">
              <a:extLst>
                <a:ext uri="{FF2B5EF4-FFF2-40B4-BE49-F238E27FC236}">
                  <a16:creationId xmlns:a16="http://schemas.microsoft.com/office/drawing/2014/main" id="{7435D5AE-E4AD-CAEA-0F55-BB393E3C8191}"/>
                </a:ext>
              </a:extLst>
            </p:cNvPr>
            <p:cNvPicPr preferRelativeResize="0"/>
            <p:nvPr/>
          </p:nvPicPr>
          <p:blipFill rotWithShape="1">
            <a:blip r:embed="rId14">
              <a:alphaModFix/>
            </a:blip>
            <a:srcRect/>
            <a:stretch/>
          </p:blipFill>
          <p:spPr>
            <a:xfrm>
              <a:off x="18861513" y="914697"/>
              <a:ext cx="118216" cy="123064"/>
            </a:xfrm>
            <a:prstGeom prst="rect">
              <a:avLst/>
            </a:prstGeom>
            <a:noFill/>
            <a:ln>
              <a:noFill/>
            </a:ln>
          </p:spPr>
        </p:pic>
        <p:pic>
          <p:nvPicPr>
            <p:cNvPr id="19" name="Google Shape;780;p24">
              <a:extLst>
                <a:ext uri="{FF2B5EF4-FFF2-40B4-BE49-F238E27FC236}">
                  <a16:creationId xmlns:a16="http://schemas.microsoft.com/office/drawing/2014/main" id="{5BFD1B09-B5C2-D534-0423-E5DC65225562}"/>
                </a:ext>
              </a:extLst>
            </p:cNvPr>
            <p:cNvPicPr preferRelativeResize="0"/>
            <p:nvPr/>
          </p:nvPicPr>
          <p:blipFill rotWithShape="1">
            <a:blip r:embed="rId15">
              <a:alphaModFix/>
            </a:blip>
            <a:srcRect/>
            <a:stretch/>
          </p:blipFill>
          <p:spPr>
            <a:xfrm>
              <a:off x="19016342" y="916427"/>
              <a:ext cx="71746" cy="121326"/>
            </a:xfrm>
            <a:prstGeom prst="rect">
              <a:avLst/>
            </a:prstGeom>
            <a:noFill/>
            <a:ln>
              <a:noFill/>
            </a:ln>
          </p:spPr>
        </p:pic>
        <p:pic>
          <p:nvPicPr>
            <p:cNvPr id="20" name="Google Shape;781;p24">
              <a:extLst>
                <a:ext uri="{FF2B5EF4-FFF2-40B4-BE49-F238E27FC236}">
                  <a16:creationId xmlns:a16="http://schemas.microsoft.com/office/drawing/2014/main" id="{37C6B4F6-73A3-C087-3D30-FB2FE9490B3B}"/>
                </a:ext>
              </a:extLst>
            </p:cNvPr>
            <p:cNvPicPr preferRelativeResize="0"/>
            <p:nvPr/>
          </p:nvPicPr>
          <p:blipFill rotWithShape="1">
            <a:blip r:embed="rId6">
              <a:alphaModFix/>
            </a:blip>
            <a:srcRect/>
            <a:stretch/>
          </p:blipFill>
          <p:spPr>
            <a:xfrm>
              <a:off x="19109281" y="916425"/>
              <a:ext cx="83536" cy="121336"/>
            </a:xfrm>
            <a:prstGeom prst="rect">
              <a:avLst/>
            </a:prstGeom>
            <a:noFill/>
            <a:ln>
              <a:noFill/>
            </a:ln>
          </p:spPr>
        </p:pic>
        <p:pic>
          <p:nvPicPr>
            <p:cNvPr id="45" name="Google Shape;782;p24">
              <a:extLst>
                <a:ext uri="{FF2B5EF4-FFF2-40B4-BE49-F238E27FC236}">
                  <a16:creationId xmlns:a16="http://schemas.microsoft.com/office/drawing/2014/main" id="{C43B7A06-2B86-FF82-F4EB-B3856FBE24E4}"/>
                </a:ext>
              </a:extLst>
            </p:cNvPr>
            <p:cNvPicPr preferRelativeResize="0"/>
            <p:nvPr/>
          </p:nvPicPr>
          <p:blipFill rotWithShape="1">
            <a:blip r:embed="rId12">
              <a:alphaModFix/>
            </a:blip>
            <a:srcRect/>
            <a:stretch/>
          </p:blipFill>
          <p:spPr>
            <a:xfrm>
              <a:off x="19233596" y="916427"/>
              <a:ext cx="103986" cy="121326"/>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wo Content">
  <p:cSld name="Two Content">
    <p:bg>
      <p:bgPr>
        <a:solidFill>
          <a:schemeClr val="lt1"/>
        </a:solidFill>
        <a:effectLst/>
      </p:bgPr>
    </p:bg>
    <p:spTree>
      <p:nvGrpSpPr>
        <p:cNvPr id="1" name="Shape 45"/>
        <p:cNvGrpSpPr/>
        <p:nvPr/>
      </p:nvGrpSpPr>
      <p:grpSpPr>
        <a:xfrm>
          <a:off x="0" y="0"/>
          <a:ext cx="0" cy="0"/>
          <a:chOff x="0" y="0"/>
          <a:chExt cx="0" cy="0"/>
        </a:xfrm>
      </p:grpSpPr>
      <p:sp>
        <p:nvSpPr>
          <p:cNvPr id="65" name="Google Shape;65;p39"/>
          <p:cNvSpPr txBox="1">
            <a:spLocks noGrp="1"/>
          </p:cNvSpPr>
          <p:nvPr>
            <p:ph type="title"/>
          </p:nvPr>
        </p:nvSpPr>
        <p:spPr>
          <a:xfrm>
            <a:off x="919419" y="1588656"/>
            <a:ext cx="18107168" cy="177753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1549" b="0" i="0">
                <a:solidFill>
                  <a:srgbClr val="00365F"/>
                </a:solidFill>
                <a:latin typeface="Calibri" panose="020F0502020204030204" pitchFamily="34" charset="0"/>
                <a:ea typeface="Calibri" panose="020F0502020204030204" pitchFamily="34" charset="0"/>
                <a:cs typeface="Calibri" panose="020F0502020204030204" pitchFamily="34" charset="0"/>
                <a:sym typeface="Helvetica Neu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39"/>
          <p:cNvSpPr txBox="1">
            <a:spLocks noGrp="1"/>
          </p:cNvSpPr>
          <p:nvPr>
            <p:ph type="body" idx="1"/>
          </p:nvPr>
        </p:nvSpPr>
        <p:spPr>
          <a:xfrm>
            <a:off x="1005206" y="2601155"/>
            <a:ext cx="8745283" cy="276999"/>
          </a:xfrm>
          <a:prstGeom prst="rect">
            <a:avLst/>
          </a:prstGeom>
          <a:noFill/>
          <a:ln>
            <a:noFill/>
          </a:ln>
        </p:spPr>
        <p:txBody>
          <a:bodyPr spcFirstLastPara="1" wrap="square" lIns="0" tIns="0" rIns="0" bIns="0" anchor="t" anchorCtr="0">
            <a:spAutoFit/>
          </a:bodyPr>
          <a:lstStyle>
            <a:lvl1pPr marL="457205" lvl="0" indent="-228604" algn="l">
              <a:spcBef>
                <a:spcPts val="0"/>
              </a:spcBef>
              <a:spcAft>
                <a:spcPts val="0"/>
              </a:spcAft>
              <a:buSzPts val="1400"/>
              <a:buNone/>
              <a:defRPr/>
            </a:lvl1pPr>
            <a:lvl2pPr marL="914414" lvl="1" indent="-228604" algn="l">
              <a:spcBef>
                <a:spcPts val="0"/>
              </a:spcBef>
              <a:spcAft>
                <a:spcPts val="0"/>
              </a:spcAft>
              <a:buSzPts val="1400"/>
              <a:buNone/>
              <a:defRPr/>
            </a:lvl2pPr>
            <a:lvl3pPr marL="1371620" lvl="2" indent="-228604" algn="l">
              <a:spcBef>
                <a:spcPts val="0"/>
              </a:spcBef>
              <a:spcAft>
                <a:spcPts val="0"/>
              </a:spcAft>
              <a:buSzPts val="1400"/>
              <a:buNone/>
              <a:defRPr/>
            </a:lvl3pPr>
            <a:lvl4pPr marL="1828825" lvl="3" indent="-228604" algn="l">
              <a:spcBef>
                <a:spcPts val="0"/>
              </a:spcBef>
              <a:spcAft>
                <a:spcPts val="0"/>
              </a:spcAft>
              <a:buSzPts val="1400"/>
              <a:buNone/>
              <a:defRPr/>
            </a:lvl4pPr>
            <a:lvl5pPr marL="2286033" lvl="4" indent="-228604" algn="l">
              <a:spcBef>
                <a:spcPts val="0"/>
              </a:spcBef>
              <a:spcAft>
                <a:spcPts val="0"/>
              </a:spcAft>
              <a:buSzPts val="1400"/>
              <a:buNone/>
              <a:defRPr/>
            </a:lvl5pPr>
            <a:lvl6pPr marL="2743239" lvl="5" indent="-228604" algn="l">
              <a:spcBef>
                <a:spcPts val="0"/>
              </a:spcBef>
              <a:spcAft>
                <a:spcPts val="0"/>
              </a:spcAft>
              <a:buSzPts val="1400"/>
              <a:buNone/>
              <a:defRPr/>
            </a:lvl6pPr>
            <a:lvl7pPr marL="3200445" lvl="6" indent="-228604" algn="l">
              <a:spcBef>
                <a:spcPts val="0"/>
              </a:spcBef>
              <a:spcAft>
                <a:spcPts val="0"/>
              </a:spcAft>
              <a:buSzPts val="1400"/>
              <a:buNone/>
              <a:defRPr/>
            </a:lvl7pPr>
            <a:lvl8pPr marL="3657652" lvl="7" indent="-228604" algn="l">
              <a:spcBef>
                <a:spcPts val="0"/>
              </a:spcBef>
              <a:spcAft>
                <a:spcPts val="0"/>
              </a:spcAft>
              <a:buSzPts val="1400"/>
              <a:buNone/>
              <a:defRPr/>
            </a:lvl8pPr>
            <a:lvl9pPr marL="4114858" lvl="8" indent="-228604" algn="l">
              <a:spcBef>
                <a:spcPts val="0"/>
              </a:spcBef>
              <a:spcAft>
                <a:spcPts val="0"/>
              </a:spcAft>
              <a:buSzPts val="1400"/>
              <a:buNone/>
              <a:defRPr/>
            </a:lvl9pPr>
          </a:lstStyle>
          <a:p>
            <a:endParaRPr/>
          </a:p>
        </p:txBody>
      </p:sp>
      <p:sp>
        <p:nvSpPr>
          <p:cNvPr id="67" name="Google Shape;67;p39"/>
          <p:cNvSpPr txBox="1">
            <a:spLocks noGrp="1"/>
          </p:cNvSpPr>
          <p:nvPr>
            <p:ph type="body" idx="2"/>
          </p:nvPr>
        </p:nvSpPr>
        <p:spPr>
          <a:xfrm>
            <a:off x="11892174" y="2108432"/>
            <a:ext cx="6767830" cy="507831"/>
          </a:xfrm>
          <a:prstGeom prst="rect">
            <a:avLst/>
          </a:prstGeom>
          <a:noFill/>
          <a:ln>
            <a:noFill/>
          </a:ln>
        </p:spPr>
        <p:txBody>
          <a:bodyPr spcFirstLastPara="1" wrap="square" lIns="0" tIns="0" rIns="0" bIns="0" anchor="t" anchorCtr="0">
            <a:spAutoFit/>
          </a:bodyPr>
          <a:lstStyle>
            <a:lvl1pPr marL="457205" lvl="0" indent="-228604" algn="l">
              <a:spcBef>
                <a:spcPts val="0"/>
              </a:spcBef>
              <a:spcAft>
                <a:spcPts val="0"/>
              </a:spcAft>
              <a:buSzPts val="1400"/>
              <a:buNone/>
              <a:defRPr sz="3300" b="0" i="0">
                <a:solidFill>
                  <a:srgbClr val="00365F"/>
                </a:solidFill>
                <a:latin typeface="Calibri" panose="020F0502020204030204" pitchFamily="34" charset="0"/>
                <a:ea typeface="Arimo"/>
                <a:cs typeface="Calibri" panose="020F0502020204030204" pitchFamily="34" charset="0"/>
                <a:sym typeface="Arimo"/>
              </a:defRPr>
            </a:lvl1pPr>
            <a:lvl2pPr marL="914414" lvl="1" indent="-228604" algn="l">
              <a:spcBef>
                <a:spcPts val="0"/>
              </a:spcBef>
              <a:spcAft>
                <a:spcPts val="0"/>
              </a:spcAft>
              <a:buSzPts val="1400"/>
              <a:buNone/>
              <a:defRPr/>
            </a:lvl2pPr>
            <a:lvl3pPr marL="1371620" lvl="2" indent="-228604" algn="l">
              <a:spcBef>
                <a:spcPts val="0"/>
              </a:spcBef>
              <a:spcAft>
                <a:spcPts val="0"/>
              </a:spcAft>
              <a:buSzPts val="1400"/>
              <a:buNone/>
              <a:defRPr/>
            </a:lvl3pPr>
            <a:lvl4pPr marL="1828825" lvl="3" indent="-228604" algn="l">
              <a:spcBef>
                <a:spcPts val="0"/>
              </a:spcBef>
              <a:spcAft>
                <a:spcPts val="0"/>
              </a:spcAft>
              <a:buSzPts val="1400"/>
              <a:buNone/>
              <a:defRPr/>
            </a:lvl4pPr>
            <a:lvl5pPr marL="2286033" lvl="4" indent="-228604" algn="l">
              <a:spcBef>
                <a:spcPts val="0"/>
              </a:spcBef>
              <a:spcAft>
                <a:spcPts val="0"/>
              </a:spcAft>
              <a:buSzPts val="1400"/>
              <a:buNone/>
              <a:defRPr/>
            </a:lvl5pPr>
            <a:lvl6pPr marL="2743239" lvl="5" indent="-228604" algn="l">
              <a:spcBef>
                <a:spcPts val="0"/>
              </a:spcBef>
              <a:spcAft>
                <a:spcPts val="0"/>
              </a:spcAft>
              <a:buSzPts val="1400"/>
              <a:buNone/>
              <a:defRPr/>
            </a:lvl6pPr>
            <a:lvl7pPr marL="3200445" lvl="6" indent="-228604" algn="l">
              <a:spcBef>
                <a:spcPts val="0"/>
              </a:spcBef>
              <a:spcAft>
                <a:spcPts val="0"/>
              </a:spcAft>
              <a:buSzPts val="1400"/>
              <a:buNone/>
              <a:defRPr/>
            </a:lvl7pPr>
            <a:lvl8pPr marL="3657652" lvl="7" indent="-228604" algn="l">
              <a:spcBef>
                <a:spcPts val="0"/>
              </a:spcBef>
              <a:spcAft>
                <a:spcPts val="0"/>
              </a:spcAft>
              <a:buSzPts val="1400"/>
              <a:buNone/>
              <a:defRPr/>
            </a:lvl8pPr>
            <a:lvl9pPr marL="4114858" lvl="8" indent="-228604" algn="l">
              <a:spcBef>
                <a:spcPts val="0"/>
              </a:spcBef>
              <a:spcAft>
                <a:spcPts val="0"/>
              </a:spcAft>
              <a:buSzPts val="1400"/>
              <a:buNone/>
              <a:defRPr/>
            </a:lvl9pPr>
          </a:lstStyle>
          <a:p>
            <a:endParaRPr/>
          </a:p>
        </p:txBody>
      </p:sp>
      <p:sp>
        <p:nvSpPr>
          <p:cNvPr id="68" name="Google Shape;68;p39"/>
          <p:cNvSpPr txBox="1">
            <a:spLocks noGrp="1"/>
          </p:cNvSpPr>
          <p:nvPr>
            <p:ph type="ftr" idx="11"/>
          </p:nvPr>
        </p:nvSpPr>
        <p:spPr>
          <a:xfrm>
            <a:off x="6835394" y="10517698"/>
            <a:ext cx="6433312" cy="215444"/>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b="0" i="0">
                <a:solidFill>
                  <a:srgbClr val="888888"/>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s-CR"/>
          </a:p>
        </p:txBody>
      </p:sp>
      <p:sp>
        <p:nvSpPr>
          <p:cNvPr id="69" name="Google Shape;69;p39"/>
          <p:cNvSpPr txBox="1">
            <a:spLocks noGrp="1"/>
          </p:cNvSpPr>
          <p:nvPr>
            <p:ph type="dt" idx="10"/>
          </p:nvPr>
        </p:nvSpPr>
        <p:spPr>
          <a:xfrm>
            <a:off x="1005205" y="10517698"/>
            <a:ext cx="4623943" cy="215444"/>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b="0" i="0">
                <a:solidFill>
                  <a:srgbClr val="888888"/>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s-CR"/>
          </a:p>
        </p:txBody>
      </p:sp>
      <p:sp>
        <p:nvSpPr>
          <p:cNvPr id="70" name="Google Shape;70;p39"/>
          <p:cNvSpPr txBox="1">
            <a:spLocks noGrp="1"/>
          </p:cNvSpPr>
          <p:nvPr>
            <p:ph type="sldNum" idx="12"/>
          </p:nvPr>
        </p:nvSpPr>
        <p:spPr>
          <a:xfrm>
            <a:off x="14474955" y="10517695"/>
            <a:ext cx="4623943" cy="215444"/>
          </a:xfrm>
          <a:prstGeom prst="rect">
            <a:avLst/>
          </a:prstGeom>
          <a:noFill/>
          <a:ln>
            <a:noFill/>
          </a:ln>
        </p:spPr>
        <p:txBody>
          <a:bodyPr spcFirstLastPara="1" wrap="square" lIns="0" tIns="0" rIns="0" bIns="0" anchor="t" anchorCtr="0">
            <a:spAutoFit/>
          </a:bodyPr>
          <a:lstStyle>
            <a:lvl1pPr lvl="0" indent="0" algn="r">
              <a:spcBef>
                <a:spcPts val="0"/>
              </a:spcBef>
              <a:buNone/>
              <a:defRPr b="0" i="0">
                <a:solidFill>
                  <a:srgbClr val="888888"/>
                </a:solidFill>
                <a:latin typeface="Calibri" panose="020F0502020204030204" pitchFamily="34" charset="0"/>
                <a:cs typeface="Calibri" panose="020F0502020204030204" pitchFamily="34" charset="0"/>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fld id="{00000000-1234-1234-1234-123412341234}" type="slidenum">
              <a:rPr lang="en-US" smtClean="0"/>
              <a:pPr/>
              <a:t>‹#›</a:t>
            </a:fld>
            <a:endParaRPr lang="en-US"/>
          </a:p>
        </p:txBody>
      </p:sp>
      <p:grpSp>
        <p:nvGrpSpPr>
          <p:cNvPr id="2" name="Google Shape;762;p24">
            <a:extLst>
              <a:ext uri="{FF2B5EF4-FFF2-40B4-BE49-F238E27FC236}">
                <a16:creationId xmlns:a16="http://schemas.microsoft.com/office/drawing/2014/main" id="{91B9D2B5-89E7-2033-058C-9BB2FEC159CB}"/>
              </a:ext>
            </a:extLst>
          </p:cNvPr>
          <p:cNvGrpSpPr/>
          <p:nvPr userDrawn="1"/>
        </p:nvGrpSpPr>
        <p:grpSpPr>
          <a:xfrm>
            <a:off x="998466" y="782063"/>
            <a:ext cx="2134506" cy="307313"/>
            <a:chOff x="17429196" y="732179"/>
            <a:chExt cx="2134505" cy="307313"/>
          </a:xfrm>
        </p:grpSpPr>
        <p:sp>
          <p:nvSpPr>
            <p:cNvPr id="3" name="Google Shape;764;p24">
              <a:extLst>
                <a:ext uri="{FF2B5EF4-FFF2-40B4-BE49-F238E27FC236}">
                  <a16:creationId xmlns:a16="http://schemas.microsoft.com/office/drawing/2014/main" id="{14081166-A352-DBC4-017A-B574EBB03F63}"/>
                </a:ext>
              </a:extLst>
            </p:cNvPr>
            <p:cNvSpPr/>
            <p:nvPr/>
          </p:nvSpPr>
          <p:spPr>
            <a:xfrm>
              <a:off x="17924178" y="733348"/>
              <a:ext cx="222885" cy="304165"/>
            </a:xfrm>
            <a:custGeom>
              <a:avLst/>
              <a:gdLst/>
              <a:ahLst/>
              <a:cxnLst/>
              <a:rect l="l" t="t" r="r" b="b"/>
              <a:pathLst>
                <a:path w="222884" h="304165" extrusionOk="0">
                  <a:moveTo>
                    <a:pt x="84971" y="0"/>
                  </a:moveTo>
                  <a:lnTo>
                    <a:pt x="58786" y="2599"/>
                  </a:lnTo>
                  <a:lnTo>
                    <a:pt x="35849" y="9430"/>
                  </a:lnTo>
                  <a:lnTo>
                    <a:pt x="16230" y="19043"/>
                  </a:lnTo>
                  <a:lnTo>
                    <a:pt x="0" y="29988"/>
                  </a:lnTo>
                  <a:lnTo>
                    <a:pt x="11831" y="46478"/>
                  </a:lnTo>
                  <a:lnTo>
                    <a:pt x="21741" y="64813"/>
                  </a:lnTo>
                  <a:lnTo>
                    <a:pt x="29639" y="84889"/>
                  </a:lnTo>
                  <a:lnTo>
                    <a:pt x="35433" y="106604"/>
                  </a:lnTo>
                  <a:lnTo>
                    <a:pt x="42234" y="102081"/>
                  </a:lnTo>
                  <a:lnTo>
                    <a:pt x="49625" y="98685"/>
                  </a:lnTo>
                  <a:lnTo>
                    <a:pt x="57477" y="96550"/>
                  </a:lnTo>
                  <a:lnTo>
                    <a:pt x="65662" y="95808"/>
                  </a:lnTo>
                  <a:lnTo>
                    <a:pt x="87837" y="100331"/>
                  </a:lnTo>
                  <a:lnTo>
                    <a:pt x="103330" y="112510"/>
                  </a:lnTo>
                  <a:lnTo>
                    <a:pt x="112421" y="130259"/>
                  </a:lnTo>
                  <a:lnTo>
                    <a:pt x="115389" y="151492"/>
                  </a:lnTo>
                  <a:lnTo>
                    <a:pt x="115389" y="297456"/>
                  </a:lnTo>
                  <a:lnTo>
                    <a:pt x="121357" y="304116"/>
                  </a:lnTo>
                  <a:lnTo>
                    <a:pt x="216380" y="304116"/>
                  </a:lnTo>
                  <a:lnTo>
                    <a:pt x="222317" y="297456"/>
                  </a:lnTo>
                  <a:lnTo>
                    <a:pt x="222317" y="155963"/>
                  </a:lnTo>
                  <a:lnTo>
                    <a:pt x="216876" y="107255"/>
                  </a:lnTo>
                  <a:lnTo>
                    <a:pt x="200500" y="64515"/>
                  </a:lnTo>
                  <a:lnTo>
                    <a:pt x="173109" y="30533"/>
                  </a:lnTo>
                  <a:lnTo>
                    <a:pt x="134626" y="8098"/>
                  </a:lnTo>
                  <a:lnTo>
                    <a:pt x="84971" y="0"/>
                  </a:lnTo>
                  <a:close/>
                </a:path>
              </a:pathLst>
            </a:custGeom>
            <a:solidFill>
              <a:srgbClr val="65B32E"/>
            </a:solidFill>
            <a:ln>
              <a:noFill/>
            </a:ln>
          </p:spPr>
          <p:txBody>
            <a:bodyPr spcFirstLastPara="1" wrap="square" lIns="0" tIns="0" rIns="0" bIns="0" anchor="t" anchorCtr="0">
              <a:noAutofit/>
            </a:bodyPr>
            <a:lstStyle/>
            <a:p>
              <a:pPr marL="0" lvl="0" indent="0" algn="l" rtl="0">
                <a:spcBef>
                  <a:spcPts val="0"/>
                </a:spcBef>
                <a:spcAft>
                  <a:spcPts val="0"/>
                </a:spcAft>
                <a:buNone/>
              </a:pPr>
              <a:endParaRPr sz="1801" b="0" i="0">
                <a:latin typeface="Calibri" panose="020F0502020204030204" pitchFamily="34" charset="0"/>
                <a:cs typeface="Calibri" panose="020F0502020204030204" pitchFamily="34" charset="0"/>
              </a:endParaRPr>
            </a:p>
          </p:txBody>
        </p:sp>
        <p:sp>
          <p:nvSpPr>
            <p:cNvPr id="4" name="Google Shape;765;p24">
              <a:extLst>
                <a:ext uri="{FF2B5EF4-FFF2-40B4-BE49-F238E27FC236}">
                  <a16:creationId xmlns:a16="http://schemas.microsoft.com/office/drawing/2014/main" id="{08BF2DF8-3E3B-3384-BED6-3330415E7015}"/>
                </a:ext>
              </a:extLst>
            </p:cNvPr>
            <p:cNvSpPr/>
            <p:nvPr/>
          </p:nvSpPr>
          <p:spPr>
            <a:xfrm>
              <a:off x="17429196" y="732980"/>
              <a:ext cx="511175" cy="304800"/>
            </a:xfrm>
            <a:custGeom>
              <a:avLst/>
              <a:gdLst/>
              <a:ahLst/>
              <a:cxnLst/>
              <a:rect l="l" t="t" r="r" b="b"/>
              <a:pathLst>
                <a:path w="511175" h="304800" extrusionOk="0">
                  <a:moveTo>
                    <a:pt x="373601" y="0"/>
                  </a:moveTo>
                  <a:lnTo>
                    <a:pt x="338663" y="4674"/>
                  </a:lnTo>
                  <a:lnTo>
                    <a:pt x="309798" y="16239"/>
                  </a:lnTo>
                  <a:lnTo>
                    <a:pt x="287201" y="31005"/>
                  </a:lnTo>
                  <a:lnTo>
                    <a:pt x="271070" y="45286"/>
                  </a:lnTo>
                  <a:lnTo>
                    <a:pt x="250415" y="25696"/>
                  </a:lnTo>
                  <a:lnTo>
                    <a:pt x="227973" y="11519"/>
                  </a:lnTo>
                  <a:lnTo>
                    <a:pt x="202761" y="2904"/>
                  </a:lnTo>
                  <a:lnTo>
                    <a:pt x="173795" y="0"/>
                  </a:lnTo>
                  <a:lnTo>
                    <a:pt x="140669" y="4481"/>
                  </a:lnTo>
                  <a:lnTo>
                    <a:pt x="112788" y="15790"/>
                  </a:lnTo>
                  <a:lnTo>
                    <a:pt x="90343" y="30718"/>
                  </a:lnTo>
                  <a:lnTo>
                    <a:pt x="73526" y="46061"/>
                  </a:lnTo>
                  <a:lnTo>
                    <a:pt x="60919" y="15622"/>
                  </a:lnTo>
                  <a:lnTo>
                    <a:pt x="58710" y="11182"/>
                  </a:lnTo>
                  <a:lnTo>
                    <a:pt x="53506" y="7455"/>
                  </a:lnTo>
                  <a:lnTo>
                    <a:pt x="5968" y="7455"/>
                  </a:lnTo>
                  <a:lnTo>
                    <a:pt x="0" y="13444"/>
                  </a:lnTo>
                  <a:lnTo>
                    <a:pt x="0" y="21570"/>
                  </a:lnTo>
                  <a:lnTo>
                    <a:pt x="0" y="297833"/>
                  </a:lnTo>
                  <a:lnTo>
                    <a:pt x="5968" y="304482"/>
                  </a:lnTo>
                  <a:lnTo>
                    <a:pt x="99546" y="304482"/>
                  </a:lnTo>
                  <a:lnTo>
                    <a:pt x="106237" y="297833"/>
                  </a:lnTo>
                  <a:lnTo>
                    <a:pt x="106237" y="147786"/>
                  </a:lnTo>
                  <a:lnTo>
                    <a:pt x="110178" y="126835"/>
                  </a:lnTo>
                  <a:lnTo>
                    <a:pt x="121076" y="110401"/>
                  </a:lnTo>
                  <a:lnTo>
                    <a:pt x="137543" y="99670"/>
                  </a:lnTo>
                  <a:lnTo>
                    <a:pt x="158194" y="95829"/>
                  </a:lnTo>
                  <a:lnTo>
                    <a:pt x="179607" y="100352"/>
                  </a:lnTo>
                  <a:lnTo>
                    <a:pt x="194118" y="112530"/>
                  </a:lnTo>
                  <a:lnTo>
                    <a:pt x="202360" y="130276"/>
                  </a:lnTo>
                  <a:lnTo>
                    <a:pt x="204967" y="151503"/>
                  </a:lnTo>
                  <a:lnTo>
                    <a:pt x="204967" y="297833"/>
                  </a:lnTo>
                  <a:lnTo>
                    <a:pt x="210977" y="304482"/>
                  </a:lnTo>
                  <a:lnTo>
                    <a:pt x="298566" y="304482"/>
                  </a:lnTo>
                  <a:lnTo>
                    <a:pt x="304482" y="297833"/>
                  </a:lnTo>
                  <a:lnTo>
                    <a:pt x="304482" y="146341"/>
                  </a:lnTo>
                  <a:lnTo>
                    <a:pt x="308607" y="126225"/>
                  </a:lnTo>
                  <a:lnTo>
                    <a:pt x="319626" y="110220"/>
                  </a:lnTo>
                  <a:lnTo>
                    <a:pt x="335510" y="99647"/>
                  </a:lnTo>
                  <a:lnTo>
                    <a:pt x="354230" y="95829"/>
                  </a:lnTo>
                  <a:lnTo>
                    <a:pt x="376442" y="100352"/>
                  </a:lnTo>
                  <a:lnTo>
                    <a:pt x="391946" y="112530"/>
                  </a:lnTo>
                  <a:lnTo>
                    <a:pt x="401033" y="130276"/>
                  </a:lnTo>
                  <a:lnTo>
                    <a:pt x="403998" y="151503"/>
                  </a:lnTo>
                  <a:lnTo>
                    <a:pt x="403998" y="297833"/>
                  </a:lnTo>
                  <a:lnTo>
                    <a:pt x="409997" y="304482"/>
                  </a:lnTo>
                  <a:lnTo>
                    <a:pt x="504958" y="304482"/>
                  </a:lnTo>
                  <a:lnTo>
                    <a:pt x="510895" y="297833"/>
                  </a:lnTo>
                  <a:lnTo>
                    <a:pt x="510895" y="155932"/>
                  </a:lnTo>
                  <a:lnTo>
                    <a:pt x="505454" y="107235"/>
                  </a:lnTo>
                  <a:lnTo>
                    <a:pt x="489081" y="64504"/>
                  </a:lnTo>
                  <a:lnTo>
                    <a:pt x="461698" y="30528"/>
                  </a:lnTo>
                  <a:lnTo>
                    <a:pt x="423230" y="8096"/>
                  </a:lnTo>
                  <a:lnTo>
                    <a:pt x="373601" y="0"/>
                  </a:lnTo>
                  <a:close/>
                </a:path>
              </a:pathLst>
            </a:custGeom>
            <a:solidFill>
              <a:srgbClr val="00365F"/>
            </a:solidFill>
            <a:ln>
              <a:noFill/>
            </a:ln>
          </p:spPr>
          <p:txBody>
            <a:bodyPr spcFirstLastPara="1" wrap="square" lIns="0" tIns="0" rIns="0" bIns="0" anchor="t" anchorCtr="0">
              <a:noAutofit/>
            </a:bodyPr>
            <a:lstStyle/>
            <a:p>
              <a:pPr marL="0" lvl="0" indent="0" algn="l" rtl="0">
                <a:spcBef>
                  <a:spcPts val="0"/>
                </a:spcBef>
                <a:spcAft>
                  <a:spcPts val="0"/>
                </a:spcAft>
                <a:buNone/>
              </a:pPr>
              <a:endParaRPr sz="1801" b="0" i="0">
                <a:latin typeface="Calibri" panose="020F0502020204030204" pitchFamily="34" charset="0"/>
                <a:cs typeface="Calibri" panose="020F0502020204030204" pitchFamily="34" charset="0"/>
              </a:endParaRPr>
            </a:p>
          </p:txBody>
        </p:sp>
        <p:pic>
          <p:nvPicPr>
            <p:cNvPr id="5" name="Google Shape;766;p24">
              <a:extLst>
                <a:ext uri="{FF2B5EF4-FFF2-40B4-BE49-F238E27FC236}">
                  <a16:creationId xmlns:a16="http://schemas.microsoft.com/office/drawing/2014/main" id="{1EAAF025-9438-CA41-9B9F-66BF8F006B42}"/>
                </a:ext>
              </a:extLst>
            </p:cNvPr>
            <p:cNvPicPr preferRelativeResize="0"/>
            <p:nvPr/>
          </p:nvPicPr>
          <p:blipFill rotWithShape="1">
            <a:blip r:embed="rId2">
              <a:alphaModFix/>
            </a:blip>
            <a:srcRect/>
            <a:stretch/>
          </p:blipFill>
          <p:spPr>
            <a:xfrm>
              <a:off x="18269405" y="733920"/>
              <a:ext cx="106237" cy="121326"/>
            </a:xfrm>
            <a:prstGeom prst="rect">
              <a:avLst/>
            </a:prstGeom>
            <a:noFill/>
            <a:ln>
              <a:noFill/>
            </a:ln>
          </p:spPr>
        </p:pic>
        <p:pic>
          <p:nvPicPr>
            <p:cNvPr id="6" name="Google Shape;767;p24">
              <a:extLst>
                <a:ext uri="{FF2B5EF4-FFF2-40B4-BE49-F238E27FC236}">
                  <a16:creationId xmlns:a16="http://schemas.microsoft.com/office/drawing/2014/main" id="{DB35A543-C66C-312A-1DA0-15E3C6EBEE7F}"/>
                </a:ext>
              </a:extLst>
            </p:cNvPr>
            <p:cNvPicPr preferRelativeResize="0"/>
            <p:nvPr/>
          </p:nvPicPr>
          <p:blipFill rotWithShape="1">
            <a:blip r:embed="rId3">
              <a:alphaModFix/>
            </a:blip>
            <a:srcRect/>
            <a:stretch/>
          </p:blipFill>
          <p:spPr>
            <a:xfrm>
              <a:off x="18415912" y="733920"/>
              <a:ext cx="78343" cy="121326"/>
            </a:xfrm>
            <a:prstGeom prst="rect">
              <a:avLst/>
            </a:prstGeom>
            <a:noFill/>
            <a:ln>
              <a:noFill/>
            </a:ln>
          </p:spPr>
        </p:pic>
        <p:pic>
          <p:nvPicPr>
            <p:cNvPr id="7" name="Google Shape;768;p24">
              <a:extLst>
                <a:ext uri="{FF2B5EF4-FFF2-40B4-BE49-F238E27FC236}">
                  <a16:creationId xmlns:a16="http://schemas.microsoft.com/office/drawing/2014/main" id="{4C11D776-C452-48FC-7CAE-16D86D59BBCD}"/>
                </a:ext>
              </a:extLst>
            </p:cNvPr>
            <p:cNvPicPr preferRelativeResize="0"/>
            <p:nvPr/>
          </p:nvPicPr>
          <p:blipFill rotWithShape="1">
            <a:blip r:embed="rId4">
              <a:alphaModFix/>
            </a:blip>
            <a:srcRect/>
            <a:stretch/>
          </p:blipFill>
          <p:spPr>
            <a:xfrm>
              <a:off x="18540928" y="732179"/>
              <a:ext cx="211493" cy="123064"/>
            </a:xfrm>
            <a:prstGeom prst="rect">
              <a:avLst/>
            </a:prstGeom>
            <a:noFill/>
            <a:ln>
              <a:noFill/>
            </a:ln>
          </p:spPr>
        </p:pic>
        <p:pic>
          <p:nvPicPr>
            <p:cNvPr id="8" name="Google Shape;769;p24">
              <a:extLst>
                <a:ext uri="{FF2B5EF4-FFF2-40B4-BE49-F238E27FC236}">
                  <a16:creationId xmlns:a16="http://schemas.microsoft.com/office/drawing/2014/main" id="{4FEEA666-7B05-63E4-5D11-D43D85D35736}"/>
                </a:ext>
              </a:extLst>
            </p:cNvPr>
            <p:cNvPicPr preferRelativeResize="0"/>
            <p:nvPr/>
          </p:nvPicPr>
          <p:blipFill rotWithShape="1">
            <a:blip r:embed="rId5">
              <a:alphaModFix/>
            </a:blip>
            <a:srcRect/>
            <a:stretch/>
          </p:blipFill>
          <p:spPr>
            <a:xfrm>
              <a:off x="18784712" y="733921"/>
              <a:ext cx="92887" cy="121326"/>
            </a:xfrm>
            <a:prstGeom prst="rect">
              <a:avLst/>
            </a:prstGeom>
            <a:noFill/>
            <a:ln>
              <a:noFill/>
            </a:ln>
          </p:spPr>
        </p:pic>
        <p:pic>
          <p:nvPicPr>
            <p:cNvPr id="9" name="Google Shape;770;p24">
              <a:extLst>
                <a:ext uri="{FF2B5EF4-FFF2-40B4-BE49-F238E27FC236}">
                  <a16:creationId xmlns:a16="http://schemas.microsoft.com/office/drawing/2014/main" id="{345B33D7-EC4B-3524-E06E-C58D603615D3}"/>
                </a:ext>
              </a:extLst>
            </p:cNvPr>
            <p:cNvPicPr preferRelativeResize="0"/>
            <p:nvPr/>
          </p:nvPicPr>
          <p:blipFill rotWithShape="1">
            <a:blip r:embed="rId6">
              <a:alphaModFix/>
            </a:blip>
            <a:srcRect/>
            <a:stretch/>
          </p:blipFill>
          <p:spPr>
            <a:xfrm>
              <a:off x="18911808" y="733917"/>
              <a:ext cx="83536" cy="121326"/>
            </a:xfrm>
            <a:prstGeom prst="rect">
              <a:avLst/>
            </a:prstGeom>
            <a:noFill/>
            <a:ln>
              <a:noFill/>
            </a:ln>
          </p:spPr>
        </p:pic>
        <p:pic>
          <p:nvPicPr>
            <p:cNvPr id="10" name="Google Shape;771;p24">
              <a:extLst>
                <a:ext uri="{FF2B5EF4-FFF2-40B4-BE49-F238E27FC236}">
                  <a16:creationId xmlns:a16="http://schemas.microsoft.com/office/drawing/2014/main" id="{9749D7DA-9A16-8A64-1922-E37ABDFD7076}"/>
                </a:ext>
              </a:extLst>
            </p:cNvPr>
            <p:cNvPicPr preferRelativeResize="0"/>
            <p:nvPr/>
          </p:nvPicPr>
          <p:blipFill rotWithShape="1">
            <a:blip r:embed="rId7">
              <a:alphaModFix/>
            </a:blip>
            <a:srcRect/>
            <a:stretch/>
          </p:blipFill>
          <p:spPr>
            <a:xfrm>
              <a:off x="19026585" y="732182"/>
              <a:ext cx="138309" cy="124792"/>
            </a:xfrm>
            <a:prstGeom prst="rect">
              <a:avLst/>
            </a:prstGeom>
            <a:noFill/>
            <a:ln>
              <a:noFill/>
            </a:ln>
          </p:spPr>
        </p:pic>
        <p:pic>
          <p:nvPicPr>
            <p:cNvPr id="11" name="Google Shape;772;p24">
              <a:extLst>
                <a:ext uri="{FF2B5EF4-FFF2-40B4-BE49-F238E27FC236}">
                  <a16:creationId xmlns:a16="http://schemas.microsoft.com/office/drawing/2014/main" id="{AAC45B20-A8C7-0BA2-CA62-B1937C7344D9}"/>
                </a:ext>
              </a:extLst>
            </p:cNvPr>
            <p:cNvPicPr preferRelativeResize="0"/>
            <p:nvPr/>
          </p:nvPicPr>
          <p:blipFill rotWithShape="1">
            <a:blip r:embed="rId8">
              <a:alphaModFix/>
            </a:blip>
            <a:srcRect/>
            <a:stretch/>
          </p:blipFill>
          <p:spPr>
            <a:xfrm>
              <a:off x="19210203" y="733920"/>
              <a:ext cx="78343" cy="121326"/>
            </a:xfrm>
            <a:prstGeom prst="rect">
              <a:avLst/>
            </a:prstGeom>
            <a:noFill/>
            <a:ln>
              <a:noFill/>
            </a:ln>
          </p:spPr>
        </p:pic>
        <p:pic>
          <p:nvPicPr>
            <p:cNvPr id="12" name="Google Shape;773;p24">
              <a:extLst>
                <a:ext uri="{FF2B5EF4-FFF2-40B4-BE49-F238E27FC236}">
                  <a16:creationId xmlns:a16="http://schemas.microsoft.com/office/drawing/2014/main" id="{BC6D1F8D-E5FD-2571-D683-9BCD5B376A49}"/>
                </a:ext>
              </a:extLst>
            </p:cNvPr>
            <p:cNvPicPr preferRelativeResize="0"/>
            <p:nvPr/>
          </p:nvPicPr>
          <p:blipFill rotWithShape="1">
            <a:blip r:embed="rId9">
              <a:alphaModFix/>
            </a:blip>
            <a:srcRect/>
            <a:stretch/>
          </p:blipFill>
          <p:spPr>
            <a:xfrm>
              <a:off x="19335033" y="732184"/>
              <a:ext cx="104331" cy="124792"/>
            </a:xfrm>
            <a:prstGeom prst="rect">
              <a:avLst/>
            </a:prstGeom>
            <a:noFill/>
            <a:ln>
              <a:noFill/>
            </a:ln>
          </p:spPr>
        </p:pic>
        <p:pic>
          <p:nvPicPr>
            <p:cNvPr id="13" name="Google Shape;774;p24">
              <a:extLst>
                <a:ext uri="{FF2B5EF4-FFF2-40B4-BE49-F238E27FC236}">
                  <a16:creationId xmlns:a16="http://schemas.microsoft.com/office/drawing/2014/main" id="{581B4CF8-FDC3-4667-5234-FED27AE45A59}"/>
                </a:ext>
              </a:extLst>
            </p:cNvPr>
            <p:cNvPicPr preferRelativeResize="0"/>
            <p:nvPr/>
          </p:nvPicPr>
          <p:blipFill rotWithShape="1">
            <a:blip r:embed="rId6">
              <a:alphaModFix/>
            </a:blip>
            <a:srcRect/>
            <a:stretch/>
          </p:blipFill>
          <p:spPr>
            <a:xfrm>
              <a:off x="19480165" y="733917"/>
              <a:ext cx="83536" cy="121326"/>
            </a:xfrm>
            <a:prstGeom prst="rect">
              <a:avLst/>
            </a:prstGeom>
            <a:noFill/>
            <a:ln>
              <a:noFill/>
            </a:ln>
          </p:spPr>
        </p:pic>
        <p:pic>
          <p:nvPicPr>
            <p:cNvPr id="14" name="Google Shape;775;p24">
              <a:extLst>
                <a:ext uri="{FF2B5EF4-FFF2-40B4-BE49-F238E27FC236}">
                  <a16:creationId xmlns:a16="http://schemas.microsoft.com/office/drawing/2014/main" id="{DEF9DCC6-AD8C-36B4-4CE1-93AD1C44BD9A}"/>
                </a:ext>
              </a:extLst>
            </p:cNvPr>
            <p:cNvPicPr preferRelativeResize="0"/>
            <p:nvPr/>
          </p:nvPicPr>
          <p:blipFill rotWithShape="1">
            <a:blip r:embed="rId10">
              <a:alphaModFix/>
            </a:blip>
            <a:srcRect/>
            <a:stretch/>
          </p:blipFill>
          <p:spPr>
            <a:xfrm>
              <a:off x="18260559" y="914700"/>
              <a:ext cx="124614" cy="124792"/>
            </a:xfrm>
            <a:prstGeom prst="rect">
              <a:avLst/>
            </a:prstGeom>
            <a:noFill/>
            <a:ln>
              <a:noFill/>
            </a:ln>
          </p:spPr>
        </p:pic>
        <p:pic>
          <p:nvPicPr>
            <p:cNvPr id="15" name="Google Shape;776;p24">
              <a:extLst>
                <a:ext uri="{FF2B5EF4-FFF2-40B4-BE49-F238E27FC236}">
                  <a16:creationId xmlns:a16="http://schemas.microsoft.com/office/drawing/2014/main" id="{015E5DEE-63BC-12AB-33BE-F10F61925D48}"/>
                </a:ext>
              </a:extLst>
            </p:cNvPr>
            <p:cNvPicPr preferRelativeResize="0"/>
            <p:nvPr/>
          </p:nvPicPr>
          <p:blipFill rotWithShape="1">
            <a:blip r:embed="rId11">
              <a:alphaModFix/>
            </a:blip>
            <a:srcRect/>
            <a:stretch/>
          </p:blipFill>
          <p:spPr>
            <a:xfrm>
              <a:off x="18415739" y="916427"/>
              <a:ext cx="78343" cy="121326"/>
            </a:xfrm>
            <a:prstGeom prst="rect">
              <a:avLst/>
            </a:prstGeom>
            <a:noFill/>
            <a:ln>
              <a:noFill/>
            </a:ln>
          </p:spPr>
        </p:pic>
        <p:pic>
          <p:nvPicPr>
            <p:cNvPr id="16" name="Google Shape;777;p24">
              <a:extLst>
                <a:ext uri="{FF2B5EF4-FFF2-40B4-BE49-F238E27FC236}">
                  <a16:creationId xmlns:a16="http://schemas.microsoft.com/office/drawing/2014/main" id="{D689FE42-6A6B-808E-9E26-B4849B6775EF}"/>
                </a:ext>
              </a:extLst>
            </p:cNvPr>
            <p:cNvPicPr preferRelativeResize="0"/>
            <p:nvPr/>
          </p:nvPicPr>
          <p:blipFill rotWithShape="1">
            <a:blip r:embed="rId12">
              <a:alphaModFix/>
            </a:blip>
            <a:srcRect/>
            <a:stretch/>
          </p:blipFill>
          <p:spPr>
            <a:xfrm>
              <a:off x="18595891" y="916427"/>
              <a:ext cx="103986" cy="121326"/>
            </a:xfrm>
            <a:prstGeom prst="rect">
              <a:avLst/>
            </a:prstGeom>
            <a:noFill/>
            <a:ln>
              <a:noFill/>
            </a:ln>
          </p:spPr>
        </p:pic>
        <p:pic>
          <p:nvPicPr>
            <p:cNvPr id="17" name="Google Shape;778;p24">
              <a:extLst>
                <a:ext uri="{FF2B5EF4-FFF2-40B4-BE49-F238E27FC236}">
                  <a16:creationId xmlns:a16="http://schemas.microsoft.com/office/drawing/2014/main" id="{BA133EA5-2205-4932-6B8F-124A246E9864}"/>
                </a:ext>
              </a:extLst>
            </p:cNvPr>
            <p:cNvPicPr preferRelativeResize="0"/>
            <p:nvPr/>
          </p:nvPicPr>
          <p:blipFill rotWithShape="1">
            <a:blip r:embed="rId13">
              <a:alphaModFix/>
            </a:blip>
            <a:srcRect/>
            <a:stretch/>
          </p:blipFill>
          <p:spPr>
            <a:xfrm>
              <a:off x="18753148" y="916427"/>
              <a:ext cx="78343" cy="121326"/>
            </a:xfrm>
            <a:prstGeom prst="rect">
              <a:avLst/>
            </a:prstGeom>
            <a:noFill/>
            <a:ln>
              <a:noFill/>
            </a:ln>
          </p:spPr>
        </p:pic>
        <p:pic>
          <p:nvPicPr>
            <p:cNvPr id="18" name="Google Shape;779;p24">
              <a:extLst>
                <a:ext uri="{FF2B5EF4-FFF2-40B4-BE49-F238E27FC236}">
                  <a16:creationId xmlns:a16="http://schemas.microsoft.com/office/drawing/2014/main" id="{7ECD09DB-38CD-B23E-43CE-BBDB0EB7C882}"/>
                </a:ext>
              </a:extLst>
            </p:cNvPr>
            <p:cNvPicPr preferRelativeResize="0"/>
            <p:nvPr/>
          </p:nvPicPr>
          <p:blipFill rotWithShape="1">
            <a:blip r:embed="rId14">
              <a:alphaModFix/>
            </a:blip>
            <a:srcRect/>
            <a:stretch/>
          </p:blipFill>
          <p:spPr>
            <a:xfrm>
              <a:off x="18861513" y="914697"/>
              <a:ext cx="118216" cy="123064"/>
            </a:xfrm>
            <a:prstGeom prst="rect">
              <a:avLst/>
            </a:prstGeom>
            <a:noFill/>
            <a:ln>
              <a:noFill/>
            </a:ln>
          </p:spPr>
        </p:pic>
        <p:pic>
          <p:nvPicPr>
            <p:cNvPr id="19" name="Google Shape;780;p24">
              <a:extLst>
                <a:ext uri="{FF2B5EF4-FFF2-40B4-BE49-F238E27FC236}">
                  <a16:creationId xmlns:a16="http://schemas.microsoft.com/office/drawing/2014/main" id="{E2376A49-B5A0-F26E-C51C-4109F1903925}"/>
                </a:ext>
              </a:extLst>
            </p:cNvPr>
            <p:cNvPicPr preferRelativeResize="0"/>
            <p:nvPr/>
          </p:nvPicPr>
          <p:blipFill rotWithShape="1">
            <a:blip r:embed="rId15">
              <a:alphaModFix/>
            </a:blip>
            <a:srcRect/>
            <a:stretch/>
          </p:blipFill>
          <p:spPr>
            <a:xfrm>
              <a:off x="19016342" y="916427"/>
              <a:ext cx="71746" cy="121326"/>
            </a:xfrm>
            <a:prstGeom prst="rect">
              <a:avLst/>
            </a:prstGeom>
            <a:noFill/>
            <a:ln>
              <a:noFill/>
            </a:ln>
          </p:spPr>
        </p:pic>
        <p:pic>
          <p:nvPicPr>
            <p:cNvPr id="20" name="Google Shape;781;p24">
              <a:extLst>
                <a:ext uri="{FF2B5EF4-FFF2-40B4-BE49-F238E27FC236}">
                  <a16:creationId xmlns:a16="http://schemas.microsoft.com/office/drawing/2014/main" id="{B1353DFA-518C-D4FD-F079-C96A2590A040}"/>
                </a:ext>
              </a:extLst>
            </p:cNvPr>
            <p:cNvPicPr preferRelativeResize="0"/>
            <p:nvPr/>
          </p:nvPicPr>
          <p:blipFill rotWithShape="1">
            <a:blip r:embed="rId6">
              <a:alphaModFix/>
            </a:blip>
            <a:srcRect/>
            <a:stretch/>
          </p:blipFill>
          <p:spPr>
            <a:xfrm>
              <a:off x="19109281" y="916425"/>
              <a:ext cx="83536" cy="121336"/>
            </a:xfrm>
            <a:prstGeom prst="rect">
              <a:avLst/>
            </a:prstGeom>
            <a:noFill/>
            <a:ln>
              <a:noFill/>
            </a:ln>
          </p:spPr>
        </p:pic>
        <p:pic>
          <p:nvPicPr>
            <p:cNvPr id="21" name="Google Shape;782;p24">
              <a:extLst>
                <a:ext uri="{FF2B5EF4-FFF2-40B4-BE49-F238E27FC236}">
                  <a16:creationId xmlns:a16="http://schemas.microsoft.com/office/drawing/2014/main" id="{F15CB514-3E04-4E93-0A07-61E9B9FF9CF4}"/>
                </a:ext>
              </a:extLst>
            </p:cNvPr>
            <p:cNvPicPr preferRelativeResize="0"/>
            <p:nvPr/>
          </p:nvPicPr>
          <p:blipFill rotWithShape="1">
            <a:blip r:embed="rId12">
              <a:alphaModFix/>
            </a:blip>
            <a:srcRect/>
            <a:stretch/>
          </p:blipFill>
          <p:spPr>
            <a:xfrm>
              <a:off x="19233596" y="916427"/>
              <a:ext cx="103986" cy="121326"/>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1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2.png"/><Relationship Id="rId12" Type="http://schemas.openxmlformats.org/officeDocument/2006/relationships/image" Target="../media/image7.png"/><Relationship Id="rId17" Type="http://schemas.openxmlformats.org/officeDocument/2006/relationships/image" Target="../media/image12.png"/><Relationship Id="rId2" Type="http://schemas.openxmlformats.org/officeDocument/2006/relationships/slideLayout" Target="../slideLayouts/slideLayout2.xml"/><Relationship Id="rId16"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theme" Target="../theme/theme1.xml"/><Relationship Id="rId15" Type="http://schemas.openxmlformats.org/officeDocument/2006/relationships/image" Target="../media/image10.png"/><Relationship Id="rId10" Type="http://schemas.openxmlformats.org/officeDocument/2006/relationships/image" Target="../media/image5.png"/><Relationship Id="rId19" Type="http://schemas.openxmlformats.org/officeDocument/2006/relationships/image" Target="../media/image14.png"/><Relationship Id="rId4" Type="http://schemas.openxmlformats.org/officeDocument/2006/relationships/slideLayout" Target="../slideLayouts/slideLayout4.xml"/><Relationship Id="rId9" Type="http://schemas.openxmlformats.org/officeDocument/2006/relationships/image" Target="../media/image4.png"/><Relationship Id="rId1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5"/>
          <p:cNvSpPr txBox="1">
            <a:spLocks noGrp="1"/>
          </p:cNvSpPr>
          <p:nvPr>
            <p:ph type="title"/>
          </p:nvPr>
        </p:nvSpPr>
        <p:spPr>
          <a:xfrm>
            <a:off x="998466" y="1681405"/>
            <a:ext cx="18107168" cy="177741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1550" b="1" i="0" u="none" strike="noStrike" cap="none">
                <a:solidFill>
                  <a:srgbClr val="00365F"/>
                </a:solidFill>
                <a:latin typeface="Helvetica 55 Roman"/>
                <a:ea typeface="Helvetica 55 Roman"/>
                <a:cs typeface="Helvetica 55 Roman"/>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5"/>
          <p:cNvSpPr txBox="1">
            <a:spLocks noGrp="1"/>
          </p:cNvSpPr>
          <p:nvPr>
            <p:ph type="body" idx="1"/>
          </p:nvPr>
        </p:nvSpPr>
        <p:spPr>
          <a:xfrm>
            <a:off x="881049" y="5681706"/>
            <a:ext cx="11012170" cy="276999"/>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grpSp>
        <p:nvGrpSpPr>
          <p:cNvPr id="2" name="Google Shape;762;p24">
            <a:extLst>
              <a:ext uri="{FF2B5EF4-FFF2-40B4-BE49-F238E27FC236}">
                <a16:creationId xmlns:a16="http://schemas.microsoft.com/office/drawing/2014/main" id="{D1FA5C46-311A-49B3-EFA3-98CA4B85CE6B}"/>
              </a:ext>
            </a:extLst>
          </p:cNvPr>
          <p:cNvGrpSpPr/>
          <p:nvPr userDrawn="1"/>
        </p:nvGrpSpPr>
        <p:grpSpPr>
          <a:xfrm>
            <a:off x="998466" y="782063"/>
            <a:ext cx="2134506" cy="307313"/>
            <a:chOff x="17429196" y="732179"/>
            <a:chExt cx="2134505" cy="307313"/>
          </a:xfrm>
        </p:grpSpPr>
        <p:sp>
          <p:nvSpPr>
            <p:cNvPr id="3" name="Google Shape;764;p24">
              <a:extLst>
                <a:ext uri="{FF2B5EF4-FFF2-40B4-BE49-F238E27FC236}">
                  <a16:creationId xmlns:a16="http://schemas.microsoft.com/office/drawing/2014/main" id="{73D0B440-8F93-696C-1207-242D234F797A}"/>
                </a:ext>
              </a:extLst>
            </p:cNvPr>
            <p:cNvSpPr/>
            <p:nvPr/>
          </p:nvSpPr>
          <p:spPr>
            <a:xfrm>
              <a:off x="17924178" y="733348"/>
              <a:ext cx="222885" cy="304165"/>
            </a:xfrm>
            <a:custGeom>
              <a:avLst/>
              <a:gdLst/>
              <a:ahLst/>
              <a:cxnLst/>
              <a:rect l="l" t="t" r="r" b="b"/>
              <a:pathLst>
                <a:path w="222884" h="304165" extrusionOk="0">
                  <a:moveTo>
                    <a:pt x="84971" y="0"/>
                  </a:moveTo>
                  <a:lnTo>
                    <a:pt x="58786" y="2599"/>
                  </a:lnTo>
                  <a:lnTo>
                    <a:pt x="35849" y="9430"/>
                  </a:lnTo>
                  <a:lnTo>
                    <a:pt x="16230" y="19043"/>
                  </a:lnTo>
                  <a:lnTo>
                    <a:pt x="0" y="29988"/>
                  </a:lnTo>
                  <a:lnTo>
                    <a:pt x="11831" y="46478"/>
                  </a:lnTo>
                  <a:lnTo>
                    <a:pt x="21741" y="64813"/>
                  </a:lnTo>
                  <a:lnTo>
                    <a:pt x="29639" y="84889"/>
                  </a:lnTo>
                  <a:lnTo>
                    <a:pt x="35433" y="106604"/>
                  </a:lnTo>
                  <a:lnTo>
                    <a:pt x="42234" y="102081"/>
                  </a:lnTo>
                  <a:lnTo>
                    <a:pt x="49625" y="98685"/>
                  </a:lnTo>
                  <a:lnTo>
                    <a:pt x="57477" y="96550"/>
                  </a:lnTo>
                  <a:lnTo>
                    <a:pt x="65662" y="95808"/>
                  </a:lnTo>
                  <a:lnTo>
                    <a:pt x="87837" y="100331"/>
                  </a:lnTo>
                  <a:lnTo>
                    <a:pt x="103330" y="112510"/>
                  </a:lnTo>
                  <a:lnTo>
                    <a:pt x="112421" y="130259"/>
                  </a:lnTo>
                  <a:lnTo>
                    <a:pt x="115389" y="151492"/>
                  </a:lnTo>
                  <a:lnTo>
                    <a:pt x="115389" y="297456"/>
                  </a:lnTo>
                  <a:lnTo>
                    <a:pt x="121357" y="304116"/>
                  </a:lnTo>
                  <a:lnTo>
                    <a:pt x="216380" y="304116"/>
                  </a:lnTo>
                  <a:lnTo>
                    <a:pt x="222317" y="297456"/>
                  </a:lnTo>
                  <a:lnTo>
                    <a:pt x="222317" y="155963"/>
                  </a:lnTo>
                  <a:lnTo>
                    <a:pt x="216876" y="107255"/>
                  </a:lnTo>
                  <a:lnTo>
                    <a:pt x="200500" y="64515"/>
                  </a:lnTo>
                  <a:lnTo>
                    <a:pt x="173109" y="30533"/>
                  </a:lnTo>
                  <a:lnTo>
                    <a:pt x="134626" y="8098"/>
                  </a:lnTo>
                  <a:lnTo>
                    <a:pt x="84971" y="0"/>
                  </a:lnTo>
                  <a:close/>
                </a:path>
              </a:pathLst>
            </a:custGeom>
            <a:solidFill>
              <a:srgbClr val="65B32E"/>
            </a:solidFill>
            <a:ln>
              <a:noFill/>
            </a:ln>
          </p:spPr>
          <p:txBody>
            <a:bodyPr spcFirstLastPara="1" wrap="square" lIns="0" tIns="0" rIns="0" bIns="0" anchor="t" anchorCtr="0">
              <a:noAutofit/>
            </a:bodyPr>
            <a:lstStyle/>
            <a:p>
              <a:pPr marL="0" lvl="0" indent="0" algn="l" rtl="0">
                <a:spcBef>
                  <a:spcPts val="0"/>
                </a:spcBef>
                <a:spcAft>
                  <a:spcPts val="0"/>
                </a:spcAft>
                <a:buNone/>
              </a:pPr>
              <a:endParaRPr sz="1801" b="0" i="0">
                <a:latin typeface="Calibri" panose="020F0502020204030204" pitchFamily="34" charset="0"/>
                <a:cs typeface="Calibri" panose="020F0502020204030204" pitchFamily="34" charset="0"/>
              </a:endParaRPr>
            </a:p>
          </p:txBody>
        </p:sp>
        <p:sp>
          <p:nvSpPr>
            <p:cNvPr id="4" name="Google Shape;765;p24">
              <a:extLst>
                <a:ext uri="{FF2B5EF4-FFF2-40B4-BE49-F238E27FC236}">
                  <a16:creationId xmlns:a16="http://schemas.microsoft.com/office/drawing/2014/main" id="{7C373C62-A26F-5D15-4DFB-0FA7CED88CFD}"/>
                </a:ext>
              </a:extLst>
            </p:cNvPr>
            <p:cNvSpPr/>
            <p:nvPr/>
          </p:nvSpPr>
          <p:spPr>
            <a:xfrm>
              <a:off x="17429196" y="732980"/>
              <a:ext cx="511175" cy="304800"/>
            </a:xfrm>
            <a:custGeom>
              <a:avLst/>
              <a:gdLst/>
              <a:ahLst/>
              <a:cxnLst/>
              <a:rect l="l" t="t" r="r" b="b"/>
              <a:pathLst>
                <a:path w="511175" h="304800" extrusionOk="0">
                  <a:moveTo>
                    <a:pt x="373601" y="0"/>
                  </a:moveTo>
                  <a:lnTo>
                    <a:pt x="338663" y="4674"/>
                  </a:lnTo>
                  <a:lnTo>
                    <a:pt x="309798" y="16239"/>
                  </a:lnTo>
                  <a:lnTo>
                    <a:pt x="287201" y="31005"/>
                  </a:lnTo>
                  <a:lnTo>
                    <a:pt x="271070" y="45286"/>
                  </a:lnTo>
                  <a:lnTo>
                    <a:pt x="250415" y="25696"/>
                  </a:lnTo>
                  <a:lnTo>
                    <a:pt x="227973" y="11519"/>
                  </a:lnTo>
                  <a:lnTo>
                    <a:pt x="202761" y="2904"/>
                  </a:lnTo>
                  <a:lnTo>
                    <a:pt x="173795" y="0"/>
                  </a:lnTo>
                  <a:lnTo>
                    <a:pt x="140669" y="4481"/>
                  </a:lnTo>
                  <a:lnTo>
                    <a:pt x="112788" y="15790"/>
                  </a:lnTo>
                  <a:lnTo>
                    <a:pt x="90343" y="30718"/>
                  </a:lnTo>
                  <a:lnTo>
                    <a:pt x="73526" y="46061"/>
                  </a:lnTo>
                  <a:lnTo>
                    <a:pt x="60919" y="15622"/>
                  </a:lnTo>
                  <a:lnTo>
                    <a:pt x="58710" y="11182"/>
                  </a:lnTo>
                  <a:lnTo>
                    <a:pt x="53506" y="7455"/>
                  </a:lnTo>
                  <a:lnTo>
                    <a:pt x="5968" y="7455"/>
                  </a:lnTo>
                  <a:lnTo>
                    <a:pt x="0" y="13444"/>
                  </a:lnTo>
                  <a:lnTo>
                    <a:pt x="0" y="21570"/>
                  </a:lnTo>
                  <a:lnTo>
                    <a:pt x="0" y="297833"/>
                  </a:lnTo>
                  <a:lnTo>
                    <a:pt x="5968" y="304482"/>
                  </a:lnTo>
                  <a:lnTo>
                    <a:pt x="99546" y="304482"/>
                  </a:lnTo>
                  <a:lnTo>
                    <a:pt x="106237" y="297833"/>
                  </a:lnTo>
                  <a:lnTo>
                    <a:pt x="106237" y="147786"/>
                  </a:lnTo>
                  <a:lnTo>
                    <a:pt x="110178" y="126835"/>
                  </a:lnTo>
                  <a:lnTo>
                    <a:pt x="121076" y="110401"/>
                  </a:lnTo>
                  <a:lnTo>
                    <a:pt x="137543" y="99670"/>
                  </a:lnTo>
                  <a:lnTo>
                    <a:pt x="158194" y="95829"/>
                  </a:lnTo>
                  <a:lnTo>
                    <a:pt x="179607" y="100352"/>
                  </a:lnTo>
                  <a:lnTo>
                    <a:pt x="194118" y="112530"/>
                  </a:lnTo>
                  <a:lnTo>
                    <a:pt x="202360" y="130276"/>
                  </a:lnTo>
                  <a:lnTo>
                    <a:pt x="204967" y="151503"/>
                  </a:lnTo>
                  <a:lnTo>
                    <a:pt x="204967" y="297833"/>
                  </a:lnTo>
                  <a:lnTo>
                    <a:pt x="210977" y="304482"/>
                  </a:lnTo>
                  <a:lnTo>
                    <a:pt x="298566" y="304482"/>
                  </a:lnTo>
                  <a:lnTo>
                    <a:pt x="304482" y="297833"/>
                  </a:lnTo>
                  <a:lnTo>
                    <a:pt x="304482" y="146341"/>
                  </a:lnTo>
                  <a:lnTo>
                    <a:pt x="308607" y="126225"/>
                  </a:lnTo>
                  <a:lnTo>
                    <a:pt x="319626" y="110220"/>
                  </a:lnTo>
                  <a:lnTo>
                    <a:pt x="335510" y="99647"/>
                  </a:lnTo>
                  <a:lnTo>
                    <a:pt x="354230" y="95829"/>
                  </a:lnTo>
                  <a:lnTo>
                    <a:pt x="376442" y="100352"/>
                  </a:lnTo>
                  <a:lnTo>
                    <a:pt x="391946" y="112530"/>
                  </a:lnTo>
                  <a:lnTo>
                    <a:pt x="401033" y="130276"/>
                  </a:lnTo>
                  <a:lnTo>
                    <a:pt x="403998" y="151503"/>
                  </a:lnTo>
                  <a:lnTo>
                    <a:pt x="403998" y="297833"/>
                  </a:lnTo>
                  <a:lnTo>
                    <a:pt x="409997" y="304482"/>
                  </a:lnTo>
                  <a:lnTo>
                    <a:pt x="504958" y="304482"/>
                  </a:lnTo>
                  <a:lnTo>
                    <a:pt x="510895" y="297833"/>
                  </a:lnTo>
                  <a:lnTo>
                    <a:pt x="510895" y="155932"/>
                  </a:lnTo>
                  <a:lnTo>
                    <a:pt x="505454" y="107235"/>
                  </a:lnTo>
                  <a:lnTo>
                    <a:pt x="489081" y="64504"/>
                  </a:lnTo>
                  <a:lnTo>
                    <a:pt x="461698" y="30528"/>
                  </a:lnTo>
                  <a:lnTo>
                    <a:pt x="423230" y="8096"/>
                  </a:lnTo>
                  <a:lnTo>
                    <a:pt x="373601" y="0"/>
                  </a:lnTo>
                  <a:close/>
                </a:path>
              </a:pathLst>
            </a:custGeom>
            <a:solidFill>
              <a:srgbClr val="00365F"/>
            </a:solidFill>
            <a:ln>
              <a:noFill/>
            </a:ln>
          </p:spPr>
          <p:txBody>
            <a:bodyPr spcFirstLastPara="1" wrap="square" lIns="0" tIns="0" rIns="0" bIns="0" anchor="t" anchorCtr="0">
              <a:noAutofit/>
            </a:bodyPr>
            <a:lstStyle/>
            <a:p>
              <a:pPr marL="0" lvl="0" indent="0" algn="l" rtl="0">
                <a:spcBef>
                  <a:spcPts val="0"/>
                </a:spcBef>
                <a:spcAft>
                  <a:spcPts val="0"/>
                </a:spcAft>
                <a:buNone/>
              </a:pPr>
              <a:endParaRPr sz="1801" b="0" i="0">
                <a:latin typeface="Calibri" panose="020F0502020204030204" pitchFamily="34" charset="0"/>
                <a:cs typeface="Calibri" panose="020F0502020204030204" pitchFamily="34" charset="0"/>
              </a:endParaRPr>
            </a:p>
          </p:txBody>
        </p:sp>
        <p:pic>
          <p:nvPicPr>
            <p:cNvPr id="5" name="Google Shape;766;p24">
              <a:extLst>
                <a:ext uri="{FF2B5EF4-FFF2-40B4-BE49-F238E27FC236}">
                  <a16:creationId xmlns:a16="http://schemas.microsoft.com/office/drawing/2014/main" id="{12B08B66-C005-38FE-C8B7-A39E0EE602F7}"/>
                </a:ext>
              </a:extLst>
            </p:cNvPr>
            <p:cNvPicPr preferRelativeResize="0"/>
            <p:nvPr/>
          </p:nvPicPr>
          <p:blipFill rotWithShape="1">
            <a:blip r:embed="rId6">
              <a:alphaModFix/>
            </a:blip>
            <a:srcRect/>
            <a:stretch/>
          </p:blipFill>
          <p:spPr>
            <a:xfrm>
              <a:off x="18269405" y="733920"/>
              <a:ext cx="106237" cy="121326"/>
            </a:xfrm>
            <a:prstGeom prst="rect">
              <a:avLst/>
            </a:prstGeom>
            <a:noFill/>
            <a:ln>
              <a:noFill/>
            </a:ln>
          </p:spPr>
        </p:pic>
        <p:pic>
          <p:nvPicPr>
            <p:cNvPr id="11" name="Google Shape;767;p24">
              <a:extLst>
                <a:ext uri="{FF2B5EF4-FFF2-40B4-BE49-F238E27FC236}">
                  <a16:creationId xmlns:a16="http://schemas.microsoft.com/office/drawing/2014/main" id="{4AEB9C71-02AF-4073-C6A8-2D9134BFF82C}"/>
                </a:ext>
              </a:extLst>
            </p:cNvPr>
            <p:cNvPicPr preferRelativeResize="0"/>
            <p:nvPr/>
          </p:nvPicPr>
          <p:blipFill rotWithShape="1">
            <a:blip r:embed="rId7">
              <a:alphaModFix/>
            </a:blip>
            <a:srcRect/>
            <a:stretch/>
          </p:blipFill>
          <p:spPr>
            <a:xfrm>
              <a:off x="18415912" y="733920"/>
              <a:ext cx="78343" cy="121326"/>
            </a:xfrm>
            <a:prstGeom prst="rect">
              <a:avLst/>
            </a:prstGeom>
            <a:noFill/>
            <a:ln>
              <a:noFill/>
            </a:ln>
          </p:spPr>
        </p:pic>
        <p:pic>
          <p:nvPicPr>
            <p:cNvPr id="12" name="Google Shape;768;p24">
              <a:extLst>
                <a:ext uri="{FF2B5EF4-FFF2-40B4-BE49-F238E27FC236}">
                  <a16:creationId xmlns:a16="http://schemas.microsoft.com/office/drawing/2014/main" id="{752DF34D-509A-7E28-6BBB-025C9E467E47}"/>
                </a:ext>
              </a:extLst>
            </p:cNvPr>
            <p:cNvPicPr preferRelativeResize="0"/>
            <p:nvPr/>
          </p:nvPicPr>
          <p:blipFill rotWithShape="1">
            <a:blip r:embed="rId8">
              <a:alphaModFix/>
            </a:blip>
            <a:srcRect/>
            <a:stretch/>
          </p:blipFill>
          <p:spPr>
            <a:xfrm>
              <a:off x="18540928" y="732179"/>
              <a:ext cx="211493" cy="123064"/>
            </a:xfrm>
            <a:prstGeom prst="rect">
              <a:avLst/>
            </a:prstGeom>
            <a:noFill/>
            <a:ln>
              <a:noFill/>
            </a:ln>
          </p:spPr>
        </p:pic>
        <p:pic>
          <p:nvPicPr>
            <p:cNvPr id="13" name="Google Shape;769;p24">
              <a:extLst>
                <a:ext uri="{FF2B5EF4-FFF2-40B4-BE49-F238E27FC236}">
                  <a16:creationId xmlns:a16="http://schemas.microsoft.com/office/drawing/2014/main" id="{D9F8F6CE-6B1E-2A92-E283-EB3EC4649E47}"/>
                </a:ext>
              </a:extLst>
            </p:cNvPr>
            <p:cNvPicPr preferRelativeResize="0"/>
            <p:nvPr/>
          </p:nvPicPr>
          <p:blipFill rotWithShape="1">
            <a:blip r:embed="rId9">
              <a:alphaModFix/>
            </a:blip>
            <a:srcRect/>
            <a:stretch/>
          </p:blipFill>
          <p:spPr>
            <a:xfrm>
              <a:off x="18784712" y="733921"/>
              <a:ext cx="92887" cy="121326"/>
            </a:xfrm>
            <a:prstGeom prst="rect">
              <a:avLst/>
            </a:prstGeom>
            <a:noFill/>
            <a:ln>
              <a:noFill/>
            </a:ln>
          </p:spPr>
        </p:pic>
        <p:pic>
          <p:nvPicPr>
            <p:cNvPr id="14" name="Google Shape;770;p24">
              <a:extLst>
                <a:ext uri="{FF2B5EF4-FFF2-40B4-BE49-F238E27FC236}">
                  <a16:creationId xmlns:a16="http://schemas.microsoft.com/office/drawing/2014/main" id="{BCD055C4-F945-C991-C305-F0AB9C831D3D}"/>
                </a:ext>
              </a:extLst>
            </p:cNvPr>
            <p:cNvPicPr preferRelativeResize="0"/>
            <p:nvPr/>
          </p:nvPicPr>
          <p:blipFill rotWithShape="1">
            <a:blip r:embed="rId10">
              <a:alphaModFix/>
            </a:blip>
            <a:srcRect/>
            <a:stretch/>
          </p:blipFill>
          <p:spPr>
            <a:xfrm>
              <a:off x="18911808" y="733917"/>
              <a:ext cx="83536" cy="121326"/>
            </a:xfrm>
            <a:prstGeom prst="rect">
              <a:avLst/>
            </a:prstGeom>
            <a:noFill/>
            <a:ln>
              <a:noFill/>
            </a:ln>
          </p:spPr>
        </p:pic>
        <p:pic>
          <p:nvPicPr>
            <p:cNvPr id="15" name="Google Shape;771;p24">
              <a:extLst>
                <a:ext uri="{FF2B5EF4-FFF2-40B4-BE49-F238E27FC236}">
                  <a16:creationId xmlns:a16="http://schemas.microsoft.com/office/drawing/2014/main" id="{EA323B93-279E-93A3-2A4D-7CF5790F55D8}"/>
                </a:ext>
              </a:extLst>
            </p:cNvPr>
            <p:cNvPicPr preferRelativeResize="0"/>
            <p:nvPr/>
          </p:nvPicPr>
          <p:blipFill rotWithShape="1">
            <a:blip r:embed="rId11">
              <a:alphaModFix/>
            </a:blip>
            <a:srcRect/>
            <a:stretch/>
          </p:blipFill>
          <p:spPr>
            <a:xfrm>
              <a:off x="19026585" y="732182"/>
              <a:ext cx="138309" cy="124792"/>
            </a:xfrm>
            <a:prstGeom prst="rect">
              <a:avLst/>
            </a:prstGeom>
            <a:noFill/>
            <a:ln>
              <a:noFill/>
            </a:ln>
          </p:spPr>
        </p:pic>
        <p:pic>
          <p:nvPicPr>
            <p:cNvPr id="16" name="Google Shape;772;p24">
              <a:extLst>
                <a:ext uri="{FF2B5EF4-FFF2-40B4-BE49-F238E27FC236}">
                  <a16:creationId xmlns:a16="http://schemas.microsoft.com/office/drawing/2014/main" id="{EE01C897-07D4-52E4-5D99-77B95FC2B1B9}"/>
                </a:ext>
              </a:extLst>
            </p:cNvPr>
            <p:cNvPicPr preferRelativeResize="0"/>
            <p:nvPr/>
          </p:nvPicPr>
          <p:blipFill rotWithShape="1">
            <a:blip r:embed="rId12">
              <a:alphaModFix/>
            </a:blip>
            <a:srcRect/>
            <a:stretch/>
          </p:blipFill>
          <p:spPr>
            <a:xfrm>
              <a:off x="19210203" y="733920"/>
              <a:ext cx="78343" cy="121326"/>
            </a:xfrm>
            <a:prstGeom prst="rect">
              <a:avLst/>
            </a:prstGeom>
            <a:noFill/>
            <a:ln>
              <a:noFill/>
            </a:ln>
          </p:spPr>
        </p:pic>
        <p:pic>
          <p:nvPicPr>
            <p:cNvPr id="17" name="Google Shape;773;p24">
              <a:extLst>
                <a:ext uri="{FF2B5EF4-FFF2-40B4-BE49-F238E27FC236}">
                  <a16:creationId xmlns:a16="http://schemas.microsoft.com/office/drawing/2014/main" id="{A03D593A-A3B8-2C1C-B70B-9FA62DAAF709}"/>
                </a:ext>
              </a:extLst>
            </p:cNvPr>
            <p:cNvPicPr preferRelativeResize="0"/>
            <p:nvPr/>
          </p:nvPicPr>
          <p:blipFill rotWithShape="1">
            <a:blip r:embed="rId13">
              <a:alphaModFix/>
            </a:blip>
            <a:srcRect/>
            <a:stretch/>
          </p:blipFill>
          <p:spPr>
            <a:xfrm>
              <a:off x="19335033" y="732184"/>
              <a:ext cx="104331" cy="124792"/>
            </a:xfrm>
            <a:prstGeom prst="rect">
              <a:avLst/>
            </a:prstGeom>
            <a:noFill/>
            <a:ln>
              <a:noFill/>
            </a:ln>
          </p:spPr>
        </p:pic>
        <p:pic>
          <p:nvPicPr>
            <p:cNvPr id="18" name="Google Shape;774;p24">
              <a:extLst>
                <a:ext uri="{FF2B5EF4-FFF2-40B4-BE49-F238E27FC236}">
                  <a16:creationId xmlns:a16="http://schemas.microsoft.com/office/drawing/2014/main" id="{BFFD3D06-A663-F76B-F88A-DB3783CC8297}"/>
                </a:ext>
              </a:extLst>
            </p:cNvPr>
            <p:cNvPicPr preferRelativeResize="0"/>
            <p:nvPr/>
          </p:nvPicPr>
          <p:blipFill rotWithShape="1">
            <a:blip r:embed="rId10">
              <a:alphaModFix/>
            </a:blip>
            <a:srcRect/>
            <a:stretch/>
          </p:blipFill>
          <p:spPr>
            <a:xfrm>
              <a:off x="19480165" y="733917"/>
              <a:ext cx="83536" cy="121326"/>
            </a:xfrm>
            <a:prstGeom prst="rect">
              <a:avLst/>
            </a:prstGeom>
            <a:noFill/>
            <a:ln>
              <a:noFill/>
            </a:ln>
          </p:spPr>
        </p:pic>
        <p:pic>
          <p:nvPicPr>
            <p:cNvPr id="19" name="Google Shape;775;p24">
              <a:extLst>
                <a:ext uri="{FF2B5EF4-FFF2-40B4-BE49-F238E27FC236}">
                  <a16:creationId xmlns:a16="http://schemas.microsoft.com/office/drawing/2014/main" id="{642DC61F-93E0-600E-D5AC-DBA9C663DBE2}"/>
                </a:ext>
              </a:extLst>
            </p:cNvPr>
            <p:cNvPicPr preferRelativeResize="0"/>
            <p:nvPr/>
          </p:nvPicPr>
          <p:blipFill rotWithShape="1">
            <a:blip r:embed="rId14">
              <a:alphaModFix/>
            </a:blip>
            <a:srcRect/>
            <a:stretch/>
          </p:blipFill>
          <p:spPr>
            <a:xfrm>
              <a:off x="18260559" y="914700"/>
              <a:ext cx="124614" cy="124792"/>
            </a:xfrm>
            <a:prstGeom prst="rect">
              <a:avLst/>
            </a:prstGeom>
            <a:noFill/>
            <a:ln>
              <a:noFill/>
            </a:ln>
          </p:spPr>
        </p:pic>
        <p:pic>
          <p:nvPicPr>
            <p:cNvPr id="20" name="Google Shape;776;p24">
              <a:extLst>
                <a:ext uri="{FF2B5EF4-FFF2-40B4-BE49-F238E27FC236}">
                  <a16:creationId xmlns:a16="http://schemas.microsoft.com/office/drawing/2014/main" id="{3FD4AA72-0D0C-D1C7-1F4D-1F36212C3C90}"/>
                </a:ext>
              </a:extLst>
            </p:cNvPr>
            <p:cNvPicPr preferRelativeResize="0"/>
            <p:nvPr/>
          </p:nvPicPr>
          <p:blipFill rotWithShape="1">
            <a:blip r:embed="rId15">
              <a:alphaModFix/>
            </a:blip>
            <a:srcRect/>
            <a:stretch/>
          </p:blipFill>
          <p:spPr>
            <a:xfrm>
              <a:off x="18415739" y="916427"/>
              <a:ext cx="78343" cy="121326"/>
            </a:xfrm>
            <a:prstGeom prst="rect">
              <a:avLst/>
            </a:prstGeom>
            <a:noFill/>
            <a:ln>
              <a:noFill/>
            </a:ln>
          </p:spPr>
        </p:pic>
        <p:pic>
          <p:nvPicPr>
            <p:cNvPr id="21" name="Google Shape;777;p24">
              <a:extLst>
                <a:ext uri="{FF2B5EF4-FFF2-40B4-BE49-F238E27FC236}">
                  <a16:creationId xmlns:a16="http://schemas.microsoft.com/office/drawing/2014/main" id="{CB596686-A41A-6D13-4650-7BF041DB16D5}"/>
                </a:ext>
              </a:extLst>
            </p:cNvPr>
            <p:cNvPicPr preferRelativeResize="0"/>
            <p:nvPr/>
          </p:nvPicPr>
          <p:blipFill rotWithShape="1">
            <a:blip r:embed="rId16">
              <a:alphaModFix/>
            </a:blip>
            <a:srcRect/>
            <a:stretch/>
          </p:blipFill>
          <p:spPr>
            <a:xfrm>
              <a:off x="18595891" y="916427"/>
              <a:ext cx="103986" cy="121326"/>
            </a:xfrm>
            <a:prstGeom prst="rect">
              <a:avLst/>
            </a:prstGeom>
            <a:noFill/>
            <a:ln>
              <a:noFill/>
            </a:ln>
          </p:spPr>
        </p:pic>
        <p:pic>
          <p:nvPicPr>
            <p:cNvPr id="22" name="Google Shape;778;p24">
              <a:extLst>
                <a:ext uri="{FF2B5EF4-FFF2-40B4-BE49-F238E27FC236}">
                  <a16:creationId xmlns:a16="http://schemas.microsoft.com/office/drawing/2014/main" id="{5C8805D4-D633-F72A-C66B-97B8FBE47D62}"/>
                </a:ext>
              </a:extLst>
            </p:cNvPr>
            <p:cNvPicPr preferRelativeResize="0"/>
            <p:nvPr/>
          </p:nvPicPr>
          <p:blipFill rotWithShape="1">
            <a:blip r:embed="rId17">
              <a:alphaModFix/>
            </a:blip>
            <a:srcRect/>
            <a:stretch/>
          </p:blipFill>
          <p:spPr>
            <a:xfrm>
              <a:off x="18753148" y="916427"/>
              <a:ext cx="78343" cy="121326"/>
            </a:xfrm>
            <a:prstGeom prst="rect">
              <a:avLst/>
            </a:prstGeom>
            <a:noFill/>
            <a:ln>
              <a:noFill/>
            </a:ln>
          </p:spPr>
        </p:pic>
        <p:pic>
          <p:nvPicPr>
            <p:cNvPr id="23" name="Google Shape;779;p24">
              <a:extLst>
                <a:ext uri="{FF2B5EF4-FFF2-40B4-BE49-F238E27FC236}">
                  <a16:creationId xmlns:a16="http://schemas.microsoft.com/office/drawing/2014/main" id="{076368BF-E76E-0ADC-BD13-A66010BB42E2}"/>
                </a:ext>
              </a:extLst>
            </p:cNvPr>
            <p:cNvPicPr preferRelativeResize="0"/>
            <p:nvPr/>
          </p:nvPicPr>
          <p:blipFill rotWithShape="1">
            <a:blip r:embed="rId18">
              <a:alphaModFix/>
            </a:blip>
            <a:srcRect/>
            <a:stretch/>
          </p:blipFill>
          <p:spPr>
            <a:xfrm>
              <a:off x="18861513" y="914697"/>
              <a:ext cx="118216" cy="123064"/>
            </a:xfrm>
            <a:prstGeom prst="rect">
              <a:avLst/>
            </a:prstGeom>
            <a:noFill/>
            <a:ln>
              <a:noFill/>
            </a:ln>
          </p:spPr>
        </p:pic>
        <p:pic>
          <p:nvPicPr>
            <p:cNvPr id="24" name="Google Shape;780;p24">
              <a:extLst>
                <a:ext uri="{FF2B5EF4-FFF2-40B4-BE49-F238E27FC236}">
                  <a16:creationId xmlns:a16="http://schemas.microsoft.com/office/drawing/2014/main" id="{AA4A8EE4-0F5E-C5E3-1D16-A038CC5E914F}"/>
                </a:ext>
              </a:extLst>
            </p:cNvPr>
            <p:cNvPicPr preferRelativeResize="0"/>
            <p:nvPr/>
          </p:nvPicPr>
          <p:blipFill rotWithShape="1">
            <a:blip r:embed="rId19">
              <a:alphaModFix/>
            </a:blip>
            <a:srcRect/>
            <a:stretch/>
          </p:blipFill>
          <p:spPr>
            <a:xfrm>
              <a:off x="19016342" y="916427"/>
              <a:ext cx="71746" cy="121326"/>
            </a:xfrm>
            <a:prstGeom prst="rect">
              <a:avLst/>
            </a:prstGeom>
            <a:noFill/>
            <a:ln>
              <a:noFill/>
            </a:ln>
          </p:spPr>
        </p:pic>
        <p:pic>
          <p:nvPicPr>
            <p:cNvPr id="25" name="Google Shape;781;p24">
              <a:extLst>
                <a:ext uri="{FF2B5EF4-FFF2-40B4-BE49-F238E27FC236}">
                  <a16:creationId xmlns:a16="http://schemas.microsoft.com/office/drawing/2014/main" id="{16373C4A-F2FF-FD66-A141-22B5B0247C7A}"/>
                </a:ext>
              </a:extLst>
            </p:cNvPr>
            <p:cNvPicPr preferRelativeResize="0"/>
            <p:nvPr/>
          </p:nvPicPr>
          <p:blipFill rotWithShape="1">
            <a:blip r:embed="rId10">
              <a:alphaModFix/>
            </a:blip>
            <a:srcRect/>
            <a:stretch/>
          </p:blipFill>
          <p:spPr>
            <a:xfrm>
              <a:off x="19109281" y="916425"/>
              <a:ext cx="83536" cy="121336"/>
            </a:xfrm>
            <a:prstGeom prst="rect">
              <a:avLst/>
            </a:prstGeom>
            <a:noFill/>
            <a:ln>
              <a:noFill/>
            </a:ln>
          </p:spPr>
        </p:pic>
        <p:pic>
          <p:nvPicPr>
            <p:cNvPr id="26" name="Google Shape;782;p24">
              <a:extLst>
                <a:ext uri="{FF2B5EF4-FFF2-40B4-BE49-F238E27FC236}">
                  <a16:creationId xmlns:a16="http://schemas.microsoft.com/office/drawing/2014/main" id="{5772B7BB-E91B-AB9C-2716-885862F1DB10}"/>
                </a:ext>
              </a:extLst>
            </p:cNvPr>
            <p:cNvPicPr preferRelativeResize="0"/>
            <p:nvPr/>
          </p:nvPicPr>
          <p:blipFill rotWithShape="1">
            <a:blip r:embed="rId16">
              <a:alphaModFix/>
            </a:blip>
            <a:srcRect/>
            <a:stretch/>
          </p:blipFill>
          <p:spPr>
            <a:xfrm>
              <a:off x="19233596" y="916427"/>
              <a:ext cx="103986" cy="121326"/>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1"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5.jpe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1.xml"/><Relationship Id="rId16"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3.xml.rels><?xml version="1.0" encoding="UTF-8" standalone="yes"?>
<Relationships xmlns="http://schemas.openxmlformats.org/package/2006/relationships"><Relationship Id="rId3" Type="http://schemas.openxmlformats.org/officeDocument/2006/relationships/hyperlink" Target="https://www.pca.state.mn.us/air-water-land-climate/current-air-quality-conditions"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70.png"/><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hyperlink" Target="https://public.govdelivery.com/accounts/MNMDH/subscriber/new?topic_id=MNMDH_49" TargetMode="External"/><Relationship Id="rId3" Type="http://schemas.openxmlformats.org/officeDocument/2006/relationships/image" Target="../media/image75.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notesSlide" Target="../notesSlides/notesSlide37.xml"/><Relationship Id="rId16"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png"/><Relationship Id="rId19" Type="http://schemas.openxmlformats.org/officeDocument/2006/relationships/hyperlink" Target="mailto:health.asthma@state.mn.us" TargetMode="External"/><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8.emf"/></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00"/>
        <p:cNvGrpSpPr/>
        <p:nvPr/>
      </p:nvGrpSpPr>
      <p:grpSpPr>
        <a:xfrm>
          <a:off x="0" y="0"/>
          <a:ext cx="0" cy="0"/>
          <a:chOff x="0" y="0"/>
          <a:chExt cx="0" cy="0"/>
        </a:xfrm>
      </p:grpSpPr>
      <p:pic>
        <p:nvPicPr>
          <p:cNvPr id="102" name="Google Shape;102;p1" descr="Title slide for the Minnesota Department of Health Asthma Program that reads “Let’s Talk About Asthma in Minnesota,” with a photo of a person reaching for a blue inhaler on a table.">
            <a:extLst>
              <a:ext uri="{C183D7F6-B498-43B3-948B-1728B52AA6E4}">
                <adec:decorative xmlns:adec="http://schemas.microsoft.com/office/drawing/2017/decorative" val="0"/>
              </a:ext>
            </a:extLst>
          </p:cNvPr>
          <p:cNvPicPr preferRelativeResize="0"/>
          <p:nvPr/>
        </p:nvPicPr>
        <p:blipFill rotWithShape="1">
          <a:blip r:embed="rId3">
            <a:alphaModFix/>
          </a:blip>
          <a:srcRect/>
          <a:stretch/>
        </p:blipFill>
        <p:spPr>
          <a:xfrm>
            <a:off x="0" y="794"/>
            <a:ext cx="20104100" cy="11308556"/>
          </a:xfrm>
          <a:prstGeom prst="rect">
            <a:avLst/>
          </a:prstGeom>
          <a:noFill/>
          <a:ln>
            <a:noFill/>
          </a:ln>
        </p:spPr>
      </p:pic>
      <p:sp>
        <p:nvSpPr>
          <p:cNvPr id="3" name="Rectángulo redondeado 2">
            <a:extLst>
              <a:ext uri="{FF2B5EF4-FFF2-40B4-BE49-F238E27FC236}">
                <a16:creationId xmlns:a16="http://schemas.microsoft.com/office/drawing/2014/main" id="{377C4502-072D-8B40-5263-4147332521C9}"/>
              </a:ext>
              <a:ext uri="{C183D7F6-B498-43B3-948B-1728B52AA6E4}">
                <adec:decorative xmlns:adec="http://schemas.microsoft.com/office/drawing/2017/decorative" val="1"/>
              </a:ext>
            </a:extLst>
          </p:cNvPr>
          <p:cNvSpPr/>
          <p:nvPr/>
        </p:nvSpPr>
        <p:spPr>
          <a:xfrm>
            <a:off x="419842" y="402451"/>
            <a:ext cx="10125308" cy="10504448"/>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grpSp>
        <p:nvGrpSpPr>
          <p:cNvPr id="106" name="Google Shape;106;p1" descr="Minnesota Department of Health logo">
            <a:extLst>
              <a:ext uri="{C183D7F6-B498-43B3-948B-1728B52AA6E4}">
                <adec:decorative xmlns:adec="http://schemas.microsoft.com/office/drawing/2017/decorative" val="0"/>
              </a:ext>
            </a:extLst>
          </p:cNvPr>
          <p:cNvGrpSpPr/>
          <p:nvPr/>
        </p:nvGrpSpPr>
        <p:grpSpPr>
          <a:xfrm>
            <a:off x="1610572" y="1509509"/>
            <a:ext cx="3949204" cy="568581"/>
            <a:chOff x="2610208" y="2650481"/>
            <a:chExt cx="3949205" cy="568581"/>
          </a:xfrm>
        </p:grpSpPr>
        <p:sp>
          <p:nvSpPr>
            <p:cNvPr id="107" name="Google Shape;107;p1"/>
            <p:cNvSpPr/>
            <p:nvPr/>
          </p:nvSpPr>
          <p:spPr>
            <a:xfrm>
              <a:off x="3526003" y="2652642"/>
              <a:ext cx="411480" cy="563245"/>
            </a:xfrm>
            <a:custGeom>
              <a:avLst/>
              <a:gdLst/>
              <a:ahLst/>
              <a:cxnLst/>
              <a:rect l="l" t="t" r="r" b="b"/>
              <a:pathLst>
                <a:path w="411479" h="563244" extrusionOk="0">
                  <a:moveTo>
                    <a:pt x="157220" y="0"/>
                  </a:moveTo>
                  <a:lnTo>
                    <a:pt x="108778" y="4810"/>
                  </a:lnTo>
                  <a:lnTo>
                    <a:pt x="66339" y="17451"/>
                  </a:lnTo>
                  <a:lnTo>
                    <a:pt x="30035" y="35237"/>
                  </a:lnTo>
                  <a:lnTo>
                    <a:pt x="0" y="55485"/>
                  </a:lnTo>
                  <a:lnTo>
                    <a:pt x="21893" y="85995"/>
                  </a:lnTo>
                  <a:lnTo>
                    <a:pt x="40233" y="119915"/>
                  </a:lnTo>
                  <a:lnTo>
                    <a:pt x="54847" y="157059"/>
                  </a:lnTo>
                  <a:lnTo>
                    <a:pt x="65568" y="197240"/>
                  </a:lnTo>
                  <a:lnTo>
                    <a:pt x="78148" y="188876"/>
                  </a:lnTo>
                  <a:lnTo>
                    <a:pt x="91823" y="182595"/>
                  </a:lnTo>
                  <a:lnTo>
                    <a:pt x="106351" y="178644"/>
                  </a:lnTo>
                  <a:lnTo>
                    <a:pt x="121493" y="177272"/>
                  </a:lnTo>
                  <a:lnTo>
                    <a:pt x="162520" y="185640"/>
                  </a:lnTo>
                  <a:lnTo>
                    <a:pt x="191186" y="208171"/>
                  </a:lnTo>
                  <a:lnTo>
                    <a:pt x="208008" y="241006"/>
                  </a:lnTo>
                  <a:lnTo>
                    <a:pt x="213501" y="280284"/>
                  </a:lnTo>
                  <a:lnTo>
                    <a:pt x="213501" y="536559"/>
                  </a:lnTo>
                  <a:lnTo>
                    <a:pt x="215462" y="546462"/>
                  </a:lnTo>
                  <a:lnTo>
                    <a:pt x="220910" y="554792"/>
                  </a:lnTo>
                  <a:lnTo>
                    <a:pt x="229196" y="560534"/>
                  </a:lnTo>
                  <a:lnTo>
                    <a:pt x="239668" y="562673"/>
                  </a:lnTo>
                  <a:lnTo>
                    <a:pt x="385286" y="562673"/>
                  </a:lnTo>
                  <a:lnTo>
                    <a:pt x="395712" y="560534"/>
                  </a:lnTo>
                  <a:lnTo>
                    <a:pt x="403957" y="554792"/>
                  </a:lnTo>
                  <a:lnTo>
                    <a:pt x="409377" y="546462"/>
                  </a:lnTo>
                  <a:lnTo>
                    <a:pt x="411327" y="536559"/>
                  </a:lnTo>
                  <a:lnTo>
                    <a:pt x="411327" y="288556"/>
                  </a:lnTo>
                  <a:lnTo>
                    <a:pt x="408813" y="242440"/>
                  </a:lnTo>
                  <a:lnTo>
                    <a:pt x="401260" y="198439"/>
                  </a:lnTo>
                  <a:lnTo>
                    <a:pt x="388648" y="157199"/>
                  </a:lnTo>
                  <a:lnTo>
                    <a:pt x="370961" y="119364"/>
                  </a:lnTo>
                  <a:lnTo>
                    <a:pt x="348179" y="85579"/>
                  </a:lnTo>
                  <a:lnTo>
                    <a:pt x="320284" y="56491"/>
                  </a:lnTo>
                  <a:lnTo>
                    <a:pt x="287259" y="32744"/>
                  </a:lnTo>
                  <a:lnTo>
                    <a:pt x="249086" y="14983"/>
                  </a:lnTo>
                  <a:lnTo>
                    <a:pt x="205745" y="3853"/>
                  </a:lnTo>
                  <a:lnTo>
                    <a:pt x="157220" y="0"/>
                  </a:lnTo>
                  <a:close/>
                </a:path>
              </a:pathLst>
            </a:custGeom>
            <a:solidFill>
              <a:srgbClr val="65B32E"/>
            </a:solidFill>
            <a:ln>
              <a:noFill/>
            </a:ln>
          </p:spPr>
          <p:txBody>
            <a:bodyPr spcFirstLastPara="1" wrap="square" lIns="0" tIns="0" rIns="0" bIns="0" anchor="t" anchorCtr="0">
              <a:noAutofit/>
            </a:bodyPr>
            <a:lstStyle/>
            <a:p>
              <a:endParaRPr sz="1801">
                <a:latin typeface="Calibri" panose="020F0502020204030204" pitchFamily="34" charset="0"/>
                <a:cs typeface="Calibri" panose="020F0502020204030204" pitchFamily="34" charset="0"/>
              </a:endParaRPr>
            </a:p>
          </p:txBody>
        </p:sp>
        <p:sp>
          <p:nvSpPr>
            <p:cNvPr id="108" name="Google Shape;108;p1"/>
            <p:cNvSpPr/>
            <p:nvPr/>
          </p:nvSpPr>
          <p:spPr>
            <a:xfrm>
              <a:off x="2610208" y="2651966"/>
              <a:ext cx="945515" cy="563880"/>
            </a:xfrm>
            <a:custGeom>
              <a:avLst/>
              <a:gdLst/>
              <a:ahLst/>
              <a:cxnLst/>
              <a:rect l="l" t="t" r="r" b="b"/>
              <a:pathLst>
                <a:path w="945514" h="563880" extrusionOk="0">
                  <a:moveTo>
                    <a:pt x="691225" y="0"/>
                  </a:moveTo>
                  <a:lnTo>
                    <a:pt x="626583" y="8647"/>
                  </a:lnTo>
                  <a:lnTo>
                    <a:pt x="573176" y="30043"/>
                  </a:lnTo>
                  <a:lnTo>
                    <a:pt x="531367" y="57364"/>
                  </a:lnTo>
                  <a:lnTo>
                    <a:pt x="501523" y="83788"/>
                  </a:lnTo>
                  <a:lnTo>
                    <a:pt x="463313" y="47540"/>
                  </a:lnTo>
                  <a:lnTo>
                    <a:pt x="421793" y="21310"/>
                  </a:lnTo>
                  <a:lnTo>
                    <a:pt x="375144" y="5373"/>
                  </a:lnTo>
                  <a:lnTo>
                    <a:pt x="321550" y="0"/>
                  </a:lnTo>
                  <a:lnTo>
                    <a:pt x="260260" y="8290"/>
                  </a:lnTo>
                  <a:lnTo>
                    <a:pt x="208672" y="29208"/>
                  </a:lnTo>
                  <a:lnTo>
                    <a:pt x="167142" y="56825"/>
                  </a:lnTo>
                  <a:lnTo>
                    <a:pt x="136027" y="85212"/>
                  </a:lnTo>
                  <a:lnTo>
                    <a:pt x="112708" y="28899"/>
                  </a:lnTo>
                  <a:lnTo>
                    <a:pt x="108689" y="23072"/>
                  </a:lnTo>
                  <a:lnTo>
                    <a:pt x="103114" y="18267"/>
                  </a:lnTo>
                  <a:lnTo>
                    <a:pt x="96499" y="15003"/>
                  </a:lnTo>
                  <a:lnTo>
                    <a:pt x="89358" y="13800"/>
                  </a:lnTo>
                  <a:lnTo>
                    <a:pt x="26229" y="13800"/>
                  </a:lnTo>
                  <a:lnTo>
                    <a:pt x="15721" y="15763"/>
                  </a:lnTo>
                  <a:lnTo>
                    <a:pt x="7417" y="21210"/>
                  </a:lnTo>
                  <a:lnTo>
                    <a:pt x="1961" y="29477"/>
                  </a:lnTo>
                  <a:lnTo>
                    <a:pt x="0" y="39904"/>
                  </a:lnTo>
                  <a:lnTo>
                    <a:pt x="0" y="537240"/>
                  </a:lnTo>
                  <a:lnTo>
                    <a:pt x="1961" y="547142"/>
                  </a:lnTo>
                  <a:lnTo>
                    <a:pt x="7417" y="555472"/>
                  </a:lnTo>
                  <a:lnTo>
                    <a:pt x="15721" y="561214"/>
                  </a:lnTo>
                  <a:lnTo>
                    <a:pt x="26229" y="563354"/>
                  </a:lnTo>
                  <a:lnTo>
                    <a:pt x="170413" y="563354"/>
                  </a:lnTo>
                  <a:lnTo>
                    <a:pt x="180307" y="561214"/>
                  </a:lnTo>
                  <a:lnTo>
                    <a:pt x="188650" y="555472"/>
                  </a:lnTo>
                  <a:lnTo>
                    <a:pt x="194410" y="547142"/>
                  </a:lnTo>
                  <a:lnTo>
                    <a:pt x="196559" y="537240"/>
                  </a:lnTo>
                  <a:lnTo>
                    <a:pt x="196559" y="273426"/>
                  </a:lnTo>
                  <a:lnTo>
                    <a:pt x="203851" y="234663"/>
                  </a:lnTo>
                  <a:lnTo>
                    <a:pt x="224014" y="204259"/>
                  </a:lnTo>
                  <a:lnTo>
                    <a:pt x="254480" y="184408"/>
                  </a:lnTo>
                  <a:lnTo>
                    <a:pt x="292682" y="177303"/>
                  </a:lnTo>
                  <a:lnTo>
                    <a:pt x="332302" y="185671"/>
                  </a:lnTo>
                  <a:lnTo>
                    <a:pt x="359151" y="208203"/>
                  </a:lnTo>
                  <a:lnTo>
                    <a:pt x="374401" y="241037"/>
                  </a:lnTo>
                  <a:lnTo>
                    <a:pt x="379224" y="280316"/>
                  </a:lnTo>
                  <a:lnTo>
                    <a:pt x="379224" y="537240"/>
                  </a:lnTo>
                  <a:lnTo>
                    <a:pt x="381198" y="547142"/>
                  </a:lnTo>
                  <a:lnTo>
                    <a:pt x="386672" y="555472"/>
                  </a:lnTo>
                  <a:lnTo>
                    <a:pt x="394972" y="561214"/>
                  </a:lnTo>
                  <a:lnTo>
                    <a:pt x="405422" y="563354"/>
                  </a:lnTo>
                  <a:lnTo>
                    <a:pt x="537271" y="563354"/>
                  </a:lnTo>
                  <a:lnTo>
                    <a:pt x="547730" y="561214"/>
                  </a:lnTo>
                  <a:lnTo>
                    <a:pt x="555986" y="555472"/>
                  </a:lnTo>
                  <a:lnTo>
                    <a:pt x="561406" y="547142"/>
                  </a:lnTo>
                  <a:lnTo>
                    <a:pt x="563354" y="537240"/>
                  </a:lnTo>
                  <a:lnTo>
                    <a:pt x="563354" y="270756"/>
                  </a:lnTo>
                  <a:lnTo>
                    <a:pt x="570982" y="233537"/>
                  </a:lnTo>
                  <a:lnTo>
                    <a:pt x="591365" y="203925"/>
                  </a:lnTo>
                  <a:lnTo>
                    <a:pt x="620749" y="184366"/>
                  </a:lnTo>
                  <a:lnTo>
                    <a:pt x="655383" y="177303"/>
                  </a:lnTo>
                  <a:lnTo>
                    <a:pt x="696484" y="185671"/>
                  </a:lnTo>
                  <a:lnTo>
                    <a:pt x="725172" y="208203"/>
                  </a:lnTo>
                  <a:lnTo>
                    <a:pt x="741989" y="241037"/>
                  </a:lnTo>
                  <a:lnTo>
                    <a:pt x="747474" y="280316"/>
                  </a:lnTo>
                  <a:lnTo>
                    <a:pt x="747474" y="537240"/>
                  </a:lnTo>
                  <a:lnTo>
                    <a:pt x="749444" y="547142"/>
                  </a:lnTo>
                  <a:lnTo>
                    <a:pt x="754911" y="555472"/>
                  </a:lnTo>
                  <a:lnTo>
                    <a:pt x="763209" y="561214"/>
                  </a:lnTo>
                  <a:lnTo>
                    <a:pt x="773672" y="563354"/>
                  </a:lnTo>
                  <a:lnTo>
                    <a:pt x="919291" y="563354"/>
                  </a:lnTo>
                  <a:lnTo>
                    <a:pt x="929664" y="561214"/>
                  </a:lnTo>
                  <a:lnTo>
                    <a:pt x="937885" y="555472"/>
                  </a:lnTo>
                  <a:lnTo>
                    <a:pt x="943298" y="547142"/>
                  </a:lnTo>
                  <a:lnTo>
                    <a:pt x="945248" y="537240"/>
                  </a:lnTo>
                  <a:lnTo>
                    <a:pt x="945248" y="288504"/>
                  </a:lnTo>
                  <a:lnTo>
                    <a:pt x="942734" y="242394"/>
                  </a:lnTo>
                  <a:lnTo>
                    <a:pt x="935181" y="198400"/>
                  </a:lnTo>
                  <a:lnTo>
                    <a:pt x="922571" y="157167"/>
                  </a:lnTo>
                  <a:lnTo>
                    <a:pt x="904887" y="119339"/>
                  </a:lnTo>
                  <a:lnTo>
                    <a:pt x="882110" y="85561"/>
                  </a:lnTo>
                  <a:lnTo>
                    <a:pt x="854223" y="56479"/>
                  </a:lnTo>
                  <a:lnTo>
                    <a:pt x="821209" y="32736"/>
                  </a:lnTo>
                  <a:lnTo>
                    <a:pt x="783050" y="14979"/>
                  </a:lnTo>
                  <a:lnTo>
                    <a:pt x="739727" y="3852"/>
                  </a:lnTo>
                  <a:lnTo>
                    <a:pt x="691225" y="0"/>
                  </a:lnTo>
                  <a:close/>
                </a:path>
              </a:pathLst>
            </a:custGeom>
            <a:solidFill>
              <a:srgbClr val="00365F"/>
            </a:solidFill>
            <a:ln>
              <a:noFill/>
            </a:ln>
          </p:spPr>
          <p:txBody>
            <a:bodyPr spcFirstLastPara="1" wrap="square" lIns="0" tIns="0" rIns="0" bIns="0" anchor="t" anchorCtr="0">
              <a:noAutofit/>
            </a:bodyPr>
            <a:lstStyle/>
            <a:p>
              <a:endParaRPr sz="1801">
                <a:latin typeface="Calibri" panose="020F0502020204030204" pitchFamily="34" charset="0"/>
                <a:cs typeface="Calibri" panose="020F0502020204030204" pitchFamily="34" charset="0"/>
              </a:endParaRPr>
            </a:p>
          </p:txBody>
        </p:sp>
        <p:pic>
          <p:nvPicPr>
            <p:cNvPr id="109" name="Google Shape;109;p1"/>
            <p:cNvPicPr preferRelativeResize="0"/>
            <p:nvPr/>
          </p:nvPicPr>
          <p:blipFill rotWithShape="1">
            <a:blip r:embed="rId4">
              <a:alphaModFix/>
            </a:blip>
            <a:srcRect/>
            <a:stretch/>
          </p:blipFill>
          <p:spPr>
            <a:xfrm>
              <a:off x="4164733" y="2653690"/>
              <a:ext cx="196569" cy="224474"/>
            </a:xfrm>
            <a:prstGeom prst="rect">
              <a:avLst/>
            </a:prstGeom>
            <a:noFill/>
            <a:ln>
              <a:noFill/>
            </a:ln>
          </p:spPr>
        </p:pic>
        <p:pic>
          <p:nvPicPr>
            <p:cNvPr id="110" name="Google Shape;110;p1"/>
            <p:cNvPicPr preferRelativeResize="0"/>
            <p:nvPr/>
          </p:nvPicPr>
          <p:blipFill rotWithShape="1">
            <a:blip r:embed="rId5">
              <a:alphaModFix/>
            </a:blip>
            <a:srcRect/>
            <a:stretch/>
          </p:blipFill>
          <p:spPr>
            <a:xfrm>
              <a:off x="4435806" y="2653689"/>
              <a:ext cx="144948" cy="224474"/>
            </a:xfrm>
            <a:prstGeom prst="rect">
              <a:avLst/>
            </a:prstGeom>
            <a:noFill/>
            <a:ln>
              <a:noFill/>
            </a:ln>
          </p:spPr>
        </p:pic>
        <p:pic>
          <p:nvPicPr>
            <p:cNvPr id="111" name="Google Shape;111;p1"/>
            <p:cNvPicPr preferRelativeResize="0"/>
            <p:nvPr/>
          </p:nvPicPr>
          <p:blipFill rotWithShape="1">
            <a:blip r:embed="rId6">
              <a:alphaModFix/>
            </a:blip>
            <a:srcRect/>
            <a:stretch/>
          </p:blipFill>
          <p:spPr>
            <a:xfrm>
              <a:off x="4667112" y="2650483"/>
              <a:ext cx="391295" cy="227689"/>
            </a:xfrm>
            <a:prstGeom prst="rect">
              <a:avLst/>
            </a:prstGeom>
            <a:noFill/>
            <a:ln>
              <a:noFill/>
            </a:ln>
          </p:spPr>
        </p:pic>
        <p:pic>
          <p:nvPicPr>
            <p:cNvPr id="112" name="Google Shape;112;p1"/>
            <p:cNvPicPr preferRelativeResize="0"/>
            <p:nvPr/>
          </p:nvPicPr>
          <p:blipFill rotWithShape="1">
            <a:blip r:embed="rId7">
              <a:alphaModFix/>
            </a:blip>
            <a:srcRect/>
            <a:stretch/>
          </p:blipFill>
          <p:spPr>
            <a:xfrm>
              <a:off x="5118136" y="2653698"/>
              <a:ext cx="171879" cy="224474"/>
            </a:xfrm>
            <a:prstGeom prst="rect">
              <a:avLst/>
            </a:prstGeom>
            <a:noFill/>
            <a:ln>
              <a:noFill/>
            </a:ln>
          </p:spPr>
        </p:pic>
        <p:pic>
          <p:nvPicPr>
            <p:cNvPr id="113" name="Google Shape;113;p1"/>
            <p:cNvPicPr preferRelativeResize="0"/>
            <p:nvPr/>
          </p:nvPicPr>
          <p:blipFill rotWithShape="1">
            <a:blip r:embed="rId8">
              <a:alphaModFix/>
            </a:blip>
            <a:srcRect/>
            <a:stretch/>
          </p:blipFill>
          <p:spPr>
            <a:xfrm>
              <a:off x="5353294" y="2653690"/>
              <a:ext cx="154560" cy="224474"/>
            </a:xfrm>
            <a:prstGeom prst="rect">
              <a:avLst/>
            </a:prstGeom>
            <a:noFill/>
            <a:ln>
              <a:noFill/>
            </a:ln>
          </p:spPr>
        </p:pic>
        <p:sp>
          <p:nvSpPr>
            <p:cNvPr id="114" name="Google Shape;114;p1"/>
            <p:cNvSpPr/>
            <p:nvPr/>
          </p:nvSpPr>
          <p:spPr>
            <a:xfrm>
              <a:off x="5565655" y="2650488"/>
              <a:ext cx="255904" cy="231140"/>
            </a:xfrm>
            <a:custGeom>
              <a:avLst/>
              <a:gdLst/>
              <a:ahLst/>
              <a:cxnLst/>
              <a:rect l="l" t="t" r="r" b="b"/>
              <a:pathLst>
                <a:path w="255904" h="231139" extrusionOk="0">
                  <a:moveTo>
                    <a:pt x="215825" y="0"/>
                  </a:moveTo>
                  <a:lnTo>
                    <a:pt x="206517" y="0"/>
                  </a:lnTo>
                  <a:lnTo>
                    <a:pt x="203627" y="1277"/>
                  </a:lnTo>
                  <a:lnTo>
                    <a:pt x="128278" y="141733"/>
                  </a:lnTo>
                  <a:lnTo>
                    <a:pt x="127629" y="141733"/>
                  </a:lnTo>
                  <a:lnTo>
                    <a:pt x="52281" y="1277"/>
                  </a:lnTo>
                  <a:lnTo>
                    <a:pt x="49391" y="0"/>
                  </a:lnTo>
                  <a:lnTo>
                    <a:pt x="40082" y="0"/>
                  </a:lnTo>
                  <a:lnTo>
                    <a:pt x="37213" y="2240"/>
                  </a:lnTo>
                  <a:lnTo>
                    <a:pt x="36888" y="5130"/>
                  </a:lnTo>
                  <a:lnTo>
                    <a:pt x="0" y="224788"/>
                  </a:lnTo>
                  <a:lnTo>
                    <a:pt x="2889" y="227678"/>
                  </a:lnTo>
                  <a:lnTo>
                    <a:pt x="47789" y="227678"/>
                  </a:lnTo>
                  <a:lnTo>
                    <a:pt x="50354" y="225113"/>
                  </a:lnTo>
                  <a:lnTo>
                    <a:pt x="64783" y="123462"/>
                  </a:lnTo>
                  <a:lnTo>
                    <a:pt x="65422" y="123462"/>
                  </a:lnTo>
                  <a:lnTo>
                    <a:pt x="120582" y="229280"/>
                  </a:lnTo>
                  <a:lnTo>
                    <a:pt x="123137" y="230893"/>
                  </a:lnTo>
                  <a:lnTo>
                    <a:pt x="132446" y="230893"/>
                  </a:lnTo>
                  <a:lnTo>
                    <a:pt x="135336" y="229280"/>
                  </a:lnTo>
                  <a:lnTo>
                    <a:pt x="190161" y="123462"/>
                  </a:lnTo>
                  <a:lnTo>
                    <a:pt x="190810" y="123462"/>
                  </a:lnTo>
                  <a:lnTo>
                    <a:pt x="205553" y="225113"/>
                  </a:lnTo>
                  <a:lnTo>
                    <a:pt x="208443" y="227678"/>
                  </a:lnTo>
                  <a:lnTo>
                    <a:pt x="253018" y="227678"/>
                  </a:lnTo>
                  <a:lnTo>
                    <a:pt x="255908" y="224788"/>
                  </a:lnTo>
                  <a:lnTo>
                    <a:pt x="219029" y="5130"/>
                  </a:lnTo>
                  <a:lnTo>
                    <a:pt x="218715" y="2240"/>
                  </a:lnTo>
                  <a:lnTo>
                    <a:pt x="215825" y="0"/>
                  </a:lnTo>
                  <a:close/>
                </a:path>
              </a:pathLst>
            </a:custGeom>
            <a:solidFill>
              <a:srgbClr val="00365F"/>
            </a:solidFill>
            <a:ln>
              <a:noFill/>
            </a:ln>
          </p:spPr>
          <p:txBody>
            <a:bodyPr spcFirstLastPara="1" wrap="square" lIns="0" tIns="0" rIns="0" bIns="0" anchor="t" anchorCtr="0">
              <a:noAutofit/>
            </a:bodyPr>
            <a:lstStyle/>
            <a:p>
              <a:endParaRPr sz="1801">
                <a:latin typeface="Calibri" panose="020F0502020204030204" pitchFamily="34" charset="0"/>
                <a:cs typeface="Calibri" panose="020F0502020204030204" pitchFamily="34" charset="0"/>
              </a:endParaRPr>
            </a:p>
          </p:txBody>
        </p:sp>
        <p:pic>
          <p:nvPicPr>
            <p:cNvPr id="115" name="Google Shape;115;p1"/>
            <p:cNvPicPr preferRelativeResize="0"/>
            <p:nvPr/>
          </p:nvPicPr>
          <p:blipFill rotWithShape="1">
            <a:blip r:embed="rId9">
              <a:alphaModFix/>
            </a:blip>
            <a:srcRect/>
            <a:stretch/>
          </p:blipFill>
          <p:spPr>
            <a:xfrm>
              <a:off x="5905384" y="2653689"/>
              <a:ext cx="144948" cy="224474"/>
            </a:xfrm>
            <a:prstGeom prst="rect">
              <a:avLst/>
            </a:prstGeom>
            <a:noFill/>
            <a:ln>
              <a:noFill/>
            </a:ln>
          </p:spPr>
        </p:pic>
        <p:pic>
          <p:nvPicPr>
            <p:cNvPr id="116" name="Google Shape;116;p1"/>
            <p:cNvPicPr preferRelativeResize="0"/>
            <p:nvPr/>
          </p:nvPicPr>
          <p:blipFill rotWithShape="1">
            <a:blip r:embed="rId10">
              <a:alphaModFix/>
            </a:blip>
            <a:srcRect/>
            <a:stretch/>
          </p:blipFill>
          <p:spPr>
            <a:xfrm>
              <a:off x="6136339" y="2650481"/>
              <a:ext cx="193041" cy="230893"/>
            </a:xfrm>
            <a:prstGeom prst="rect">
              <a:avLst/>
            </a:prstGeom>
            <a:noFill/>
            <a:ln>
              <a:noFill/>
            </a:ln>
          </p:spPr>
        </p:pic>
        <p:pic>
          <p:nvPicPr>
            <p:cNvPr id="117" name="Google Shape;117;p1"/>
            <p:cNvPicPr preferRelativeResize="0"/>
            <p:nvPr/>
          </p:nvPicPr>
          <p:blipFill rotWithShape="1">
            <a:blip r:embed="rId11">
              <a:alphaModFix/>
            </a:blip>
            <a:srcRect/>
            <a:stretch/>
          </p:blipFill>
          <p:spPr>
            <a:xfrm>
              <a:off x="6404853" y="2653690"/>
              <a:ext cx="154560" cy="224474"/>
            </a:xfrm>
            <a:prstGeom prst="rect">
              <a:avLst/>
            </a:prstGeom>
            <a:noFill/>
            <a:ln>
              <a:noFill/>
            </a:ln>
          </p:spPr>
        </p:pic>
        <p:pic>
          <p:nvPicPr>
            <p:cNvPr id="118" name="Google Shape;118;p1"/>
            <p:cNvPicPr preferRelativeResize="0"/>
            <p:nvPr/>
          </p:nvPicPr>
          <p:blipFill rotWithShape="1">
            <a:blip r:embed="rId12">
              <a:alphaModFix/>
            </a:blip>
            <a:srcRect/>
            <a:stretch/>
          </p:blipFill>
          <p:spPr>
            <a:xfrm>
              <a:off x="4148383" y="2988169"/>
              <a:ext cx="230558" cy="230893"/>
            </a:xfrm>
            <a:prstGeom prst="rect">
              <a:avLst/>
            </a:prstGeom>
            <a:noFill/>
            <a:ln>
              <a:noFill/>
            </a:ln>
          </p:spPr>
        </p:pic>
        <p:pic>
          <p:nvPicPr>
            <p:cNvPr id="119" name="Google Shape;119;p1"/>
            <p:cNvPicPr preferRelativeResize="0"/>
            <p:nvPr/>
          </p:nvPicPr>
          <p:blipFill rotWithShape="1">
            <a:blip r:embed="rId13">
              <a:alphaModFix/>
            </a:blip>
            <a:srcRect/>
            <a:stretch/>
          </p:blipFill>
          <p:spPr>
            <a:xfrm>
              <a:off x="4435485" y="2991380"/>
              <a:ext cx="144948" cy="224474"/>
            </a:xfrm>
            <a:prstGeom prst="rect">
              <a:avLst/>
            </a:prstGeom>
            <a:noFill/>
            <a:ln>
              <a:noFill/>
            </a:ln>
          </p:spPr>
        </p:pic>
        <p:pic>
          <p:nvPicPr>
            <p:cNvPr id="120" name="Google Shape;120;p1"/>
            <p:cNvPicPr preferRelativeResize="0"/>
            <p:nvPr/>
          </p:nvPicPr>
          <p:blipFill rotWithShape="1">
            <a:blip r:embed="rId14">
              <a:alphaModFix/>
            </a:blip>
            <a:srcRect/>
            <a:stretch/>
          </p:blipFill>
          <p:spPr>
            <a:xfrm>
              <a:off x="4768798" y="2991380"/>
              <a:ext cx="192402" cy="224474"/>
            </a:xfrm>
            <a:prstGeom prst="rect">
              <a:avLst/>
            </a:prstGeom>
            <a:noFill/>
            <a:ln>
              <a:noFill/>
            </a:ln>
          </p:spPr>
        </p:pic>
        <p:pic>
          <p:nvPicPr>
            <p:cNvPr id="121" name="Google Shape;121;p1"/>
            <p:cNvPicPr preferRelativeResize="0"/>
            <p:nvPr/>
          </p:nvPicPr>
          <p:blipFill rotWithShape="1">
            <a:blip r:embed="rId15">
              <a:alphaModFix/>
            </a:blip>
            <a:srcRect/>
            <a:stretch/>
          </p:blipFill>
          <p:spPr>
            <a:xfrm>
              <a:off x="5059748" y="2991380"/>
              <a:ext cx="144948" cy="224474"/>
            </a:xfrm>
            <a:prstGeom prst="rect">
              <a:avLst/>
            </a:prstGeom>
            <a:noFill/>
            <a:ln>
              <a:noFill/>
            </a:ln>
          </p:spPr>
        </p:pic>
        <p:pic>
          <p:nvPicPr>
            <p:cNvPr id="122" name="Google Shape;122;p1"/>
            <p:cNvPicPr preferRelativeResize="0"/>
            <p:nvPr/>
          </p:nvPicPr>
          <p:blipFill rotWithShape="1">
            <a:blip r:embed="rId16">
              <a:alphaModFix/>
            </a:blip>
            <a:srcRect/>
            <a:stretch/>
          </p:blipFill>
          <p:spPr>
            <a:xfrm>
              <a:off x="5260244" y="2988164"/>
              <a:ext cx="218715" cy="227689"/>
            </a:xfrm>
            <a:prstGeom prst="rect">
              <a:avLst/>
            </a:prstGeom>
            <a:noFill/>
            <a:ln>
              <a:noFill/>
            </a:ln>
          </p:spPr>
        </p:pic>
        <p:pic>
          <p:nvPicPr>
            <p:cNvPr id="123" name="Google Shape;123;p1"/>
            <p:cNvPicPr preferRelativeResize="0"/>
            <p:nvPr/>
          </p:nvPicPr>
          <p:blipFill rotWithShape="1">
            <a:blip r:embed="rId17">
              <a:alphaModFix/>
            </a:blip>
            <a:srcRect/>
            <a:stretch/>
          </p:blipFill>
          <p:spPr>
            <a:xfrm>
              <a:off x="5718653" y="2991381"/>
              <a:ext cx="154560" cy="224474"/>
            </a:xfrm>
            <a:prstGeom prst="rect">
              <a:avLst/>
            </a:prstGeom>
            <a:noFill/>
            <a:ln>
              <a:noFill/>
            </a:ln>
          </p:spPr>
        </p:pic>
        <p:pic>
          <p:nvPicPr>
            <p:cNvPr id="124" name="Google Shape;124;p1"/>
            <p:cNvPicPr preferRelativeResize="0"/>
            <p:nvPr/>
          </p:nvPicPr>
          <p:blipFill rotWithShape="1">
            <a:blip r:embed="rId18">
              <a:alphaModFix/>
            </a:blip>
            <a:srcRect/>
            <a:stretch/>
          </p:blipFill>
          <p:spPr>
            <a:xfrm>
              <a:off x="5546704" y="2991380"/>
              <a:ext cx="132749" cy="224474"/>
            </a:xfrm>
            <a:prstGeom prst="rect">
              <a:avLst/>
            </a:prstGeom>
            <a:noFill/>
            <a:ln>
              <a:noFill/>
            </a:ln>
          </p:spPr>
        </p:pic>
        <p:pic>
          <p:nvPicPr>
            <p:cNvPr id="125" name="Google Shape;125;p1"/>
            <p:cNvPicPr preferRelativeResize="0"/>
            <p:nvPr/>
          </p:nvPicPr>
          <p:blipFill rotWithShape="1">
            <a:blip r:embed="rId19">
              <a:alphaModFix/>
            </a:blip>
            <a:srcRect/>
            <a:stretch/>
          </p:blipFill>
          <p:spPr>
            <a:xfrm>
              <a:off x="5948662" y="2991380"/>
              <a:ext cx="192402" cy="224474"/>
            </a:xfrm>
            <a:prstGeom prst="rect">
              <a:avLst/>
            </a:prstGeom>
            <a:noFill/>
            <a:ln>
              <a:noFill/>
            </a:ln>
          </p:spPr>
        </p:pic>
      </p:grpSp>
      <p:sp>
        <p:nvSpPr>
          <p:cNvPr id="2" name="Title 1">
            <a:extLst>
              <a:ext uri="{FF2B5EF4-FFF2-40B4-BE49-F238E27FC236}">
                <a16:creationId xmlns:a16="http://schemas.microsoft.com/office/drawing/2014/main" id="{A54ADC1B-8ED6-E76F-C1FD-3AF8EE286F57}"/>
              </a:ext>
            </a:extLst>
          </p:cNvPr>
          <p:cNvSpPr>
            <a:spLocks noGrp="1"/>
          </p:cNvSpPr>
          <p:nvPr>
            <p:ph type="title" idx="4294967295"/>
          </p:nvPr>
        </p:nvSpPr>
        <p:spPr>
          <a:xfrm>
            <a:off x="1550574" y="2622242"/>
            <a:ext cx="8501476" cy="5332229"/>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Let’s talk about asthma in Minnesota</a:t>
            </a:r>
          </a:p>
        </p:txBody>
      </p:sp>
      <p:sp>
        <p:nvSpPr>
          <p:cNvPr id="105" name="Google Shape;105;p1"/>
          <p:cNvSpPr txBox="1"/>
          <p:nvPr/>
        </p:nvSpPr>
        <p:spPr>
          <a:xfrm>
            <a:off x="1396196" y="9799471"/>
            <a:ext cx="7105658" cy="630928"/>
          </a:xfrm>
          <a:prstGeom prst="rect">
            <a:avLst/>
          </a:prstGeom>
          <a:noFill/>
          <a:ln>
            <a:noFill/>
          </a:ln>
        </p:spPr>
        <p:txBody>
          <a:bodyPr spcFirstLastPara="1" wrap="square" lIns="0" tIns="15226" rIns="0" bIns="0" anchor="t" anchorCtr="0">
            <a:spAutoFit/>
          </a:bodyPr>
          <a:lstStyle/>
          <a:p>
            <a:pPr marL="12699"/>
            <a:r>
              <a:rPr lang="en-US" sz="4000" dirty="0">
                <a:solidFill>
                  <a:srgbClr val="00365F"/>
                </a:solidFill>
                <a:latin typeface="Calibri" panose="020F0502020204030204" pitchFamily="34" charset="0"/>
                <a:ea typeface="Arimo"/>
                <a:cs typeface="Calibri" panose="020F0502020204030204" pitchFamily="34" charset="0"/>
                <a:sym typeface="Arimo"/>
              </a:rPr>
              <a:t> MDH Asthma Program</a:t>
            </a:r>
            <a:endParaRPr sz="4000" dirty="0">
              <a:solidFill>
                <a:srgbClr val="00365F"/>
              </a:solidFill>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1000"/>
                                        <p:tgtEl>
                                          <p:spTgt spid="10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52" name="Google Shape;352;p9"/>
          <p:cNvSpPr txBox="1">
            <a:spLocks noGrp="1"/>
          </p:cNvSpPr>
          <p:nvPr>
            <p:ph type="title" idx="4294967295"/>
          </p:nvPr>
        </p:nvSpPr>
        <p:spPr>
          <a:xfrm>
            <a:off x="1188720" y="1564069"/>
            <a:ext cx="9355138" cy="7705942"/>
          </a:xfrm>
          <a:prstGeom prst="rect">
            <a:avLst/>
          </a:prstGeom>
          <a:noFill/>
          <a:ln>
            <a:noFill/>
            <a:prstDash/>
          </a:ln>
          <a:effectLst/>
        </p:spPr>
        <p:txBody>
          <a:bodyPr rot="0" spcFirstLastPara="1" vertOverflow="overflow" horzOverflow="overflow" vert="horz" wrap="square" lIns="0" tIns="681976" rIns="0" bIns="0" numCol="1" spcCol="0" rtlCol="0" fromWordArt="0" anchor="t" anchorCtr="0" forceAA="0" compatLnSpc="1">
            <a:prstTxWarp prst="textNoShape">
              <a:avLst/>
            </a:prstTxWarp>
            <a:spAutoFit/>
          </a:bodyPr>
          <a:lstStyle/>
          <a:p>
            <a:pPr marL="12699" marR="5080" defTabSz="914414">
              <a:lnSpc>
                <a:spcPct val="75900"/>
              </a:lnSpc>
              <a:buSzTx/>
              <a:defRPr/>
            </a:pPr>
            <a:r>
              <a:rPr lang="es-ES" sz="12000" b="0" dirty="0" err="1">
                <a:solidFill>
                  <a:schemeClr val="hlink"/>
                </a:solidFill>
                <a:latin typeface="Calibri" panose="020F0502020204030204" pitchFamily="34" charset="0"/>
                <a:ea typeface="Helvetica Neue"/>
                <a:cs typeface="Calibri" panose="020F0502020204030204" pitchFamily="34" charset="0"/>
              </a:rPr>
              <a:t>Does</a:t>
            </a:r>
            <a:r>
              <a:rPr lang="es-ES" sz="12000" b="0" dirty="0">
                <a:solidFill>
                  <a:schemeClr val="hlink"/>
                </a:solidFill>
                <a:latin typeface="Calibri" panose="020F0502020204030204" pitchFamily="34" charset="0"/>
                <a:ea typeface="Helvetica Neue"/>
                <a:cs typeface="Calibri" panose="020F0502020204030204" pitchFamily="34" charset="0"/>
              </a:rPr>
              <a:t> </a:t>
            </a:r>
            <a:r>
              <a:rPr lang="es-ES" sz="12000" dirty="0" err="1">
                <a:solidFill>
                  <a:schemeClr val="hlink"/>
                </a:solidFill>
                <a:latin typeface="Calibri" panose="020F0502020204030204" pitchFamily="34" charset="0"/>
                <a:ea typeface="Helvetica Neue"/>
                <a:cs typeface="Calibri" panose="020F0502020204030204" pitchFamily="34" charset="0"/>
              </a:rPr>
              <a:t>asthma</a:t>
            </a:r>
            <a:r>
              <a:rPr lang="es-ES" sz="12000" b="0" dirty="0">
                <a:solidFill>
                  <a:schemeClr val="hlink"/>
                </a:solidFill>
                <a:latin typeface="Calibri" panose="020F0502020204030204" pitchFamily="34" charset="0"/>
                <a:ea typeface="Helvetica Neue"/>
                <a:cs typeface="Calibri" panose="020F0502020204030204" pitchFamily="34" charset="0"/>
              </a:rPr>
              <a:t> </a:t>
            </a:r>
            <a:r>
              <a:rPr lang="es-ES" sz="12000" b="0" dirty="0" err="1">
                <a:solidFill>
                  <a:schemeClr val="hlink"/>
                </a:solidFill>
                <a:latin typeface="Calibri" panose="020F0502020204030204" pitchFamily="34" charset="0"/>
                <a:ea typeface="Helvetica Neue"/>
                <a:cs typeface="Calibri" panose="020F0502020204030204" pitchFamily="34" charset="0"/>
              </a:rPr>
              <a:t>affect</a:t>
            </a:r>
            <a:r>
              <a:rPr lang="es-ES" sz="12000" b="0" dirty="0">
                <a:solidFill>
                  <a:schemeClr val="hlink"/>
                </a:solidFill>
                <a:latin typeface="Calibri" panose="020F0502020204030204" pitchFamily="34" charset="0"/>
                <a:ea typeface="Helvetica Neue"/>
                <a:cs typeface="Calibri" panose="020F0502020204030204" pitchFamily="34" charset="0"/>
              </a:rPr>
              <a:t> </a:t>
            </a:r>
            <a:r>
              <a:rPr lang="es-ES" sz="12000" b="0" dirty="0" err="1">
                <a:solidFill>
                  <a:schemeClr val="hlink"/>
                </a:solidFill>
                <a:latin typeface="Calibri" panose="020F0502020204030204" pitchFamily="34" charset="0"/>
                <a:ea typeface="Helvetica Neue"/>
                <a:cs typeface="Calibri" panose="020F0502020204030204" pitchFamily="34" charset="0"/>
              </a:rPr>
              <a:t>everyone</a:t>
            </a:r>
            <a:r>
              <a:rPr lang="es-ES" sz="12000" b="0" dirty="0">
                <a:solidFill>
                  <a:schemeClr val="hlink"/>
                </a:solidFill>
                <a:latin typeface="Calibri" panose="020F0502020204030204" pitchFamily="34" charset="0"/>
                <a:ea typeface="Helvetica Neue"/>
                <a:cs typeface="Calibri" panose="020F0502020204030204" pitchFamily="34" charset="0"/>
              </a:rPr>
              <a:t> in </a:t>
            </a:r>
            <a:r>
              <a:rPr lang="es-ES" sz="12000" b="0" dirty="0" err="1">
                <a:solidFill>
                  <a:schemeClr val="hlink"/>
                </a:solidFill>
                <a:latin typeface="Calibri" panose="020F0502020204030204" pitchFamily="34" charset="0"/>
                <a:ea typeface="Helvetica Neue"/>
                <a:cs typeface="Calibri" panose="020F0502020204030204" pitchFamily="34" charset="0"/>
              </a:rPr>
              <a:t>the</a:t>
            </a:r>
            <a:r>
              <a:rPr lang="es-ES" sz="12000" b="0" dirty="0">
                <a:solidFill>
                  <a:schemeClr val="hlink"/>
                </a:solidFill>
                <a:latin typeface="Calibri" panose="020F0502020204030204" pitchFamily="34" charset="0"/>
                <a:ea typeface="Helvetica Neue"/>
                <a:cs typeface="Calibri" panose="020F0502020204030204" pitchFamily="34" charset="0"/>
              </a:rPr>
              <a:t> </a:t>
            </a:r>
            <a:r>
              <a:rPr lang="es-ES" sz="12000" b="0" dirty="0" err="1">
                <a:solidFill>
                  <a:schemeClr val="hlink"/>
                </a:solidFill>
                <a:latin typeface="Calibri" panose="020F0502020204030204" pitchFamily="34" charset="0"/>
                <a:ea typeface="Helvetica Neue"/>
                <a:cs typeface="Calibri" panose="020F0502020204030204" pitchFamily="34" charset="0"/>
              </a:rPr>
              <a:t>same</a:t>
            </a:r>
            <a:r>
              <a:rPr lang="es-ES" sz="12000" b="0" dirty="0">
                <a:solidFill>
                  <a:schemeClr val="hlink"/>
                </a:solidFill>
                <a:latin typeface="Calibri" panose="020F0502020204030204" pitchFamily="34" charset="0"/>
                <a:ea typeface="Helvetica Neue"/>
                <a:cs typeface="Calibri" panose="020F0502020204030204" pitchFamily="34" charset="0"/>
              </a:rPr>
              <a:t> </a:t>
            </a:r>
            <a:r>
              <a:rPr lang="es-ES" sz="12000" b="0" dirty="0" err="1">
                <a:solidFill>
                  <a:schemeClr val="hlink"/>
                </a:solidFill>
                <a:latin typeface="Calibri" panose="020F0502020204030204" pitchFamily="34" charset="0"/>
                <a:ea typeface="Helvetica Neue"/>
                <a:cs typeface="Calibri" panose="020F0502020204030204" pitchFamily="34" charset="0"/>
              </a:rPr>
              <a:t>way</a:t>
            </a:r>
            <a:r>
              <a:rPr lang="es-ES" sz="12000" b="0" dirty="0">
                <a:solidFill>
                  <a:schemeClr val="hlink"/>
                </a:solidFill>
                <a:latin typeface="Calibri" panose="020F0502020204030204" pitchFamily="34" charset="0"/>
                <a:ea typeface="Helvetica Neue"/>
                <a:cs typeface="Calibri" panose="020F0502020204030204" pitchFamily="34" charset="0"/>
              </a:rPr>
              <a:t>??</a:t>
            </a:r>
            <a:endParaRPr lang="es-ES" sz="12000" b="0" dirty="0">
              <a:solidFill>
                <a:srgbClr val="000000"/>
              </a:solidFill>
              <a:latin typeface="Calibri" panose="020F0502020204030204" pitchFamily="34" charset="0"/>
              <a:ea typeface="Helvetica Neue"/>
              <a:cs typeface="Calibri" panose="020F0502020204030204" pitchFamily="34" charset="0"/>
            </a:endParaRPr>
          </a:p>
        </p:txBody>
      </p:sp>
      <p:pic>
        <p:nvPicPr>
          <p:cNvPr id="26" name="Picture 25" descr="Blue metered-dose inhaler on a white background, used to deliver medication directly to the airways.">
            <a:extLst>
              <a:ext uri="{FF2B5EF4-FFF2-40B4-BE49-F238E27FC236}">
                <a16:creationId xmlns:a16="http://schemas.microsoft.com/office/drawing/2014/main" id="{FED919F3-0D97-48BE-65B1-8158D8164B85}"/>
              </a:ext>
            </a:extLst>
          </p:cNvPr>
          <p:cNvPicPr>
            <a:picLocks noChangeAspect="1"/>
          </p:cNvPicPr>
          <p:nvPr/>
        </p:nvPicPr>
        <p:blipFill>
          <a:blip r:embed="rId3"/>
          <a:stretch>
            <a:fillRect/>
          </a:stretch>
        </p:blipFill>
        <p:spPr>
          <a:xfrm rot="19460779">
            <a:off x="12565321" y="-890266"/>
            <a:ext cx="8742959" cy="130898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2"/>
                                        </p:tgtEl>
                                        <p:attrNameLst>
                                          <p:attrName>style.visibility</p:attrName>
                                        </p:attrNameLst>
                                      </p:cBhvr>
                                      <p:to>
                                        <p:strVal val="visible"/>
                                      </p:to>
                                    </p:set>
                                    <p:animEffect transition="in" filter="fade">
                                      <p:cBhvr>
                                        <p:cTn id="7" dur="1000"/>
                                        <p:tgtEl>
                                          <p:spTgt spid="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356"/>
        <p:cNvGrpSpPr/>
        <p:nvPr/>
      </p:nvGrpSpPr>
      <p:grpSpPr>
        <a:xfrm>
          <a:off x="0" y="0"/>
          <a:ext cx="0" cy="0"/>
          <a:chOff x="0" y="0"/>
          <a:chExt cx="0" cy="0"/>
        </a:xfrm>
      </p:grpSpPr>
      <p:pic>
        <p:nvPicPr>
          <p:cNvPr id="358" name="Google Shape;358;p10" descr="A child uses a mask to receive a breathing treatment while an adult helps. The text explains that asthma affects each person differently, symptoms can vary, and people should talk with a healthcare professional about their symptoms.">
            <a:extLst>
              <a:ext uri="{C183D7F6-B498-43B3-948B-1728B52AA6E4}">
                <adec:decorative xmlns:adec="http://schemas.microsoft.com/office/drawing/2017/decorative" val="0"/>
              </a:ext>
            </a:extLst>
          </p:cNvPr>
          <p:cNvPicPr preferRelativeResize="0"/>
          <p:nvPr/>
        </p:nvPicPr>
        <p:blipFill rotWithShape="1">
          <a:blip r:embed="rId3">
            <a:alphaModFix/>
          </a:blip>
          <a:srcRect l="27676" t="8769" b="18901"/>
          <a:stretch>
            <a:fillRect/>
          </a:stretch>
        </p:blipFill>
        <p:spPr>
          <a:xfrm>
            <a:off x="0" y="0"/>
            <a:ext cx="20104100" cy="11309351"/>
          </a:xfrm>
          <a:prstGeom prst="rect">
            <a:avLst/>
          </a:prstGeom>
          <a:noFill/>
          <a:ln>
            <a:noFill/>
          </a:ln>
        </p:spPr>
      </p:pic>
      <p:sp>
        <p:nvSpPr>
          <p:cNvPr id="2" name="Rectángulo redondeado 1">
            <a:extLst>
              <a:ext uri="{FF2B5EF4-FFF2-40B4-BE49-F238E27FC236}">
                <a16:creationId xmlns:a16="http://schemas.microsoft.com/office/drawing/2014/main" id="{C53174C6-77C5-C412-83BE-A720A9D73CCA}"/>
              </a:ext>
              <a:ext uri="{C183D7F6-B498-43B3-948B-1728B52AA6E4}">
                <adec:decorative xmlns:adec="http://schemas.microsoft.com/office/drawing/2017/decorative" val="1"/>
              </a:ext>
            </a:extLst>
          </p:cNvPr>
          <p:cNvSpPr/>
          <p:nvPr/>
        </p:nvSpPr>
        <p:spPr>
          <a:xfrm>
            <a:off x="10052050" y="1341121"/>
            <a:ext cx="9150350" cy="8689572"/>
          </a:xfrm>
          <a:prstGeom prst="roundRect">
            <a:avLst>
              <a:gd name="adj" fmla="val 8448"/>
            </a:avLst>
          </a:prstGeom>
          <a:solidFill>
            <a:srgbClr val="EEF2F6">
              <a:alpha val="933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5" name="Google Shape;360;p10" descr="$PPTXTitle">
            <a:extLst>
              <a:ext uri="{FF2B5EF4-FFF2-40B4-BE49-F238E27FC236}">
                <a16:creationId xmlns:a16="http://schemas.microsoft.com/office/drawing/2014/main" id="{90DF636B-1214-225B-FB34-B8AAE6679897}"/>
              </a:ext>
            </a:extLst>
          </p:cNvPr>
          <p:cNvSpPr txBox="1">
            <a:spLocks noGrp="1"/>
          </p:cNvSpPr>
          <p:nvPr>
            <p:ph type="title" idx="4294967295"/>
          </p:nvPr>
        </p:nvSpPr>
        <p:spPr>
          <a:xfrm>
            <a:off x="11104540" y="2210903"/>
            <a:ext cx="7044735" cy="3731011"/>
          </a:xfrm>
          <a:prstGeom prst="rect">
            <a:avLst/>
          </a:prstGeom>
          <a:noFill/>
          <a:ln>
            <a:noFill/>
            <a:prstDash/>
          </a:ln>
          <a:effectLst/>
        </p:spPr>
        <p:txBody>
          <a:bodyPr rot="0" spcFirstLastPara="1" vertOverflow="overflow" horzOverflow="overflow" vert="horz" wrap="square" lIns="0" tIns="232400"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49"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a:lnSpc>
                <a:spcPct val="70800"/>
              </a:lnSpc>
              <a:defRPr/>
            </a:pPr>
            <a:r>
              <a:rPr lang="en-US" sz="8000" dirty="0">
                <a:latin typeface="Calibri" panose="020F0502020204030204" pitchFamily="34" charset="0"/>
                <a:cs typeface="Calibri" panose="020F0502020204030204" pitchFamily="34" charset="0"/>
              </a:rPr>
              <a:t>Asthma affects each person differently</a:t>
            </a:r>
            <a:br>
              <a:rPr lang="en-US" sz="8000" dirty="0">
                <a:latin typeface="Calibri" panose="020F0502020204030204" pitchFamily="34" charset="0"/>
                <a:cs typeface="Calibri" panose="020F0502020204030204" pitchFamily="34" charset="0"/>
              </a:rPr>
            </a:br>
            <a:endPar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endParaRPr>
          </a:p>
        </p:txBody>
      </p:sp>
      <p:sp>
        <p:nvSpPr>
          <p:cNvPr id="6" name="Google Shape;361;p10">
            <a:extLst>
              <a:ext uri="{FF2B5EF4-FFF2-40B4-BE49-F238E27FC236}">
                <a16:creationId xmlns:a16="http://schemas.microsoft.com/office/drawing/2014/main" id="{27F0AC23-FF06-7868-A0DA-A9BB45A71C8A}"/>
              </a:ext>
            </a:extLst>
          </p:cNvPr>
          <p:cNvSpPr txBox="1"/>
          <p:nvPr/>
        </p:nvSpPr>
        <p:spPr>
          <a:xfrm>
            <a:off x="11104540" y="5526693"/>
            <a:ext cx="5803799" cy="3790129"/>
          </a:xfrm>
          <a:prstGeom prst="rect">
            <a:avLst/>
          </a:prstGeom>
          <a:noFill/>
          <a:ln>
            <a:noFill/>
          </a:ln>
        </p:spPr>
        <p:txBody>
          <a:bodyPr spcFirstLastPara="1" wrap="square" lIns="0" tIns="95874" rIns="0" bIns="0" anchor="t" anchorCtr="0">
            <a:spAutoFit/>
          </a:bodyPr>
          <a:lstStyle/>
          <a:p>
            <a:pPr marL="12699" marR="5080"/>
            <a:r>
              <a:rPr lang="es-ES" sz="4000" dirty="0" err="1">
                <a:solidFill>
                  <a:srgbClr val="00365F"/>
                </a:solidFill>
                <a:latin typeface="Calibri" panose="020F0502020204030204" pitchFamily="34" charset="0"/>
                <a:ea typeface="Arimo"/>
                <a:cs typeface="Calibri" panose="020F0502020204030204" pitchFamily="34" charset="0"/>
                <a:sym typeface="Arimo"/>
              </a:rPr>
              <a:t>Symptoms</a:t>
            </a:r>
            <a:r>
              <a:rPr lang="es-ES" sz="4000" dirty="0">
                <a:solidFill>
                  <a:srgbClr val="00365F"/>
                </a:solidFill>
                <a:latin typeface="Calibri" panose="020F0502020204030204" pitchFamily="34" charset="0"/>
                <a:ea typeface="Arimo"/>
                <a:cs typeface="Calibri" panose="020F0502020204030204" pitchFamily="34" charset="0"/>
                <a:sym typeface="Arimo"/>
              </a:rPr>
              <a:t> can </a:t>
            </a:r>
            <a:r>
              <a:rPr lang="es-ES" sz="4000" dirty="0" err="1">
                <a:solidFill>
                  <a:srgbClr val="00365F"/>
                </a:solidFill>
                <a:latin typeface="Calibri" panose="020F0502020204030204" pitchFamily="34" charset="0"/>
                <a:ea typeface="Arimo"/>
                <a:cs typeface="Calibri" panose="020F0502020204030204" pitchFamily="34" charset="0"/>
                <a:sym typeface="Arimo"/>
              </a:rPr>
              <a:t>vary</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from</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person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to</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person</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12699" marR="5080"/>
            <a:r>
              <a:rPr lang="es-ES" sz="4000" dirty="0">
                <a:solidFill>
                  <a:srgbClr val="00365F"/>
                </a:solidFill>
                <a:latin typeface="Calibri" panose="020F0502020204030204" pitchFamily="34" charset="0"/>
                <a:ea typeface="Arimo"/>
                <a:cs typeface="Calibri" panose="020F0502020204030204" pitchFamily="34" charset="0"/>
                <a:sym typeface="Arimo"/>
              </a:rPr>
              <a:t>
Talk </a:t>
            </a:r>
            <a:r>
              <a:rPr lang="es-ES" sz="4000" dirty="0" err="1">
                <a:solidFill>
                  <a:srgbClr val="00365F"/>
                </a:solidFill>
                <a:latin typeface="Calibri" panose="020F0502020204030204" pitchFamily="34" charset="0"/>
                <a:ea typeface="Arimo"/>
                <a:cs typeface="Calibri" panose="020F0502020204030204" pitchFamily="34" charset="0"/>
                <a:sym typeface="Arimo"/>
              </a:rPr>
              <a:t>with</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your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healthcare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provider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about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your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own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symptoms</a:t>
            </a:r>
            <a:r>
              <a:rPr lang="es-ES" sz="4000" dirty="0">
                <a:solidFill>
                  <a:srgbClr val="00365F"/>
                </a:solidFill>
                <a:latin typeface="Calibri" panose="020F0502020204030204" pitchFamily="34" charset="0"/>
                <a:ea typeface="Arimo"/>
                <a:cs typeface="Calibri" panose="020F0502020204030204" pitchFamily="34" charset="0"/>
                <a:sym typeface="Arimo"/>
              </a:rPr>
              <a:t>! </a:t>
            </a:r>
            <a:endParaRPr sz="4000" dirty="0">
              <a:solidFill>
                <a:srgbClr val="00365F"/>
              </a:solidFill>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386"/>
        <p:cNvGrpSpPr/>
        <p:nvPr/>
      </p:nvGrpSpPr>
      <p:grpSpPr>
        <a:xfrm>
          <a:off x="0" y="0"/>
          <a:ext cx="0" cy="0"/>
          <a:chOff x="0" y="0"/>
          <a:chExt cx="0" cy="0"/>
        </a:xfrm>
      </p:grpSpPr>
      <p:sp>
        <p:nvSpPr>
          <p:cNvPr id="413" name="Google Shape;413;p11"/>
          <p:cNvSpPr txBox="1">
            <a:spLocks noGrp="1"/>
          </p:cNvSpPr>
          <p:nvPr>
            <p:ph type="title" idx="4294967295"/>
          </p:nvPr>
        </p:nvSpPr>
        <p:spPr>
          <a:xfrm>
            <a:off x="1721629" y="2503489"/>
            <a:ext cx="11679238" cy="4899019"/>
          </a:xfrm>
          <a:prstGeom prst="rect">
            <a:avLst/>
          </a:prstGeom>
          <a:noFill/>
          <a:ln>
            <a:noFill/>
            <a:prstDash/>
          </a:ln>
          <a:effectLst/>
        </p:spPr>
        <p:txBody>
          <a:bodyPr rot="0" spcFirstLastPara="1" vertOverflow="overflow" horzOverflow="overflow" vert="horz" wrap="square" lIns="0" tIns="681976" rIns="0" bIns="0" numCol="1" spcCol="0" rtlCol="0" fromWordArt="0" anchor="t" anchorCtr="0" forceAA="0" compatLnSpc="1">
            <a:prstTxWarp prst="textNoShape">
              <a:avLst/>
            </a:prstTxWarp>
            <a:spAutoFit/>
          </a:bodyPr>
          <a:lstStyle/>
          <a:p>
            <a:pPr marL="12699" marR="5080" defTabSz="914414">
              <a:lnSpc>
                <a:spcPct val="75900"/>
              </a:lnSpc>
              <a:buSzTx/>
              <a:defRPr/>
            </a:pPr>
            <a:r>
              <a:rPr lang="es-ES" sz="12000" b="0" dirty="0">
                <a:latin typeface="Calibri" panose="020F0502020204030204" pitchFamily="34" charset="0"/>
                <a:ea typeface="Helvetica Neue"/>
                <a:cs typeface="Calibri" panose="020F0502020204030204" pitchFamily="34" charset="0"/>
              </a:rPr>
              <a:t>Who can share </a:t>
            </a:r>
            <a:r>
              <a:rPr lang="es-ES" sz="12000" b="0" dirty="0" err="1">
                <a:latin typeface="Calibri" panose="020F0502020204030204" pitchFamily="34" charset="0"/>
                <a:ea typeface="Helvetica Neue"/>
                <a:cs typeface="Calibri" panose="020F0502020204030204" pitchFamily="34" charset="0"/>
              </a:rPr>
              <a:t>some</a:t>
            </a:r>
            <a:r>
              <a:rPr lang="es-ES" sz="12000" b="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asthma</a:t>
            </a:r>
            <a:r>
              <a:rPr lang="es-ES" sz="1200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symptoms</a:t>
            </a:r>
            <a:r>
              <a:rPr lang="es-ES" sz="12000" b="0" dirty="0">
                <a:latin typeface="Calibri" panose="020F0502020204030204" pitchFamily="34" charset="0"/>
                <a:ea typeface="Helvetica Neue"/>
                <a:cs typeface="Calibri" panose="020F0502020204030204" pitchFamily="34" charset="0"/>
              </a:rPr>
              <a:t>? </a:t>
            </a:r>
            <a:endParaRPr lang="es-ES" sz="12000" dirty="0">
              <a:latin typeface="Calibri" panose="020F0502020204030204" pitchFamily="34" charset="0"/>
              <a:ea typeface="Helvetica Neue"/>
              <a:cs typeface="Calibri" panose="020F0502020204030204" pitchFamily="34" charset="0"/>
            </a:endParaRPr>
          </a:p>
        </p:txBody>
      </p:sp>
      <p:pic>
        <p:nvPicPr>
          <p:cNvPr id="412" name="Google Shape;412;p11" descr="A raised hand illustrating the question, “Who can share some asthma symptoms?”"/>
          <p:cNvPicPr preferRelativeResize="0"/>
          <p:nvPr/>
        </p:nvPicPr>
        <p:blipFill rotWithShape="1">
          <a:blip r:embed="rId3">
            <a:alphaModFix/>
          </a:blip>
          <a:srcRect b="21684"/>
          <a:stretch/>
        </p:blipFill>
        <p:spPr>
          <a:xfrm>
            <a:off x="13400867" y="473206"/>
            <a:ext cx="4216573" cy="108361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animEffect transition="in" filter="fade">
                                      <p:cBhvr>
                                        <p:cTn id="7" dur="1000"/>
                                        <p:tgtEl>
                                          <p:spTgt spid="4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12"/>
                                        </p:tgtEl>
                                        <p:attrNameLst>
                                          <p:attrName>style.visibility</p:attrName>
                                        </p:attrNameLst>
                                      </p:cBhvr>
                                      <p:to>
                                        <p:strVal val="visible"/>
                                      </p:to>
                                    </p:set>
                                    <p:anim calcmode="lin" valueType="num">
                                      <p:cBhvr additive="base">
                                        <p:cTn id="12" dur="1000"/>
                                        <p:tgtEl>
                                          <p:spTgt spid="4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417"/>
        <p:cNvGrpSpPr/>
        <p:nvPr/>
      </p:nvGrpSpPr>
      <p:grpSpPr>
        <a:xfrm>
          <a:off x="0" y="0"/>
          <a:ext cx="0" cy="0"/>
          <a:chOff x="0" y="0"/>
          <a:chExt cx="0" cy="0"/>
        </a:xfrm>
      </p:grpSpPr>
      <p:pic>
        <p:nvPicPr>
          <p:cNvPr id="419" name="Google Shape;419;p12" descr="A healthcare professional shows a child how to use an inhaler while an adult accompanies them. The text lists asthma symptoms: wheezing, coughing, shortness of breath, and chest tightness or pain.">
            <a:extLst>
              <a:ext uri="{C183D7F6-B498-43B3-948B-1728B52AA6E4}">
                <adec:decorative xmlns:adec="http://schemas.microsoft.com/office/drawing/2017/decorative" val="0"/>
              </a:ext>
            </a:extLst>
          </p:cNvPr>
          <p:cNvPicPr preferRelativeResize="0"/>
          <p:nvPr/>
        </p:nvPicPr>
        <p:blipFill rotWithShape="1">
          <a:blip r:embed="rId3">
            <a:alphaModFix/>
          </a:blip>
          <a:srcRect l="8825" t="19030" r="6855" b="-95"/>
          <a:stretch>
            <a:fillRect/>
          </a:stretch>
        </p:blipFill>
        <p:spPr>
          <a:xfrm>
            <a:off x="0" y="0"/>
            <a:ext cx="20932589" cy="11309349"/>
          </a:xfrm>
          <a:prstGeom prst="rect">
            <a:avLst/>
          </a:prstGeom>
          <a:noFill/>
          <a:ln>
            <a:noFill/>
          </a:ln>
        </p:spPr>
      </p:pic>
      <p:sp>
        <p:nvSpPr>
          <p:cNvPr id="4" name="Rectángulo redondeado 3">
            <a:extLst>
              <a:ext uri="{FF2B5EF4-FFF2-40B4-BE49-F238E27FC236}">
                <a16:creationId xmlns:a16="http://schemas.microsoft.com/office/drawing/2014/main" id="{7BEBD8D1-B26D-DB9B-BAC0-DAA306837C65}"/>
              </a:ext>
              <a:ext uri="{C183D7F6-B498-43B3-948B-1728B52AA6E4}">
                <adec:decorative xmlns:adec="http://schemas.microsoft.com/office/drawing/2017/decorative" val="1"/>
              </a:ext>
            </a:extLst>
          </p:cNvPr>
          <p:cNvSpPr/>
          <p:nvPr/>
        </p:nvSpPr>
        <p:spPr>
          <a:xfrm>
            <a:off x="1376904" y="4572000"/>
            <a:ext cx="11910471" cy="6186487"/>
          </a:xfrm>
          <a:prstGeom prst="roundRect">
            <a:avLst>
              <a:gd name="adj" fmla="val 8448"/>
            </a:avLst>
          </a:prstGeom>
          <a:solidFill>
            <a:srgbClr val="EEF2F6">
              <a:alpha val="933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11" name="Google Shape;440;p12">
            <a:extLst>
              <a:ext uri="{FF2B5EF4-FFF2-40B4-BE49-F238E27FC236}">
                <a16:creationId xmlns:a16="http://schemas.microsoft.com/office/drawing/2014/main" id="{1FCDFBB3-3EA3-AF5D-D3C4-A97D65638860}"/>
              </a:ext>
            </a:extLst>
          </p:cNvPr>
          <p:cNvSpPr txBox="1">
            <a:spLocks noGrp="1"/>
          </p:cNvSpPr>
          <p:nvPr>
            <p:ph type="title" idx="4294967295"/>
          </p:nvPr>
        </p:nvSpPr>
        <p:spPr>
          <a:xfrm>
            <a:off x="2223701" y="4990499"/>
            <a:ext cx="11178511" cy="2288179"/>
          </a:xfrm>
          <a:prstGeom prst="rect">
            <a:avLst/>
          </a:prstGeom>
          <a:noFill/>
          <a:ln>
            <a:noFill/>
            <a:prstDash/>
          </a:ln>
          <a:effectLst/>
        </p:spPr>
        <p:txBody>
          <a:bodyPr rot="0" spcFirstLastPara="1" vertOverflow="overflow" horzOverflow="overflow" vert="horz" wrap="square" lIns="0" tIns="95874" rIns="0" bIns="0" numCol="1" spcCol="0" rtlCol="0" fromWordArt="0" anchor="t" anchorCtr="0" forceAA="0" compatLnSpc="1">
            <a:prstTxWarp prst="textNoShape">
              <a:avLst/>
            </a:prstTxWarp>
            <a:spAutoFit/>
          </a:bodyPr>
          <a:lstStyle/>
          <a:p>
            <a:pPr>
              <a:lnSpc>
                <a:spcPct val="80000"/>
              </a:lnSpc>
              <a:buSzTx/>
              <a:defRPr/>
            </a:pPr>
            <a:r>
              <a:rPr lang="es-ES" sz="8900" dirty="0" err="1">
                <a:latin typeface="Calibri" panose="020F0502020204030204" pitchFamily="34" charset="0"/>
                <a:ea typeface="Arial"/>
                <a:cs typeface="Calibri" panose="020F0502020204030204" pitchFamily="34" charset="0"/>
                <a:sym typeface="Arial"/>
              </a:rPr>
              <a:t>What</a:t>
            </a:r>
            <a:r>
              <a:rPr lang="es-ES" sz="8900" dirty="0">
                <a:latin typeface="Calibri" panose="020F0502020204030204" pitchFamily="34" charset="0"/>
                <a:ea typeface="Arial"/>
                <a:cs typeface="Calibri" panose="020F0502020204030204" pitchFamily="34" charset="0"/>
                <a:sym typeface="Arial"/>
              </a:rPr>
              <a:t> are </a:t>
            </a:r>
            <a:r>
              <a:rPr lang="es-ES" sz="8900" dirty="0" err="1">
                <a:latin typeface="Calibri" panose="020F0502020204030204" pitchFamily="34" charset="0"/>
                <a:ea typeface="Arial"/>
                <a:cs typeface="Calibri" panose="020F0502020204030204" pitchFamily="34" charset="0"/>
                <a:sym typeface="Arial"/>
              </a:rPr>
              <a:t>the</a:t>
            </a:r>
            <a:r>
              <a:rPr lang="es-ES" sz="8900" dirty="0">
                <a:latin typeface="Calibri" panose="020F0502020204030204" pitchFamily="34" charset="0"/>
                <a:ea typeface="Arial"/>
                <a:cs typeface="Calibri" panose="020F0502020204030204" pitchFamily="34" charset="0"/>
                <a:sym typeface="Arial"/>
              </a:rPr>
              <a:t> </a:t>
            </a:r>
            <a:r>
              <a:rPr lang="es-ES" sz="8900" dirty="0" err="1">
                <a:latin typeface="Calibri" panose="020F0502020204030204" pitchFamily="34" charset="0"/>
                <a:ea typeface="Arial"/>
                <a:cs typeface="Calibri" panose="020F0502020204030204" pitchFamily="34" charset="0"/>
                <a:sym typeface="Arial"/>
              </a:rPr>
              <a:t>symptoms</a:t>
            </a:r>
            <a:r>
              <a:rPr lang="es-ES" sz="8900" dirty="0">
                <a:latin typeface="Calibri" panose="020F0502020204030204" pitchFamily="34" charset="0"/>
                <a:ea typeface="Arial"/>
                <a:cs typeface="Calibri" panose="020F0502020204030204" pitchFamily="34" charset="0"/>
                <a:sym typeface="Arial"/>
              </a:rPr>
              <a:t> </a:t>
            </a:r>
            <a:r>
              <a:rPr lang="es-ES" sz="8900" dirty="0" err="1">
                <a:latin typeface="Calibri" panose="020F0502020204030204" pitchFamily="34" charset="0"/>
                <a:ea typeface="Arial"/>
                <a:cs typeface="Calibri" panose="020F0502020204030204" pitchFamily="34" charset="0"/>
                <a:sym typeface="Arial"/>
              </a:rPr>
              <a:t>of</a:t>
            </a:r>
            <a:r>
              <a:rPr lang="es-ES" sz="8900" dirty="0">
                <a:latin typeface="Calibri" panose="020F0502020204030204" pitchFamily="34" charset="0"/>
                <a:ea typeface="Arial"/>
                <a:cs typeface="Calibri" panose="020F0502020204030204" pitchFamily="34" charset="0"/>
                <a:sym typeface="Arial"/>
              </a:rPr>
              <a:t> </a:t>
            </a:r>
            <a:r>
              <a:rPr lang="es-ES" sz="8900" dirty="0" err="1">
                <a:latin typeface="Calibri" panose="020F0502020204030204" pitchFamily="34" charset="0"/>
                <a:ea typeface="Arial"/>
                <a:cs typeface="Calibri" panose="020F0502020204030204" pitchFamily="34" charset="0"/>
                <a:sym typeface="Arial"/>
              </a:rPr>
              <a:t>asthma</a:t>
            </a:r>
            <a:r>
              <a:rPr lang="es-ES" sz="8900" dirty="0">
                <a:latin typeface="Calibri" panose="020F0502020204030204" pitchFamily="34" charset="0"/>
                <a:ea typeface="Arial"/>
                <a:cs typeface="Calibri" panose="020F0502020204030204" pitchFamily="34" charset="0"/>
                <a:sym typeface="Arial"/>
              </a:rPr>
              <a:t>?</a:t>
            </a:r>
            <a:endParaRPr kumimoji="0" lang="es-ES" sz="8900" b="1" i="0" u="none" strike="noStrike" kern="0" cap="none" spc="0" normalizeH="0" baseline="0" noProof="0" dirty="0">
              <a:ln>
                <a:noFill/>
              </a:ln>
              <a:solidFill>
                <a:srgbClr val="00365F"/>
              </a:solidFill>
              <a:effectLst/>
              <a:uLnTx/>
              <a:uFillTx/>
              <a:latin typeface="Calibri" panose="020F0502020204030204" pitchFamily="34" charset="0"/>
              <a:ea typeface="Arial"/>
              <a:cs typeface="Calibri" panose="020F0502020204030204" pitchFamily="34" charset="0"/>
              <a:sym typeface="Arial"/>
            </a:endParaRPr>
          </a:p>
        </p:txBody>
      </p:sp>
      <p:sp>
        <p:nvSpPr>
          <p:cNvPr id="5" name="Google Shape;440;p12">
            <a:extLst>
              <a:ext uri="{FF2B5EF4-FFF2-40B4-BE49-F238E27FC236}">
                <a16:creationId xmlns:a16="http://schemas.microsoft.com/office/drawing/2014/main" id="{A95EFFC3-79A8-451C-8476-785D72C24FBF}"/>
              </a:ext>
            </a:extLst>
          </p:cNvPr>
          <p:cNvSpPr txBox="1"/>
          <p:nvPr/>
        </p:nvSpPr>
        <p:spPr>
          <a:xfrm>
            <a:off x="2223702" y="7236062"/>
            <a:ext cx="9487500" cy="3174576"/>
          </a:xfrm>
          <a:prstGeom prst="rect">
            <a:avLst/>
          </a:prstGeom>
          <a:noFill/>
          <a:ln>
            <a:noFill/>
          </a:ln>
        </p:spPr>
        <p:txBody>
          <a:bodyPr spcFirstLastPara="1" wrap="square" lIns="0" tIns="95874" rIns="0" bIns="0" anchor="t" anchorCtr="0">
            <a:spAutoFit/>
          </a:bodyPr>
          <a:lstStyle/>
          <a:p>
            <a:pPr marL="584209" marR="189232" indent="-571508">
              <a:buFont typeface="Arial" panose="020B0604020202020204" pitchFamily="34" charset="0"/>
              <a:buChar char="•"/>
            </a:pP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Wheezing</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whistling</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sound</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when</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breathing</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a:t>
            </a:r>
          </a:p>
          <a:p>
            <a:pPr marL="584209" marR="189232" indent="-571508">
              <a:buFont typeface="Arial" panose="020B0604020202020204" pitchFamily="34" charset="0"/>
              <a:buChar char="•"/>
            </a:pP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Coughing</a:t>
            </a:r>
            <a:endParaRPr lang="es-ES" sz="4000" dirty="0">
              <a:solidFill>
                <a:srgbClr val="00365F"/>
              </a:solidFill>
              <a:latin typeface="Calibri" panose="020F0502020204030204" pitchFamily="34" charset="0"/>
              <a:ea typeface="Helvetica 55 Roman"/>
              <a:cs typeface="Calibri" panose="020F0502020204030204" pitchFamily="34" charset="0"/>
              <a:sym typeface="Helvetica Neue"/>
            </a:endParaRPr>
          </a:p>
          <a:p>
            <a:pPr marL="584209" marR="189232" indent="-571508">
              <a:buFont typeface="Arial" panose="020B0604020202020204" pitchFamily="34" charset="0"/>
              <a:buChar char="•"/>
            </a:pP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Shortness</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of</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breath</a:t>
            </a:r>
            <a:endParaRPr lang="es-ES" sz="4000" dirty="0">
              <a:solidFill>
                <a:srgbClr val="00365F"/>
              </a:solidFill>
              <a:latin typeface="Calibri" panose="020F0502020204030204" pitchFamily="34" charset="0"/>
              <a:ea typeface="Helvetica 55 Roman"/>
              <a:cs typeface="Calibri" panose="020F0502020204030204" pitchFamily="34" charset="0"/>
              <a:sym typeface="Helvetica Neue"/>
            </a:endParaRPr>
          </a:p>
          <a:p>
            <a:pPr marL="584209" marR="189232" indent="-571508">
              <a:buFont typeface="Arial" panose="020B0604020202020204" pitchFamily="34" charset="0"/>
              <a:buChar char="•"/>
            </a:pP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Chest</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tightness</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or</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pain</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endParaRPr lang="en-US" sz="4000" strike="sngStrike" dirty="0">
              <a:solidFill>
                <a:srgbClr val="00365F"/>
              </a:solidFill>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ADECC702-3CBC-E1AA-843D-AD1A66EF03A8}"/>
              </a:ext>
              <a:ext uri="{C183D7F6-B498-43B3-948B-1728B52AA6E4}">
                <adec:decorative xmlns:adec="http://schemas.microsoft.com/office/drawing/2017/decorative" val="1"/>
              </a:ext>
            </a:extLst>
          </p:cNvPr>
          <p:cNvSpPr/>
          <p:nvPr/>
        </p:nvSpPr>
        <p:spPr>
          <a:xfrm>
            <a:off x="978940" y="5180411"/>
            <a:ext cx="18000789" cy="4846460"/>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446" name="Google Shape;446;p13" descr="$PPTXTitle"/>
          <p:cNvSpPr txBox="1">
            <a:spLocks noGrp="1"/>
          </p:cNvSpPr>
          <p:nvPr>
            <p:ph type="title" idx="4294967295"/>
          </p:nvPr>
        </p:nvSpPr>
        <p:spPr>
          <a:xfrm>
            <a:off x="2194234" y="1159415"/>
            <a:ext cx="15570200" cy="3360530"/>
          </a:xfrm>
          <a:prstGeom prst="rect">
            <a:avLst/>
          </a:prstGeom>
          <a:noFill/>
          <a:ln>
            <a:noFill/>
          </a:ln>
        </p:spPr>
        <p:txBody>
          <a:bodyPr spcFirstLastPara="1" wrap="square" lIns="0" tIns="401950" rIns="0" bIns="0" anchor="t" anchorCtr="0">
            <a:spAutoFit/>
          </a:bodyPr>
          <a:lstStyle/>
          <a:p>
            <a:pPr marL="12699" algn="ctr">
              <a:lnSpc>
                <a:spcPct val="80000"/>
              </a:lnSpc>
            </a:pPr>
            <a:r>
              <a:rPr lang="en-US" sz="8000" dirty="0">
                <a:latin typeface="Calibri" panose="020F0502020204030204" pitchFamily="34" charset="0"/>
                <a:cs typeface="Calibri" panose="020F0502020204030204" pitchFamily="34" charset="0"/>
              </a:rPr>
              <a:t>Asthma can be controlled, but if it is not controlled, it can be FATAL…</a:t>
            </a:r>
            <a:br>
              <a:rPr lang="en-US" sz="8000" dirty="0">
                <a:latin typeface="Calibri" panose="020F0502020204030204" pitchFamily="34" charset="0"/>
                <a:cs typeface="Calibri" panose="020F0502020204030204" pitchFamily="34" charset="0"/>
              </a:rPr>
            </a:br>
            <a:endParaRPr sz="8000" b="1" dirty="0">
              <a:latin typeface="Calibri" panose="020F0502020204030204" pitchFamily="34" charset="0"/>
              <a:cs typeface="Calibri" panose="020F0502020204030204" pitchFamily="34" charset="0"/>
            </a:endParaRPr>
          </a:p>
        </p:txBody>
      </p:sp>
      <p:sp>
        <p:nvSpPr>
          <p:cNvPr id="486" name="Google Shape;486;p13"/>
          <p:cNvSpPr txBox="1"/>
          <p:nvPr/>
        </p:nvSpPr>
        <p:spPr>
          <a:xfrm>
            <a:off x="1801700" y="4033015"/>
            <a:ext cx="16692381" cy="5698344"/>
          </a:xfrm>
          <a:prstGeom prst="rect">
            <a:avLst/>
          </a:prstGeom>
          <a:noFill/>
          <a:ln>
            <a:noFill/>
          </a:ln>
        </p:spPr>
        <p:txBody>
          <a:bodyPr spcFirstLastPara="1" wrap="square" lIns="0" tIns="95874" rIns="0" bIns="0" anchor="t" anchorCtr="0">
            <a:spAutoFit/>
          </a:bodyPr>
          <a:lstStyle/>
          <a:p>
            <a:pPr marL="12699" marR="147322">
              <a:lnSpc>
                <a:spcPct val="80000"/>
              </a:lnSpc>
              <a:spcAft>
                <a:spcPts val="1200"/>
              </a:spcAft>
            </a:pPr>
            <a:r>
              <a:rPr lang="es-ES" sz="4000" dirty="0" err="1">
                <a:solidFill>
                  <a:srgbClr val="00365F"/>
                </a:solidFill>
                <a:latin typeface="Calibri" panose="020F0502020204030204" pitchFamily="34" charset="0"/>
                <a:ea typeface="Arimo"/>
                <a:cs typeface="Calibri" panose="020F0502020204030204" pitchFamily="34" charset="0"/>
                <a:sym typeface="Arimo"/>
              </a:rPr>
              <a:t>Having</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symptoms</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may</a:t>
            </a:r>
            <a:r>
              <a:rPr lang="es-ES" sz="4000" dirty="0">
                <a:solidFill>
                  <a:srgbClr val="00365F"/>
                </a:solidFill>
                <a:latin typeface="Calibri" panose="020F0502020204030204" pitchFamily="34" charset="0"/>
                <a:ea typeface="Arimo"/>
                <a:cs typeface="Calibri" panose="020F0502020204030204" pitchFamily="34" charset="0"/>
                <a:sym typeface="Arimo"/>
              </a:rPr>
              <a:t> mean </a:t>
            </a:r>
            <a:r>
              <a:rPr lang="es-ES" sz="4000" dirty="0" err="1">
                <a:solidFill>
                  <a:srgbClr val="00365F"/>
                </a:solidFill>
                <a:latin typeface="Calibri" panose="020F0502020204030204" pitchFamily="34" charset="0"/>
                <a:ea typeface="Arimo"/>
                <a:cs typeface="Calibri" panose="020F0502020204030204" pitchFamily="34" charset="0"/>
                <a:sym typeface="Arimo"/>
              </a:rPr>
              <a:t>your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asthma</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is</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not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well</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controlled</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12699" marR="147322">
              <a:lnSpc>
                <a:spcPct val="80000"/>
              </a:lnSpc>
              <a:spcAft>
                <a:spcPts val="1200"/>
              </a:spcAft>
            </a:pPr>
            <a:endParaRPr lang="es-ES" sz="4000" dirty="0">
              <a:solidFill>
                <a:srgbClr val="00365F"/>
              </a:solidFill>
              <a:latin typeface="Calibri" panose="020F0502020204030204" pitchFamily="34" charset="0"/>
              <a:ea typeface="Arimo"/>
              <a:cs typeface="Calibri" panose="020F0502020204030204" pitchFamily="34" charset="0"/>
              <a:sym typeface="Arimo"/>
            </a:endParaRPr>
          </a:p>
          <a:p>
            <a:r>
              <a:rPr lang="en-US" sz="4000" dirty="0">
                <a:solidFill>
                  <a:srgbClr val="00365F"/>
                </a:solidFill>
                <a:latin typeface="Calibri" panose="020F0502020204030204" pitchFamily="34" charset="0"/>
                <a:ea typeface="Arimo"/>
                <a:cs typeface="Calibri" panose="020F0502020204030204" pitchFamily="34" charset="0"/>
              </a:rPr>
              <a:t>Talk with your healthcare provider if:</a:t>
            </a:r>
          </a:p>
          <a:p>
            <a:endParaRPr lang="en-US" sz="4000" dirty="0">
              <a:solidFill>
                <a:srgbClr val="00365F"/>
              </a:solidFill>
              <a:latin typeface="Calibri" panose="020F0502020204030204" pitchFamily="34" charset="0"/>
              <a:ea typeface="Arimo"/>
              <a:cs typeface="Calibri" panose="020F0502020204030204" pitchFamily="34" charset="0"/>
            </a:endParaRPr>
          </a:p>
          <a:p>
            <a:pPr marL="571500" indent="-571500">
              <a:buFont typeface="Arial" panose="020B0604020202020204" pitchFamily="34" charset="0"/>
              <a:buChar char="•"/>
            </a:pPr>
            <a:r>
              <a:rPr lang="en-US" sz="4000" dirty="0">
                <a:solidFill>
                  <a:srgbClr val="00365F"/>
                </a:solidFill>
                <a:latin typeface="Calibri" panose="020F0502020204030204" pitchFamily="34" charset="0"/>
                <a:ea typeface="Arimo"/>
                <a:cs typeface="Calibri" panose="020F0502020204030204" pitchFamily="34" charset="0"/>
              </a:rPr>
              <a:t>Your asthma interferes with usual activities such as school or work.</a:t>
            </a:r>
          </a:p>
          <a:p>
            <a:pPr marL="571500" indent="-571500">
              <a:buFont typeface="Arial" panose="020B0604020202020204" pitchFamily="34" charset="0"/>
              <a:buChar char="•"/>
            </a:pPr>
            <a:r>
              <a:rPr lang="en-US" sz="4000" dirty="0">
                <a:solidFill>
                  <a:srgbClr val="00365F"/>
                </a:solidFill>
                <a:latin typeface="Calibri" panose="020F0502020204030204" pitchFamily="34" charset="0"/>
                <a:ea typeface="Arimo"/>
                <a:cs typeface="Calibri" panose="020F0502020204030204" pitchFamily="34" charset="0"/>
              </a:rPr>
              <a:t>You have symptoms or use your quick-relief (rescue) inhaler more than twice a week.</a:t>
            </a:r>
          </a:p>
          <a:p>
            <a:pPr marL="571500" indent="-571500">
              <a:buFont typeface="Arial" panose="020B0604020202020204" pitchFamily="34" charset="0"/>
              <a:buChar char="•"/>
            </a:pPr>
            <a:r>
              <a:rPr lang="en-US" sz="4000" dirty="0">
                <a:solidFill>
                  <a:srgbClr val="00365F"/>
                </a:solidFill>
                <a:latin typeface="Calibri" panose="020F0502020204030204" pitchFamily="34" charset="0"/>
                <a:ea typeface="Arimo"/>
                <a:cs typeface="Calibri" panose="020F0502020204030204" pitchFamily="34" charset="0"/>
              </a:rPr>
              <a:t>Symptoms wake you up two or more times a month.</a:t>
            </a:r>
          </a:p>
          <a:p>
            <a:pPr marL="571500" indent="-571500">
              <a:buFont typeface="Arial" panose="020B0604020202020204" pitchFamily="34" charset="0"/>
              <a:buChar char="•"/>
            </a:pPr>
            <a:r>
              <a:rPr lang="en-US" sz="4000" dirty="0">
                <a:solidFill>
                  <a:srgbClr val="00365F"/>
                </a:solidFill>
                <a:latin typeface="Calibri" panose="020F0502020204030204" pitchFamily="34" charset="0"/>
                <a:ea typeface="Arimo"/>
                <a:cs typeface="Calibri" panose="020F0502020204030204" pitchFamily="34" charset="0"/>
              </a:rPr>
              <a:t>You refill your quick-relief inhaler prescription more than twice a year </a:t>
            </a:r>
            <a:endParaRPr lang="es-ES" sz="4000" dirty="0">
              <a:solidFill>
                <a:srgbClr val="00365F"/>
              </a:solidFill>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6"/>
                                        </p:tgtEl>
                                        <p:attrNameLst>
                                          <p:attrName>style.visibility</p:attrName>
                                        </p:attrNameLst>
                                      </p:cBhvr>
                                      <p:to>
                                        <p:strVal val="visible"/>
                                      </p:to>
                                    </p:set>
                                    <p:animEffect transition="in" filter="fade">
                                      <p:cBhvr>
                                        <p:cTn id="7" dur="1000"/>
                                        <p:tgtEl>
                                          <p:spTgt spid="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4">
          <a:extLst>
            <a:ext uri="{FF2B5EF4-FFF2-40B4-BE49-F238E27FC236}">
              <a16:creationId xmlns:a16="http://schemas.microsoft.com/office/drawing/2014/main" id="{319E928E-44B2-776F-AD8A-31E36753FA3A}"/>
            </a:ext>
          </a:extLst>
        </p:cNvPr>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16ABD226-BA34-A830-078A-BCA2AA599740}"/>
              </a:ext>
              <a:ext uri="{C183D7F6-B498-43B3-948B-1728B52AA6E4}">
                <adec:decorative xmlns:adec="http://schemas.microsoft.com/office/drawing/2017/decorative" val="1"/>
              </a:ext>
            </a:extLst>
          </p:cNvPr>
          <p:cNvSpPr/>
          <p:nvPr/>
        </p:nvSpPr>
        <p:spPr>
          <a:xfrm>
            <a:off x="978940" y="4144091"/>
            <a:ext cx="18000789" cy="4846460"/>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5" name="Google Shape;446;p13" descr="$PPTXTitle">
            <a:extLst>
              <a:ext uri="{FF2B5EF4-FFF2-40B4-BE49-F238E27FC236}">
                <a16:creationId xmlns:a16="http://schemas.microsoft.com/office/drawing/2014/main" id="{D1407E76-3F38-1FCF-B040-F96A43A2A6E5}"/>
              </a:ext>
            </a:extLst>
          </p:cNvPr>
          <p:cNvSpPr txBox="1">
            <a:spLocks noGrp="1"/>
          </p:cNvSpPr>
          <p:nvPr>
            <p:ph type="title" idx="4294967295"/>
          </p:nvPr>
        </p:nvSpPr>
        <p:spPr>
          <a:xfrm>
            <a:off x="2194234" y="1622680"/>
            <a:ext cx="15570200" cy="1390760"/>
          </a:xfrm>
          <a:prstGeom prst="rect">
            <a:avLst/>
          </a:prstGeom>
          <a:noFill/>
          <a:ln>
            <a:noFill/>
            <a:prstDash/>
          </a:ln>
          <a:effectLst/>
        </p:spPr>
        <p:txBody>
          <a:bodyPr rot="0" spcFirstLastPara="1" vertOverflow="overflow" horzOverflow="overflow" vert="horz" wrap="square" lIns="0" tIns="401950"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49" b="0" i="0" u="none" strike="noStrike" cap="none">
                <a:solidFill>
                  <a:srgbClr val="00365F"/>
                </a:solidFill>
                <a:latin typeface="Calibri" panose="020F0502020204030204" pitchFamily="34" charset="0"/>
                <a:ea typeface="Calibri" panose="020F0502020204030204" pitchFamily="34" charset="0"/>
                <a:cs typeface="Calibri" panose="020F050202020403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algn="ctr">
              <a:lnSpc>
                <a:spcPct val="80000"/>
              </a:lnSpc>
              <a:defRPr/>
            </a:pPr>
            <a:r>
              <a:rPr lang="en-US" sz="8000" b="1" dirty="0"/>
              <a:t>Symptoms can change from</a:t>
            </a:r>
            <a: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Calibri" panose="020F0502020204030204" pitchFamily="34" charset="0"/>
                <a:cs typeface="Calibri" panose="020F0502020204030204" pitchFamily="34" charset="0"/>
                <a:sym typeface="Helvetica Neue"/>
              </a:rPr>
              <a:t>:</a:t>
            </a:r>
          </a:p>
        </p:txBody>
      </p:sp>
      <p:sp>
        <p:nvSpPr>
          <p:cNvPr id="477" name="Google Shape;477;p13">
            <a:extLst>
              <a:ext uri="{FF2B5EF4-FFF2-40B4-BE49-F238E27FC236}">
                <a16:creationId xmlns:a16="http://schemas.microsoft.com/office/drawing/2014/main" id="{2D46E7EE-FBD9-4C43-86F3-98D9E2CA4001}"/>
              </a:ext>
            </a:extLst>
          </p:cNvPr>
          <p:cNvSpPr txBox="1"/>
          <p:nvPr/>
        </p:nvSpPr>
        <p:spPr>
          <a:xfrm>
            <a:off x="2252984" y="4789067"/>
            <a:ext cx="5545337" cy="1958218"/>
          </a:xfrm>
          <a:prstGeom prst="rect">
            <a:avLst/>
          </a:prstGeom>
          <a:noFill/>
          <a:ln>
            <a:noFill/>
          </a:ln>
        </p:spPr>
        <p:txBody>
          <a:bodyPr spcFirstLastPara="1" wrap="square" lIns="0" tIns="232400" rIns="0" bIns="0" anchor="ctr" anchorCtr="0">
            <a:spAutoFit/>
          </a:bodyPr>
          <a:lstStyle/>
          <a:p>
            <a:pPr marR="1735480" algn="ctr">
              <a:lnSpc>
                <a:spcPct val="70000"/>
              </a:lnSpc>
            </a:pPr>
            <a:r>
              <a:rPr lang="en-US" sz="8000" dirty="0">
                <a:solidFill>
                  <a:srgbClr val="00365F"/>
                </a:solidFill>
                <a:latin typeface="Calibri" panose="020F0502020204030204" pitchFamily="34" charset="0"/>
                <a:ea typeface="Arimo"/>
                <a:cs typeface="Calibri" panose="020F0502020204030204" pitchFamily="34" charset="0"/>
                <a:sym typeface="Arimo"/>
              </a:rPr>
              <a:t>Hour to hour</a:t>
            </a:r>
          </a:p>
        </p:txBody>
      </p:sp>
      <p:sp>
        <p:nvSpPr>
          <p:cNvPr id="8" name="Google Shape;477;p13">
            <a:extLst>
              <a:ext uri="{FF2B5EF4-FFF2-40B4-BE49-F238E27FC236}">
                <a16:creationId xmlns:a16="http://schemas.microsoft.com/office/drawing/2014/main" id="{BB629A6C-78C1-5796-419E-890B4926049D}"/>
              </a:ext>
            </a:extLst>
          </p:cNvPr>
          <p:cNvSpPr txBox="1"/>
          <p:nvPr/>
        </p:nvSpPr>
        <p:spPr>
          <a:xfrm>
            <a:off x="7973955" y="4789067"/>
            <a:ext cx="5058866" cy="1958218"/>
          </a:xfrm>
          <a:prstGeom prst="rect">
            <a:avLst/>
          </a:prstGeom>
          <a:noFill/>
          <a:ln>
            <a:noFill/>
          </a:ln>
        </p:spPr>
        <p:txBody>
          <a:bodyPr spcFirstLastPara="1" wrap="square" lIns="0" tIns="232400" rIns="0" bIns="0" anchor="ctr" anchorCtr="0">
            <a:spAutoFit/>
          </a:bodyPr>
          <a:lstStyle/>
          <a:p>
            <a:pPr marL="326396" marR="1735480" algn="ctr">
              <a:lnSpc>
                <a:spcPct val="70000"/>
              </a:lnSpc>
            </a:pPr>
            <a:r>
              <a:rPr lang="en-US" sz="8000" dirty="0">
                <a:solidFill>
                  <a:srgbClr val="00365F"/>
                </a:solidFill>
                <a:latin typeface="Calibri" panose="020F0502020204030204" pitchFamily="34" charset="0"/>
                <a:ea typeface="Arimo"/>
                <a:cs typeface="Calibri" panose="020F0502020204030204" pitchFamily="34" charset="0"/>
                <a:sym typeface="Arimo"/>
              </a:rPr>
              <a:t>Day to day</a:t>
            </a:r>
          </a:p>
        </p:txBody>
      </p:sp>
      <p:sp>
        <p:nvSpPr>
          <p:cNvPr id="9" name="Google Shape;477;p13">
            <a:extLst>
              <a:ext uri="{FF2B5EF4-FFF2-40B4-BE49-F238E27FC236}">
                <a16:creationId xmlns:a16="http://schemas.microsoft.com/office/drawing/2014/main" id="{450956E3-920D-28C7-088E-E5D2A19F1CD2}"/>
              </a:ext>
            </a:extLst>
          </p:cNvPr>
          <p:cNvSpPr txBox="1"/>
          <p:nvPr/>
        </p:nvSpPr>
        <p:spPr>
          <a:xfrm>
            <a:off x="13208456" y="4789067"/>
            <a:ext cx="6066335" cy="1958218"/>
          </a:xfrm>
          <a:prstGeom prst="rect">
            <a:avLst/>
          </a:prstGeom>
          <a:noFill/>
          <a:ln>
            <a:noFill/>
          </a:ln>
        </p:spPr>
        <p:txBody>
          <a:bodyPr spcFirstLastPara="1" wrap="square" lIns="0" tIns="232400" rIns="0" bIns="0" anchor="ctr" anchorCtr="0">
            <a:spAutoFit/>
          </a:bodyPr>
          <a:lstStyle/>
          <a:p>
            <a:pPr marL="326396" marR="1735480" algn="ctr">
              <a:lnSpc>
                <a:spcPct val="70000"/>
              </a:lnSpc>
            </a:pPr>
            <a:r>
              <a:rPr lang="en-US" sz="8000" dirty="0">
                <a:solidFill>
                  <a:srgbClr val="00365F"/>
                </a:solidFill>
                <a:latin typeface="Calibri" panose="020F0502020204030204" pitchFamily="34" charset="0"/>
                <a:ea typeface="Arimo"/>
                <a:cs typeface="Calibri" panose="020F0502020204030204" pitchFamily="34" charset="0"/>
                <a:sym typeface="Arimo"/>
              </a:rPr>
              <a:t>Month to month</a:t>
            </a:r>
          </a:p>
        </p:txBody>
      </p:sp>
      <p:sp>
        <p:nvSpPr>
          <p:cNvPr id="485" name="Google Shape;485;p13">
            <a:extLst>
              <a:ext uri="{FF2B5EF4-FFF2-40B4-BE49-F238E27FC236}">
                <a16:creationId xmlns:a16="http://schemas.microsoft.com/office/drawing/2014/main" id="{CB18CD8C-B0D2-B603-534C-E594DD7F7840}"/>
              </a:ext>
            </a:extLst>
          </p:cNvPr>
          <p:cNvSpPr txBox="1"/>
          <p:nvPr/>
        </p:nvSpPr>
        <p:spPr>
          <a:xfrm>
            <a:off x="2194234" y="6978861"/>
            <a:ext cx="15865263" cy="1420246"/>
          </a:xfrm>
          <a:prstGeom prst="rect">
            <a:avLst/>
          </a:prstGeom>
          <a:noFill/>
          <a:ln>
            <a:noFill/>
          </a:ln>
        </p:spPr>
        <p:txBody>
          <a:bodyPr spcFirstLastPara="1" wrap="square" lIns="0" tIns="12051" rIns="0" bIns="0" anchor="t" anchorCtr="0">
            <a:spAutoFit/>
          </a:bodyPr>
          <a:lstStyle/>
          <a:p>
            <a:pPr marL="326394" marR="1735480" algn="ctr">
              <a:lnSpc>
                <a:spcPct val="80000"/>
              </a:lnSpc>
              <a:spcBef>
                <a:spcPts val="3296"/>
              </a:spcBef>
            </a:pPr>
            <a:r>
              <a:rPr lang="en-US" sz="4000" dirty="0">
                <a:solidFill>
                  <a:srgbClr val="00365F"/>
                </a:solidFill>
                <a:latin typeface="Calibri" panose="020F0502020204030204" pitchFamily="34" charset="0"/>
                <a:ea typeface="Arimo"/>
                <a:cs typeface="Calibri" panose="020F0502020204030204" pitchFamily="34" charset="0"/>
              </a:rPr>
              <a:t>As people grow, encounter new triggers, or experience changes in their health or environment</a:t>
            </a:r>
            <a:r>
              <a:rPr lang="es-ES" sz="4000" dirty="0">
                <a:solidFill>
                  <a:srgbClr val="00365F"/>
                </a:solidFill>
                <a:latin typeface="Calibri" panose="020F0502020204030204" pitchFamily="34" charset="0"/>
                <a:ea typeface="Arimo"/>
                <a:cs typeface="Calibri" panose="020F0502020204030204" pitchFamily="34" charset="0"/>
              </a:rPr>
              <a:t>.</a:t>
            </a:r>
            <a:endParaRPr sz="4000" dirty="0">
              <a:solidFill>
                <a:srgbClr val="00365F"/>
              </a:solidFill>
              <a:latin typeface="Calibri" panose="020F0502020204030204" pitchFamily="34" charset="0"/>
              <a:ea typeface="Arimo"/>
              <a:cs typeface="Calibri" panose="020F0502020204030204" pitchFamily="34" charset="0"/>
              <a:sym typeface="Helvetica Neue"/>
            </a:endParaRPr>
          </a:p>
        </p:txBody>
      </p:sp>
    </p:spTree>
    <p:extLst>
      <p:ext uri="{BB962C8B-B14F-4D97-AF65-F5344CB8AC3E}">
        <p14:creationId xmlns:p14="http://schemas.microsoft.com/office/powerpoint/2010/main" val="1792506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496"/>
        <p:cNvGrpSpPr/>
        <p:nvPr/>
      </p:nvGrpSpPr>
      <p:grpSpPr>
        <a:xfrm>
          <a:off x="0" y="0"/>
          <a:ext cx="0" cy="0"/>
          <a:chOff x="0" y="0"/>
          <a:chExt cx="0" cy="0"/>
        </a:xfrm>
      </p:grpSpPr>
      <p:pic>
        <p:nvPicPr>
          <p:cNvPr id="2" name="Picture 1" descr="Aerial view of an urban area in Minnesota covered by air pollution.">
            <a:extLst>
              <a:ext uri="{FF2B5EF4-FFF2-40B4-BE49-F238E27FC236}">
                <a16:creationId xmlns:a16="http://schemas.microsoft.com/office/drawing/2014/main" id="{87DE3A91-7E67-C3F2-5946-E17C3D6AFFB4}"/>
              </a:ext>
            </a:extLst>
          </p:cNvPr>
          <p:cNvPicPr>
            <a:picLocks noChangeAspect="1"/>
          </p:cNvPicPr>
          <p:nvPr/>
        </p:nvPicPr>
        <p:blipFill>
          <a:blip r:embed="rId3"/>
          <a:stretch>
            <a:fillRect/>
          </a:stretch>
        </p:blipFill>
        <p:spPr>
          <a:xfrm>
            <a:off x="0" y="0"/>
            <a:ext cx="20104100" cy="11367383"/>
          </a:xfrm>
          <a:prstGeom prst="rect">
            <a:avLst/>
          </a:prstGeom>
        </p:spPr>
      </p:pic>
      <p:sp>
        <p:nvSpPr>
          <p:cNvPr id="5" name="Rectángulo redondeado 4">
            <a:extLst>
              <a:ext uri="{FF2B5EF4-FFF2-40B4-BE49-F238E27FC236}">
                <a16:creationId xmlns:a16="http://schemas.microsoft.com/office/drawing/2014/main" id="{FF6CA9C4-0684-1111-107C-F3673FF360D8}"/>
              </a:ext>
              <a:ext uri="{C183D7F6-B498-43B3-948B-1728B52AA6E4}">
                <adec:decorative xmlns:adec="http://schemas.microsoft.com/office/drawing/2017/decorative" val="1"/>
              </a:ext>
            </a:extLst>
          </p:cNvPr>
          <p:cNvSpPr/>
          <p:nvPr/>
        </p:nvSpPr>
        <p:spPr>
          <a:xfrm>
            <a:off x="1376904" y="1376766"/>
            <a:ext cx="13680216" cy="9102042"/>
          </a:xfrm>
          <a:prstGeom prst="roundRect">
            <a:avLst>
              <a:gd name="adj" fmla="val 8448"/>
            </a:avLst>
          </a:prstGeom>
          <a:solidFill>
            <a:srgbClr val="EEF2F6">
              <a:alpha val="933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8" name="Google Shape;497;p14" descr="$PPTXTitle">
            <a:extLst>
              <a:ext uri="{FF2B5EF4-FFF2-40B4-BE49-F238E27FC236}">
                <a16:creationId xmlns:a16="http://schemas.microsoft.com/office/drawing/2014/main" id="{46528B7A-74CE-E603-557E-C1A295601E95}"/>
              </a:ext>
            </a:extLst>
          </p:cNvPr>
          <p:cNvSpPr txBox="1">
            <a:spLocks noGrp="1"/>
          </p:cNvSpPr>
          <p:nvPr>
            <p:ph type="title" idx="4294967295"/>
          </p:nvPr>
        </p:nvSpPr>
        <p:spPr>
          <a:xfrm>
            <a:off x="2015984" y="2186775"/>
            <a:ext cx="12202030" cy="6302480"/>
          </a:xfrm>
          <a:prstGeom prst="rect">
            <a:avLst/>
          </a:prstGeom>
          <a:noFill/>
          <a:ln>
            <a:noFill/>
            <a:prstDash/>
          </a:ln>
          <a:effectLst/>
        </p:spPr>
        <p:txBody>
          <a:bodyPr rot="0" spcFirstLastPara="1" vertOverflow="overflow" horzOverflow="overflow" vert="horz" wrap="square" lIns="0" tIns="681976"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49"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a:lnSpc>
                <a:spcPct val="75900"/>
              </a:lnSpc>
              <a:defRPr/>
            </a:pPr>
            <a:r>
              <a:rPr lang="es-CR" sz="12000" b="0" dirty="0" err="1">
                <a:latin typeface="Calibri" panose="020F0502020204030204" pitchFamily="34" charset="0"/>
                <a:cs typeface="Calibri" panose="020F0502020204030204" pitchFamily="34" charset="0"/>
              </a:rPr>
              <a:t>What</a:t>
            </a:r>
            <a:r>
              <a:rPr lang="es-CR" sz="12000" b="0" dirty="0">
                <a:latin typeface="Calibri" panose="020F0502020204030204" pitchFamily="34" charset="0"/>
                <a:cs typeface="Calibri" panose="020F0502020204030204" pitchFamily="34" charset="0"/>
              </a:rPr>
              <a:t> are </a:t>
            </a:r>
            <a:r>
              <a:rPr lang="es-CR" sz="12000" b="0" dirty="0" err="1">
                <a:latin typeface="Calibri" panose="020F0502020204030204" pitchFamily="34" charset="0"/>
                <a:cs typeface="Calibri" panose="020F0502020204030204" pitchFamily="34" charset="0"/>
              </a:rPr>
              <a:t>the</a:t>
            </a:r>
            <a:r>
              <a:rPr lang="es-CR" sz="12000" b="0" dirty="0">
                <a:latin typeface="Calibri" panose="020F0502020204030204" pitchFamily="34" charset="0"/>
                <a:cs typeface="Calibri" panose="020F0502020204030204" pitchFamily="34" charset="0"/>
              </a:rPr>
              <a:t> </a:t>
            </a:r>
            <a:r>
              <a:rPr lang="es-CR" sz="12000" dirty="0">
                <a:latin typeface="Calibri" panose="020F0502020204030204" pitchFamily="34" charset="0"/>
                <a:cs typeface="Calibri" panose="020F0502020204030204" pitchFamily="34" charset="0"/>
              </a:rPr>
              <a:t>2–3 </a:t>
            </a:r>
            <a:r>
              <a:rPr lang="es-CR" sz="12000" dirty="0" err="1">
                <a:latin typeface="Calibri" panose="020F0502020204030204" pitchFamily="34" charset="0"/>
                <a:cs typeface="Calibri" panose="020F0502020204030204" pitchFamily="34" charset="0"/>
              </a:rPr>
              <a:t>most</a:t>
            </a:r>
            <a:r>
              <a:rPr lang="es-CR" sz="12000" dirty="0">
                <a:latin typeface="Calibri" panose="020F0502020204030204" pitchFamily="34" charset="0"/>
                <a:cs typeface="Calibri" panose="020F0502020204030204" pitchFamily="34" charset="0"/>
              </a:rPr>
              <a:t> </a:t>
            </a:r>
            <a:r>
              <a:rPr lang="es-CR" sz="12000" dirty="0" err="1">
                <a:latin typeface="Calibri" panose="020F0502020204030204" pitchFamily="34" charset="0"/>
                <a:cs typeface="Calibri" panose="020F0502020204030204" pitchFamily="34" charset="0"/>
              </a:rPr>
              <a:t>common</a:t>
            </a:r>
            <a:r>
              <a:rPr lang="es-CR" sz="12000" dirty="0">
                <a:latin typeface="Calibri" panose="020F0502020204030204" pitchFamily="34" charset="0"/>
                <a:cs typeface="Calibri" panose="020F0502020204030204" pitchFamily="34" charset="0"/>
              </a:rPr>
              <a:t> </a:t>
            </a:r>
            <a:r>
              <a:rPr lang="es-CR" sz="12000" dirty="0" err="1">
                <a:latin typeface="Calibri" panose="020F0502020204030204" pitchFamily="34" charset="0"/>
                <a:cs typeface="Calibri" panose="020F0502020204030204" pitchFamily="34" charset="0"/>
              </a:rPr>
              <a:t>asthma</a:t>
            </a:r>
            <a:r>
              <a:rPr lang="es-CR" sz="12000" dirty="0">
                <a:latin typeface="Calibri" panose="020F0502020204030204" pitchFamily="34" charset="0"/>
                <a:cs typeface="Calibri" panose="020F0502020204030204" pitchFamily="34" charset="0"/>
              </a:rPr>
              <a:t> </a:t>
            </a:r>
            <a:r>
              <a:rPr lang="es-CR" sz="12000" dirty="0" err="1">
                <a:latin typeface="Calibri" panose="020F0502020204030204" pitchFamily="34" charset="0"/>
                <a:cs typeface="Calibri" panose="020F0502020204030204" pitchFamily="34" charset="0"/>
              </a:rPr>
              <a:t>triggers</a:t>
            </a:r>
            <a:r>
              <a:rPr lang="es-CR" sz="12000" dirty="0">
                <a:latin typeface="Calibri" panose="020F0502020204030204" pitchFamily="34" charset="0"/>
                <a:cs typeface="Calibri" panose="020F0502020204030204" pitchFamily="34" charset="0"/>
              </a:rPr>
              <a:t> </a:t>
            </a:r>
            <a:r>
              <a:rPr lang="es-CR" sz="12000" b="0" dirty="0" err="1">
                <a:latin typeface="Calibri" panose="020F0502020204030204" pitchFamily="34" charset="0"/>
                <a:cs typeface="Calibri" panose="020F0502020204030204" pitchFamily="34" charset="0"/>
              </a:rPr>
              <a:t>you</a:t>
            </a:r>
            <a:r>
              <a:rPr lang="es-CR" sz="12000" b="0" dirty="0">
                <a:latin typeface="Calibri" panose="020F0502020204030204" pitchFamily="34" charset="0"/>
                <a:cs typeface="Calibri" panose="020F0502020204030204" pitchFamily="34" charset="0"/>
              </a:rPr>
              <a:t> </a:t>
            </a:r>
            <a:r>
              <a:rPr lang="es-CR" sz="12000" b="0" dirty="0" err="1">
                <a:latin typeface="Calibri" panose="020F0502020204030204" pitchFamily="34" charset="0"/>
                <a:cs typeface="Calibri" panose="020F0502020204030204" pitchFamily="34" charset="0"/>
              </a:rPr>
              <a:t>know</a:t>
            </a:r>
            <a:r>
              <a:rPr lang="es-CR" sz="12000" b="0" dirty="0">
                <a:latin typeface="Calibri" panose="020F0502020204030204" pitchFamily="34" charset="0"/>
                <a:cs typeface="Calibri" panose="020F0502020204030204" pitchFamily="34" charset="0"/>
              </a:rPr>
              <a:t>?</a:t>
            </a:r>
            <a:endParaRPr kumimoji="0" lang="es-CR" sz="12000" b="0"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endParaRPr>
          </a:p>
        </p:txBody>
      </p:sp>
      <p:sp>
        <p:nvSpPr>
          <p:cNvPr id="9" name="TextBox 3">
            <a:extLst>
              <a:ext uri="{FF2B5EF4-FFF2-40B4-BE49-F238E27FC236}">
                <a16:creationId xmlns:a16="http://schemas.microsoft.com/office/drawing/2014/main" id="{6FDF671E-F321-EF8A-3521-2F6BAC7040F7}"/>
              </a:ext>
            </a:extLst>
          </p:cNvPr>
          <p:cNvSpPr txBox="1"/>
          <p:nvPr/>
        </p:nvSpPr>
        <p:spPr>
          <a:xfrm>
            <a:off x="2115997" y="9532474"/>
            <a:ext cx="4673601" cy="400110"/>
          </a:xfrm>
          <a:prstGeom prst="rect">
            <a:avLst/>
          </a:prstGeom>
          <a:noFill/>
        </p:spPr>
        <p:txBody>
          <a:bodyPr wrap="square" rtlCol="0">
            <a:spAutoFit/>
          </a:bodyPr>
          <a:lstStyle/>
          <a:p>
            <a:r>
              <a:rPr lang="en-US" sz="2000">
                <a:solidFill>
                  <a:srgbClr val="00365F"/>
                </a:solidFill>
                <a:latin typeface="Calibri" panose="020F0502020204030204" pitchFamily="34" charset="0"/>
                <a:cs typeface="Calibri" panose="020F0502020204030204" pitchFamily="34" charset="0"/>
              </a:rPr>
              <a:t>Source: Evan Frost | MPR News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13;p11">
            <a:extLst>
              <a:ext uri="{FF2B5EF4-FFF2-40B4-BE49-F238E27FC236}">
                <a16:creationId xmlns:a16="http://schemas.microsoft.com/office/drawing/2014/main" id="{98D616DE-B0F0-8B25-90DE-F07493EE405E}"/>
              </a:ext>
            </a:extLst>
          </p:cNvPr>
          <p:cNvSpPr txBox="1">
            <a:spLocks noGrp="1"/>
          </p:cNvSpPr>
          <p:nvPr>
            <p:ph type="title" idx="4294967295"/>
          </p:nvPr>
        </p:nvSpPr>
        <p:spPr>
          <a:xfrm>
            <a:off x="1133856" y="2432050"/>
            <a:ext cx="8788400" cy="6302480"/>
          </a:xfrm>
          <a:prstGeom prst="rect">
            <a:avLst/>
          </a:prstGeom>
          <a:noFill/>
          <a:ln>
            <a:noFill/>
            <a:prstDash/>
          </a:ln>
          <a:effectLst/>
        </p:spPr>
        <p:txBody>
          <a:bodyPr rot="0" spcFirstLastPara="1" vertOverflow="overflow" horzOverflow="overflow" vert="horz" wrap="square" lIns="0" tIns="681976"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50"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defTabSz="914414">
              <a:lnSpc>
                <a:spcPct val="75900"/>
              </a:lnSpc>
              <a:buSzTx/>
              <a:defRPr/>
            </a:pPr>
            <a:r>
              <a:rPr lang="en-US" sz="12000" b="0" dirty="0">
                <a:latin typeface="Calibri" panose="020F0502020204030204" pitchFamily="34" charset="0"/>
                <a:cs typeface="Calibri" panose="020F0502020204030204" pitchFamily="34" charset="0"/>
              </a:rPr>
              <a:t>What can trigger an </a:t>
            </a:r>
            <a:r>
              <a:rPr lang="en-US" sz="12000" dirty="0">
                <a:latin typeface="Calibri" panose="020F0502020204030204" pitchFamily="34" charset="0"/>
                <a:cs typeface="Calibri" panose="020F0502020204030204" pitchFamily="34" charset="0"/>
              </a:rPr>
              <a:t>asthma attack</a:t>
            </a:r>
            <a:r>
              <a:rPr lang="en-US" sz="12000" b="0" dirty="0">
                <a:latin typeface="Calibri" panose="020F0502020204030204" pitchFamily="34" charset="0"/>
                <a:cs typeface="Calibri" panose="020F0502020204030204" pitchFamily="34" charset="0"/>
              </a:rPr>
              <a:t>? </a:t>
            </a:r>
            <a:endParaRPr kumimoji="0" lang="es-ES" sz="12000" b="1" i="0" u="none" strike="noStrike" kern="0" cap="none" spc="0" normalizeH="0" baseline="0" noProof="0" dirty="0">
              <a:ln>
                <a:noFill/>
              </a:ln>
              <a:solidFill>
                <a:srgbClr val="00365F"/>
              </a:solidFill>
              <a:effectLst/>
              <a:uLnTx/>
              <a:uFillTx/>
              <a:latin typeface="Calibri" panose="020F0502020204030204" pitchFamily="34" charset="0"/>
              <a:ea typeface="Helvetica Neue"/>
              <a:cs typeface="Calibri" panose="020F0502020204030204" pitchFamily="34" charset="0"/>
              <a:sym typeface="Helvetica Neue"/>
            </a:endParaRPr>
          </a:p>
        </p:txBody>
      </p:sp>
      <p:pic>
        <p:nvPicPr>
          <p:cNvPr id="31" name="Picture 30" descr="Man wearing a blue sweatshirt coughing during an asthma episode.">
            <a:extLst>
              <a:ext uri="{FF2B5EF4-FFF2-40B4-BE49-F238E27FC236}">
                <a16:creationId xmlns:a16="http://schemas.microsoft.com/office/drawing/2014/main" id="{690E3E53-1D51-063D-A9C7-8B4905C282E6}"/>
              </a:ext>
            </a:extLst>
          </p:cNvPr>
          <p:cNvPicPr>
            <a:picLocks noChangeAspect="1"/>
          </p:cNvPicPr>
          <p:nvPr/>
        </p:nvPicPr>
        <p:blipFill>
          <a:blip r:embed="rId3"/>
          <a:stretch>
            <a:fillRect/>
          </a:stretch>
        </p:blipFill>
        <p:spPr>
          <a:xfrm flipH="1">
            <a:off x="9373570" y="1197620"/>
            <a:ext cx="11689923" cy="10485317"/>
          </a:xfrm>
          <a:prstGeom prst="rect">
            <a:avLst/>
          </a:prstGeom>
        </p:spPr>
      </p:pic>
    </p:spTree>
    <p:extLst>
      <p:ext uri="{BB962C8B-B14F-4D97-AF65-F5344CB8AC3E}">
        <p14:creationId xmlns:p14="http://schemas.microsoft.com/office/powerpoint/2010/main" val="378713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mage of a city covered by smoke or air pollution.">
            <a:extLst>
              <a:ext uri="{FF2B5EF4-FFF2-40B4-BE49-F238E27FC236}">
                <a16:creationId xmlns:a16="http://schemas.microsoft.com/office/drawing/2014/main" id="{4891356A-D751-BFF9-6E1B-7E5D7FE60428}"/>
              </a:ext>
              <a:ext uri="{C183D7F6-B498-43B3-948B-1728B52AA6E4}">
                <adec:decorative xmlns:adec="http://schemas.microsoft.com/office/drawing/2017/decorative" val="0"/>
              </a:ext>
            </a:extLst>
          </p:cNvPr>
          <p:cNvPicPr>
            <a:picLocks noChangeAspect="1"/>
          </p:cNvPicPr>
          <p:nvPr/>
        </p:nvPicPr>
        <p:blipFill rotWithShape="1">
          <a:blip r:embed="rId3"/>
          <a:srcRect l="75" t="7768" r="-75" b="7768"/>
          <a:stretch/>
        </p:blipFill>
        <p:spPr>
          <a:xfrm>
            <a:off x="0" y="0"/>
            <a:ext cx="20104100" cy="11309350"/>
          </a:xfrm>
          <a:prstGeom prst="rect">
            <a:avLst/>
          </a:prstGeom>
        </p:spPr>
      </p:pic>
      <p:sp>
        <p:nvSpPr>
          <p:cNvPr id="2" name="Rectángulo redondeado 1">
            <a:extLst>
              <a:ext uri="{FF2B5EF4-FFF2-40B4-BE49-F238E27FC236}">
                <a16:creationId xmlns:a16="http://schemas.microsoft.com/office/drawing/2014/main" id="{3BDC82EC-2425-A857-BC70-30E50B803927}"/>
              </a:ext>
              <a:ext uri="{C183D7F6-B498-43B3-948B-1728B52AA6E4}">
                <adec:decorative xmlns:adec="http://schemas.microsoft.com/office/drawing/2017/decorative" val="1"/>
              </a:ext>
            </a:extLst>
          </p:cNvPr>
          <p:cNvSpPr/>
          <p:nvPr/>
        </p:nvSpPr>
        <p:spPr>
          <a:xfrm>
            <a:off x="1376903" y="1841335"/>
            <a:ext cx="12303928" cy="8240512"/>
          </a:xfrm>
          <a:prstGeom prst="roundRect">
            <a:avLst>
              <a:gd name="adj" fmla="val 8448"/>
            </a:avLst>
          </a:prstGeom>
          <a:solidFill>
            <a:srgbClr val="EEF2F6">
              <a:alpha val="933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3" name="TextBox 8">
            <a:extLst>
              <a:ext uri="{FF2B5EF4-FFF2-40B4-BE49-F238E27FC236}">
                <a16:creationId xmlns:a16="http://schemas.microsoft.com/office/drawing/2014/main" id="{2096A8BE-73C9-DC68-B17D-CB411651ED64}"/>
              </a:ext>
            </a:extLst>
          </p:cNvPr>
          <p:cNvSpPr txBox="1">
            <a:spLocks noGrp="1"/>
          </p:cNvSpPr>
          <p:nvPr>
            <p:ph type="title" idx="4294967295"/>
          </p:nvPr>
        </p:nvSpPr>
        <p:spPr>
          <a:xfrm>
            <a:off x="1970480" y="2619561"/>
            <a:ext cx="10897159" cy="15313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14">
              <a:lnSpc>
                <a:spcPct val="80000"/>
              </a:lnSpc>
              <a:buClrTx/>
              <a:buSzTx/>
              <a:defRPr/>
            </a:pPr>
            <a: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rPr>
              <a:t>Environmental triggers</a:t>
            </a:r>
            <a:b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rPr>
            </a:br>
            <a:endParaRPr kumimoji="0" lang="es-ES" sz="3599" b="1" i="0" u="none" strike="noStrike" kern="1200" cap="none" spc="0" normalizeH="0" baseline="0" noProof="0" dirty="0">
              <a:ln>
                <a:noFill/>
              </a:ln>
              <a:solidFill>
                <a:srgbClr val="00365F"/>
              </a:solidFill>
              <a:effectLst/>
              <a:uLnTx/>
              <a:uFillTx/>
              <a:latin typeface="Calibri" panose="020F0502020204030204" pitchFamily="34" charset="0"/>
              <a:ea typeface="Arial"/>
              <a:cs typeface="Calibri" panose="020F0502020204030204" pitchFamily="34" charset="0"/>
              <a:sym typeface="Arial"/>
            </a:endParaRPr>
          </a:p>
        </p:txBody>
      </p:sp>
      <p:sp>
        <p:nvSpPr>
          <p:cNvPr id="4" name="Google Shape;440;p12">
            <a:extLst>
              <a:ext uri="{FF2B5EF4-FFF2-40B4-BE49-F238E27FC236}">
                <a16:creationId xmlns:a16="http://schemas.microsoft.com/office/drawing/2014/main" id="{9285F827-A3C6-65F8-A15E-A210867DC081}"/>
              </a:ext>
            </a:extLst>
          </p:cNvPr>
          <p:cNvSpPr txBox="1"/>
          <p:nvPr/>
        </p:nvSpPr>
        <p:spPr>
          <a:xfrm>
            <a:off x="2169961" y="3721401"/>
            <a:ext cx="9119363" cy="5113568"/>
          </a:xfrm>
          <a:prstGeom prst="rect">
            <a:avLst/>
          </a:prstGeom>
          <a:noFill/>
          <a:ln>
            <a:noFill/>
          </a:ln>
        </p:spPr>
        <p:txBody>
          <a:bodyPr spcFirstLastPara="1" wrap="square" lIns="0" tIns="95874" rIns="0" bIns="0" anchor="t" anchorCtr="0">
            <a:spAutoFit/>
          </a:bodyPr>
          <a:lstStyle/>
          <a:p>
            <a:pPr>
              <a:lnSpc>
                <a:spcPct val="80000"/>
              </a:lnSpc>
              <a:spcBef>
                <a:spcPts val="1200"/>
              </a:spcBef>
              <a:buClrTx/>
              <a:buFont typeface="Arial" panose="020B0604020202020204" pitchFamily="34" charset="0"/>
              <a:buChar char="•"/>
              <a:defRPr/>
            </a:pPr>
            <a:r>
              <a:rPr lang="es-ES" sz="4000" kern="1200" dirty="0">
                <a:solidFill>
                  <a:srgbClr val="00365F"/>
                </a:solidFill>
                <a:latin typeface="Calibri" panose="020F0502020204030204" pitchFamily="34" charset="0"/>
                <a:cs typeface="Calibri" panose="020F0502020204030204" pitchFamily="34" charset="0"/>
              </a:rPr>
              <a:t>Pollen</a:t>
            </a:r>
          </a:p>
          <a:p>
            <a:pPr>
              <a:lnSpc>
                <a:spcPct val="80000"/>
              </a:lnSpc>
              <a:spcBef>
                <a:spcPts val="1200"/>
              </a:spcBef>
              <a:buClrTx/>
              <a:buFont typeface="Arial" panose="020B0604020202020204" pitchFamily="34" charset="0"/>
              <a:buChar char="•"/>
              <a:defRPr/>
            </a:pPr>
            <a:r>
              <a:rPr lang="es-ES" sz="4000" kern="1200" dirty="0">
                <a:solidFill>
                  <a:srgbClr val="00365F"/>
                </a:solidFill>
                <a:latin typeface="Calibri" panose="020F0502020204030204" pitchFamily="34" charset="0"/>
                <a:cs typeface="Calibri" panose="020F0502020204030204" pitchFamily="34" charset="0"/>
              </a:rPr>
              <a:t>Smoke</a:t>
            </a:r>
          </a:p>
          <a:p>
            <a:pPr>
              <a:lnSpc>
                <a:spcPct val="80000"/>
              </a:lnSpc>
              <a:spcBef>
                <a:spcPts val="1200"/>
              </a:spcBef>
              <a:buClrTx/>
              <a:buFont typeface="Arial" panose="020B0604020202020204" pitchFamily="34" charset="0"/>
              <a:buChar char="•"/>
              <a:defRPr/>
            </a:pPr>
            <a:r>
              <a:rPr lang="es-ES" sz="4000" kern="1200" dirty="0">
                <a:solidFill>
                  <a:srgbClr val="00365F"/>
                </a:solidFill>
                <a:latin typeface="Calibri" panose="020F0502020204030204" pitchFamily="34" charset="0"/>
                <a:cs typeface="Calibri" panose="020F0502020204030204" pitchFamily="34" charset="0"/>
              </a:rPr>
              <a:t>Strong </a:t>
            </a:r>
            <a:r>
              <a:rPr lang="es-ES" sz="4000" kern="1200" dirty="0" err="1">
                <a:solidFill>
                  <a:srgbClr val="00365F"/>
                </a:solidFill>
                <a:latin typeface="Calibri" panose="020F0502020204030204" pitchFamily="34" charset="0"/>
                <a:cs typeface="Calibri" panose="020F0502020204030204" pitchFamily="34" charset="0"/>
              </a:rPr>
              <a:t>odors</a:t>
            </a:r>
            <a:r>
              <a:rPr lang="es-ES" sz="4000" kern="1200" dirty="0">
                <a:solidFill>
                  <a:srgbClr val="00365F"/>
                </a:solidFill>
                <a:latin typeface="Calibri" panose="020F0502020204030204" pitchFamily="34" charset="0"/>
                <a:cs typeface="Calibri" panose="020F0502020204030204" pitchFamily="34" charset="0"/>
              </a:rPr>
              <a:t> </a:t>
            </a:r>
            <a:r>
              <a:rPr lang="es-ES" sz="4000" kern="1200" dirty="0" err="1">
                <a:solidFill>
                  <a:srgbClr val="00365F"/>
                </a:solidFill>
                <a:latin typeface="Calibri" panose="020F0502020204030204" pitchFamily="34" charset="0"/>
                <a:cs typeface="Calibri" panose="020F0502020204030204" pitchFamily="34" charset="0"/>
              </a:rPr>
              <a:t>from</a:t>
            </a:r>
            <a:r>
              <a:rPr lang="es-ES" sz="4000" kern="1200" dirty="0">
                <a:solidFill>
                  <a:srgbClr val="00365F"/>
                </a:solidFill>
                <a:latin typeface="Calibri" panose="020F0502020204030204" pitchFamily="34" charset="0"/>
                <a:cs typeface="Calibri" panose="020F0502020204030204" pitchFamily="34" charset="0"/>
              </a:rPr>
              <a:t> </a:t>
            </a:r>
            <a:r>
              <a:rPr lang="es-ES" sz="4000" kern="1200" dirty="0" err="1">
                <a:solidFill>
                  <a:srgbClr val="00365F"/>
                </a:solidFill>
                <a:latin typeface="Calibri" panose="020F0502020204030204" pitchFamily="34" charset="0"/>
                <a:cs typeface="Calibri" panose="020F0502020204030204" pitchFamily="34" charset="0"/>
              </a:rPr>
              <a:t>cleaning</a:t>
            </a:r>
            <a:r>
              <a:rPr lang="es-ES" sz="4000" kern="1200" dirty="0">
                <a:solidFill>
                  <a:srgbClr val="00365F"/>
                </a:solidFill>
                <a:latin typeface="Calibri" panose="020F0502020204030204" pitchFamily="34" charset="0"/>
                <a:cs typeface="Calibri" panose="020F0502020204030204" pitchFamily="34" charset="0"/>
              </a:rPr>
              <a:t> </a:t>
            </a:r>
            <a:r>
              <a:rPr lang="es-ES" sz="4000" kern="1200" dirty="0" err="1">
                <a:solidFill>
                  <a:srgbClr val="00365F"/>
                </a:solidFill>
                <a:latin typeface="Calibri" panose="020F0502020204030204" pitchFamily="34" charset="0"/>
                <a:cs typeface="Calibri" panose="020F0502020204030204" pitchFamily="34" charset="0"/>
              </a:rPr>
              <a:t>products</a:t>
            </a:r>
            <a:r>
              <a:rPr lang="es-ES" sz="4000" kern="1200" dirty="0">
                <a:solidFill>
                  <a:srgbClr val="00365F"/>
                </a:solidFill>
                <a:latin typeface="Calibri" panose="020F0502020204030204" pitchFamily="34" charset="0"/>
                <a:cs typeface="Calibri" panose="020F0502020204030204" pitchFamily="34" charset="0"/>
              </a:rPr>
              <a:t>, perfumes, air </a:t>
            </a:r>
            <a:r>
              <a:rPr lang="es-ES" sz="4000" kern="1200" dirty="0" err="1">
                <a:solidFill>
                  <a:srgbClr val="00365F"/>
                </a:solidFill>
                <a:latin typeface="Calibri" panose="020F0502020204030204" pitchFamily="34" charset="0"/>
                <a:cs typeface="Calibri" panose="020F0502020204030204" pitchFamily="34" charset="0"/>
              </a:rPr>
              <a:t>fresheners</a:t>
            </a:r>
            <a:r>
              <a:rPr lang="es-ES" sz="4000" kern="1200" dirty="0">
                <a:solidFill>
                  <a:srgbClr val="00365F"/>
                </a:solidFill>
                <a:latin typeface="Calibri" panose="020F0502020204030204" pitchFamily="34" charset="0"/>
                <a:cs typeface="Calibri" panose="020F0502020204030204" pitchFamily="34" charset="0"/>
              </a:rPr>
              <a:t>, </a:t>
            </a:r>
            <a:r>
              <a:rPr lang="es-ES" sz="4000" kern="1200" dirty="0" err="1">
                <a:solidFill>
                  <a:srgbClr val="00365F"/>
                </a:solidFill>
                <a:latin typeface="Calibri" panose="020F0502020204030204" pitchFamily="34" charset="0"/>
                <a:cs typeface="Calibri" panose="020F0502020204030204" pitchFamily="34" charset="0"/>
              </a:rPr>
              <a:t>or</a:t>
            </a:r>
            <a:r>
              <a:rPr lang="es-ES" sz="4000" kern="1200" dirty="0">
                <a:solidFill>
                  <a:srgbClr val="00365F"/>
                </a:solidFill>
                <a:latin typeface="Calibri" panose="020F0502020204030204" pitchFamily="34" charset="0"/>
                <a:cs typeface="Calibri" panose="020F0502020204030204" pitchFamily="34" charset="0"/>
              </a:rPr>
              <a:t> </a:t>
            </a:r>
            <a:r>
              <a:rPr lang="es-ES" sz="4000" kern="1200" dirty="0" err="1">
                <a:solidFill>
                  <a:srgbClr val="00365F"/>
                </a:solidFill>
                <a:latin typeface="Calibri" panose="020F0502020204030204" pitchFamily="34" charset="0"/>
                <a:cs typeface="Calibri" panose="020F0502020204030204" pitchFamily="34" charset="0"/>
              </a:rPr>
              <a:t>candles</a:t>
            </a:r>
            <a:endParaRPr lang="es-ES" sz="4000" kern="1200" dirty="0">
              <a:solidFill>
                <a:srgbClr val="00365F"/>
              </a:solidFill>
              <a:latin typeface="Calibri" panose="020F0502020204030204" pitchFamily="34" charset="0"/>
              <a:cs typeface="Calibri" panose="020F0502020204030204" pitchFamily="34" charset="0"/>
            </a:endParaRPr>
          </a:p>
          <a:p>
            <a:pPr>
              <a:lnSpc>
                <a:spcPct val="80000"/>
              </a:lnSpc>
              <a:spcBef>
                <a:spcPts val="1200"/>
              </a:spcBef>
              <a:buClrTx/>
              <a:buFont typeface="Arial" panose="020B0604020202020204" pitchFamily="34" charset="0"/>
              <a:buChar char="•"/>
              <a:defRPr/>
            </a:pPr>
            <a:r>
              <a:rPr lang="es-ES" sz="4000" kern="1200" dirty="0">
                <a:solidFill>
                  <a:srgbClr val="00365F"/>
                </a:solidFill>
                <a:latin typeface="Calibri" panose="020F0502020204030204" pitchFamily="34" charset="0"/>
                <a:cs typeface="Calibri" panose="020F0502020204030204" pitchFamily="34" charset="0"/>
              </a:rPr>
              <a:t>Dust mites</a:t>
            </a:r>
          </a:p>
          <a:p>
            <a:pPr>
              <a:lnSpc>
                <a:spcPct val="80000"/>
              </a:lnSpc>
              <a:spcBef>
                <a:spcPts val="1200"/>
              </a:spcBef>
              <a:buClrTx/>
              <a:buFont typeface="Arial" panose="020B0604020202020204" pitchFamily="34" charset="0"/>
              <a:buChar char="•"/>
              <a:defRPr/>
            </a:pPr>
            <a:r>
              <a:rPr lang="es-ES" sz="4000" kern="1200" dirty="0">
                <a:solidFill>
                  <a:srgbClr val="00365F"/>
                </a:solidFill>
                <a:latin typeface="Calibri" panose="020F0502020204030204" pitchFamily="34" charset="0"/>
                <a:cs typeface="Calibri" panose="020F0502020204030204" pitchFamily="34" charset="0"/>
              </a:rPr>
              <a:t>Mold</a:t>
            </a:r>
          </a:p>
          <a:p>
            <a:pPr>
              <a:lnSpc>
                <a:spcPct val="80000"/>
              </a:lnSpc>
              <a:spcBef>
                <a:spcPts val="1200"/>
              </a:spcBef>
              <a:buClrTx/>
              <a:buFont typeface="Arial" panose="020B0604020202020204" pitchFamily="34" charset="0"/>
              <a:buChar char="•"/>
              <a:defRPr/>
            </a:pPr>
            <a:r>
              <a:rPr lang="es-ES" sz="4000" kern="1200" dirty="0" err="1">
                <a:solidFill>
                  <a:srgbClr val="00365F"/>
                </a:solidFill>
                <a:latin typeface="Calibri" panose="020F0502020204030204" pitchFamily="34" charset="0"/>
                <a:cs typeface="Calibri" panose="020F0502020204030204" pitchFamily="34" charset="0"/>
              </a:rPr>
              <a:t>Pet</a:t>
            </a:r>
            <a:r>
              <a:rPr lang="es-ES" sz="4000" kern="1200" dirty="0">
                <a:solidFill>
                  <a:srgbClr val="00365F"/>
                </a:solidFill>
                <a:latin typeface="Calibri" panose="020F0502020204030204" pitchFamily="34" charset="0"/>
                <a:cs typeface="Calibri" panose="020F0502020204030204" pitchFamily="34" charset="0"/>
              </a:rPr>
              <a:t> </a:t>
            </a:r>
            <a:r>
              <a:rPr lang="es-ES" sz="4000" kern="1200" dirty="0" err="1">
                <a:solidFill>
                  <a:srgbClr val="00365F"/>
                </a:solidFill>
                <a:latin typeface="Calibri" panose="020F0502020204030204" pitchFamily="34" charset="0"/>
                <a:cs typeface="Calibri" panose="020F0502020204030204" pitchFamily="34" charset="0"/>
              </a:rPr>
              <a:t>dander</a:t>
            </a:r>
            <a:r>
              <a:rPr lang="es-ES" sz="4000" kern="1200" dirty="0">
                <a:solidFill>
                  <a:srgbClr val="00365F"/>
                </a:solidFill>
                <a:latin typeface="Calibri" panose="020F0502020204030204" pitchFamily="34" charset="0"/>
                <a:cs typeface="Calibri" panose="020F0502020204030204" pitchFamily="34" charset="0"/>
              </a:rPr>
              <a:t>, saliva, and </a:t>
            </a:r>
            <a:r>
              <a:rPr lang="es-ES" sz="4000" kern="1200" dirty="0" err="1">
                <a:solidFill>
                  <a:srgbClr val="00365F"/>
                </a:solidFill>
                <a:latin typeface="Calibri" panose="020F0502020204030204" pitchFamily="34" charset="0"/>
                <a:cs typeface="Calibri" panose="020F0502020204030204" pitchFamily="34" charset="0"/>
              </a:rPr>
              <a:t>droppings</a:t>
            </a:r>
            <a:endParaRPr lang="es-ES" sz="4000" kern="1200" dirty="0">
              <a:solidFill>
                <a:srgbClr val="00365F"/>
              </a:solidFill>
              <a:latin typeface="Calibri" panose="020F0502020204030204" pitchFamily="34" charset="0"/>
              <a:cs typeface="Calibri" panose="020F0502020204030204" pitchFamily="34" charset="0"/>
            </a:endParaRPr>
          </a:p>
          <a:p>
            <a:pPr>
              <a:lnSpc>
                <a:spcPct val="80000"/>
              </a:lnSpc>
              <a:spcBef>
                <a:spcPts val="1200"/>
              </a:spcBef>
              <a:buClrTx/>
              <a:buFont typeface="Arial" panose="020B0604020202020204" pitchFamily="34" charset="0"/>
              <a:buChar char="•"/>
              <a:defRPr/>
            </a:pPr>
            <a:r>
              <a:rPr lang="es-ES" sz="4000" kern="1200" dirty="0" err="1">
                <a:solidFill>
                  <a:srgbClr val="00365F"/>
                </a:solidFill>
                <a:latin typeface="Calibri" panose="020F0502020204030204" pitchFamily="34" charset="0"/>
                <a:cs typeface="Calibri" panose="020F0502020204030204" pitchFamily="34" charset="0"/>
              </a:rPr>
              <a:t>Pests</a:t>
            </a:r>
            <a:r>
              <a:rPr lang="es-ES" sz="4000" kern="1200" dirty="0">
                <a:solidFill>
                  <a:srgbClr val="00365F"/>
                </a:solidFill>
                <a:latin typeface="Calibri" panose="020F0502020204030204" pitchFamily="34" charset="0"/>
                <a:cs typeface="Calibri" panose="020F0502020204030204" pitchFamily="34" charset="0"/>
              </a:rPr>
              <a:t> </a:t>
            </a:r>
            <a:r>
              <a:rPr lang="es-ES" sz="4000" kern="1200" dirty="0" err="1">
                <a:solidFill>
                  <a:srgbClr val="00365F"/>
                </a:solidFill>
                <a:latin typeface="Calibri" panose="020F0502020204030204" pitchFamily="34" charset="0"/>
                <a:cs typeface="Calibri" panose="020F0502020204030204" pitchFamily="34" charset="0"/>
              </a:rPr>
              <a:t>such</a:t>
            </a:r>
            <a:r>
              <a:rPr lang="es-ES" sz="4000" kern="1200" dirty="0">
                <a:solidFill>
                  <a:srgbClr val="00365F"/>
                </a:solidFill>
                <a:latin typeface="Calibri" panose="020F0502020204030204" pitchFamily="34" charset="0"/>
                <a:cs typeface="Calibri" panose="020F0502020204030204" pitchFamily="34" charset="0"/>
              </a:rPr>
              <a:t> as </a:t>
            </a:r>
            <a:r>
              <a:rPr lang="es-ES" sz="4000" kern="1200" dirty="0" err="1">
                <a:solidFill>
                  <a:srgbClr val="00365F"/>
                </a:solidFill>
                <a:latin typeface="Calibri" panose="020F0502020204030204" pitchFamily="34" charset="0"/>
                <a:cs typeface="Calibri" panose="020F0502020204030204" pitchFamily="34" charset="0"/>
              </a:rPr>
              <a:t>cockroaches</a:t>
            </a:r>
            <a:r>
              <a:rPr lang="es-ES" sz="4000" kern="1200" dirty="0">
                <a:solidFill>
                  <a:srgbClr val="00365F"/>
                </a:solidFill>
                <a:latin typeface="Calibri" panose="020F0502020204030204" pitchFamily="34" charset="0"/>
                <a:cs typeface="Calibri" panose="020F0502020204030204" pitchFamily="34" charset="0"/>
              </a:rPr>
              <a:t> and </a:t>
            </a:r>
            <a:r>
              <a:rPr lang="es-ES" sz="4000" kern="1200" dirty="0" err="1">
                <a:solidFill>
                  <a:srgbClr val="00365F"/>
                </a:solidFill>
                <a:latin typeface="Calibri" panose="020F0502020204030204" pitchFamily="34" charset="0"/>
                <a:cs typeface="Calibri" panose="020F0502020204030204" pitchFamily="34" charset="0"/>
              </a:rPr>
              <a:t>mice</a:t>
            </a:r>
            <a:r>
              <a:rPr lang="es-ES" sz="4000" kern="1200" dirty="0">
                <a:solidFill>
                  <a:srgbClr val="00365F"/>
                </a:solidFill>
                <a:latin typeface="Calibri" panose="020F0502020204030204" pitchFamily="34" charset="0"/>
                <a:cs typeface="Calibri" panose="020F0502020204030204" pitchFamily="34" charset="0"/>
              </a:rPr>
              <a:t> </a:t>
            </a:r>
          </a:p>
        </p:txBody>
      </p:sp>
      <p:sp>
        <p:nvSpPr>
          <p:cNvPr id="5" name="TextBox 10">
            <a:extLst>
              <a:ext uri="{FF2B5EF4-FFF2-40B4-BE49-F238E27FC236}">
                <a16:creationId xmlns:a16="http://schemas.microsoft.com/office/drawing/2014/main" id="{9316FF5D-86CB-5A77-283F-6D79D29C64CA}"/>
              </a:ext>
            </a:extLst>
          </p:cNvPr>
          <p:cNvSpPr txBox="1"/>
          <p:nvPr/>
        </p:nvSpPr>
        <p:spPr>
          <a:xfrm>
            <a:off x="2169961" y="9213323"/>
            <a:ext cx="3328155" cy="400110"/>
          </a:xfrm>
          <a:prstGeom prst="rect">
            <a:avLst/>
          </a:prstGeom>
          <a:noFill/>
        </p:spPr>
        <p:txBody>
          <a:bodyPr wrap="none" rtlCol="0">
            <a:spAutoFit/>
          </a:bodyPr>
          <a:lstStyle/>
          <a:p>
            <a:r>
              <a:rPr lang="en-US" sz="2000">
                <a:solidFill>
                  <a:srgbClr val="00365F"/>
                </a:solidFill>
                <a:latin typeface="Calibri" panose="020F0502020204030204" pitchFamily="34" charset="0"/>
                <a:cs typeface="Calibri" panose="020F0502020204030204" pitchFamily="34" charset="0"/>
              </a:rPr>
              <a:t>Source: AP Photo/Sue Ogrocki</a:t>
            </a:r>
          </a:p>
        </p:txBody>
      </p:sp>
    </p:spTree>
    <p:extLst>
      <p:ext uri="{BB962C8B-B14F-4D97-AF65-F5344CB8AC3E}">
        <p14:creationId xmlns:p14="http://schemas.microsoft.com/office/powerpoint/2010/main" val="140828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A woman uses an inhaler after exercising outdoors.">
            <a:extLst>
              <a:ext uri="{FF2B5EF4-FFF2-40B4-BE49-F238E27FC236}">
                <a16:creationId xmlns:a16="http://schemas.microsoft.com/office/drawing/2014/main" id="{70E643F0-06BE-0D7A-83B1-BF31111E9853}"/>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0" y="796"/>
            <a:ext cx="20104100" cy="11308554"/>
          </a:xfrm>
          <a:prstGeom prst="rect">
            <a:avLst/>
          </a:prstGeom>
        </p:spPr>
      </p:pic>
      <p:sp>
        <p:nvSpPr>
          <p:cNvPr id="2" name="Rectángulo redondeado 1">
            <a:extLst>
              <a:ext uri="{FF2B5EF4-FFF2-40B4-BE49-F238E27FC236}">
                <a16:creationId xmlns:a16="http://schemas.microsoft.com/office/drawing/2014/main" id="{15F14E79-F106-262B-0397-8C08200A5479}"/>
              </a:ext>
              <a:ext uri="{C183D7F6-B498-43B3-948B-1728B52AA6E4}">
                <adec:decorative xmlns:adec="http://schemas.microsoft.com/office/drawing/2017/decorative" val="1"/>
              </a:ext>
            </a:extLst>
          </p:cNvPr>
          <p:cNvSpPr/>
          <p:nvPr/>
        </p:nvSpPr>
        <p:spPr>
          <a:xfrm>
            <a:off x="1376903" y="2230448"/>
            <a:ext cx="8675147" cy="6848454"/>
          </a:xfrm>
          <a:prstGeom prst="roundRect">
            <a:avLst>
              <a:gd name="adj" fmla="val 8448"/>
            </a:avLst>
          </a:prstGeom>
          <a:solidFill>
            <a:srgbClr val="EEF2F6">
              <a:alpha val="933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3" name="TextBox 8">
            <a:extLst>
              <a:ext uri="{FF2B5EF4-FFF2-40B4-BE49-F238E27FC236}">
                <a16:creationId xmlns:a16="http://schemas.microsoft.com/office/drawing/2014/main" id="{04A939AB-A00E-A7FE-30DA-599C2CBB7A3B}"/>
              </a:ext>
            </a:extLst>
          </p:cNvPr>
          <p:cNvSpPr txBox="1">
            <a:spLocks noGrp="1"/>
          </p:cNvSpPr>
          <p:nvPr>
            <p:ph type="title" idx="4294967295"/>
          </p:nvPr>
        </p:nvSpPr>
        <p:spPr>
          <a:xfrm>
            <a:off x="1970481" y="3008674"/>
            <a:ext cx="8081570" cy="30716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14">
              <a:lnSpc>
                <a:spcPct val="80000"/>
              </a:lnSpc>
              <a:buClrTx/>
              <a:buSzTx/>
              <a:defRPr/>
            </a:pPr>
            <a: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rPr>
              <a:t>Non-environmental triggers:</a:t>
            </a:r>
          </a:p>
        </p:txBody>
      </p:sp>
      <p:sp>
        <p:nvSpPr>
          <p:cNvPr id="4" name="Google Shape;440;p12">
            <a:extLst>
              <a:ext uri="{FF2B5EF4-FFF2-40B4-BE49-F238E27FC236}">
                <a16:creationId xmlns:a16="http://schemas.microsoft.com/office/drawing/2014/main" id="{8465EE1C-4B01-8BFF-F4D2-348ABC35D2F7}"/>
              </a:ext>
            </a:extLst>
          </p:cNvPr>
          <p:cNvSpPr txBox="1"/>
          <p:nvPr/>
        </p:nvSpPr>
        <p:spPr>
          <a:xfrm>
            <a:off x="2141387" y="6177606"/>
            <a:ext cx="5140090" cy="2035803"/>
          </a:xfrm>
          <a:prstGeom prst="rect">
            <a:avLst/>
          </a:prstGeom>
          <a:noFill/>
          <a:ln>
            <a:noFill/>
          </a:ln>
        </p:spPr>
        <p:txBody>
          <a:bodyPr spcFirstLastPara="1" wrap="square" lIns="0" tIns="95874" rIns="0" bIns="0" anchor="t" anchorCtr="0">
            <a:spAutoFit/>
          </a:bodyPr>
          <a:lstStyle/>
          <a:p>
            <a:pPr>
              <a:lnSpc>
                <a:spcPct val="80000"/>
              </a:lnSpc>
              <a:spcBef>
                <a:spcPts val="1200"/>
              </a:spcBef>
              <a:buClrTx/>
              <a:buFont typeface="Arial" panose="020B0604020202020204" pitchFamily="34" charset="0"/>
              <a:buChar char="•"/>
              <a:defRPr/>
            </a:pPr>
            <a:r>
              <a:rPr lang="es-ES" sz="4000" kern="1200" dirty="0">
                <a:solidFill>
                  <a:srgbClr val="00365F"/>
                </a:solidFill>
                <a:latin typeface="Calibri" panose="020F0502020204030204" pitchFamily="34" charset="0"/>
                <a:cs typeface="Calibri" panose="020F0502020204030204" pitchFamily="34" charset="0"/>
              </a:rPr>
              <a:t>Aerobic </a:t>
            </a:r>
            <a:r>
              <a:rPr lang="es-ES" sz="4000" kern="1200" dirty="0" err="1">
                <a:solidFill>
                  <a:srgbClr val="00365F"/>
                </a:solidFill>
                <a:latin typeface="Calibri" panose="020F0502020204030204" pitchFamily="34" charset="0"/>
                <a:cs typeface="Calibri" panose="020F0502020204030204" pitchFamily="34" charset="0"/>
              </a:rPr>
              <a:t>exercise</a:t>
            </a:r>
            <a:endParaRPr lang="es-ES" sz="4000" kern="1200" dirty="0">
              <a:solidFill>
                <a:srgbClr val="00365F"/>
              </a:solidFill>
              <a:latin typeface="Calibri" panose="020F0502020204030204" pitchFamily="34" charset="0"/>
              <a:cs typeface="Calibri" panose="020F0502020204030204" pitchFamily="34" charset="0"/>
            </a:endParaRPr>
          </a:p>
          <a:p>
            <a:pPr>
              <a:lnSpc>
                <a:spcPct val="80000"/>
              </a:lnSpc>
              <a:spcBef>
                <a:spcPts val="1200"/>
              </a:spcBef>
              <a:buClrTx/>
              <a:buFont typeface="Arial" panose="020B0604020202020204" pitchFamily="34" charset="0"/>
              <a:buChar char="•"/>
              <a:defRPr/>
            </a:pPr>
            <a:r>
              <a:rPr lang="es-ES" sz="4000" kern="1200" dirty="0">
                <a:solidFill>
                  <a:srgbClr val="00365F"/>
                </a:solidFill>
                <a:latin typeface="Calibri" panose="020F0502020204030204" pitchFamily="34" charset="0"/>
                <a:cs typeface="Calibri" panose="020F0502020204030204" pitchFamily="34" charset="0"/>
              </a:rPr>
              <a:t>Viral </a:t>
            </a:r>
            <a:r>
              <a:rPr lang="es-ES" sz="4000" kern="1200" dirty="0" err="1">
                <a:solidFill>
                  <a:srgbClr val="00365F"/>
                </a:solidFill>
                <a:latin typeface="Calibri" panose="020F0502020204030204" pitchFamily="34" charset="0"/>
                <a:cs typeface="Calibri" panose="020F0502020204030204" pitchFamily="34" charset="0"/>
              </a:rPr>
              <a:t>infections</a:t>
            </a:r>
            <a:endParaRPr lang="es-ES" sz="4000" kern="1200" dirty="0">
              <a:solidFill>
                <a:srgbClr val="00365F"/>
              </a:solidFill>
              <a:latin typeface="Calibri" panose="020F0502020204030204" pitchFamily="34" charset="0"/>
              <a:cs typeface="Calibri" panose="020F0502020204030204" pitchFamily="34" charset="0"/>
            </a:endParaRPr>
          </a:p>
          <a:p>
            <a:pPr>
              <a:lnSpc>
                <a:spcPct val="80000"/>
              </a:lnSpc>
              <a:spcBef>
                <a:spcPts val="1200"/>
              </a:spcBef>
              <a:buClrTx/>
              <a:buFont typeface="Arial" panose="020B0604020202020204" pitchFamily="34" charset="0"/>
              <a:buChar char="•"/>
              <a:defRPr/>
            </a:pPr>
            <a:r>
              <a:rPr lang="es-ES" sz="4000" kern="1200" dirty="0" err="1">
                <a:solidFill>
                  <a:srgbClr val="00365F"/>
                </a:solidFill>
                <a:latin typeface="Calibri" panose="020F0502020204030204" pitchFamily="34" charset="0"/>
                <a:cs typeface="Calibri" panose="020F0502020204030204" pitchFamily="34" charset="0"/>
              </a:rPr>
              <a:t>Strong</a:t>
            </a:r>
            <a:r>
              <a:rPr lang="es-ES" sz="4000" kern="1200" dirty="0">
                <a:solidFill>
                  <a:srgbClr val="00365F"/>
                </a:solidFill>
                <a:latin typeface="Calibri" panose="020F0502020204030204" pitchFamily="34" charset="0"/>
                <a:cs typeface="Calibri" panose="020F0502020204030204" pitchFamily="34" charset="0"/>
              </a:rPr>
              <a:t> </a:t>
            </a:r>
            <a:r>
              <a:rPr lang="es-ES" sz="4000" kern="1200" dirty="0" err="1">
                <a:solidFill>
                  <a:srgbClr val="00365F"/>
                </a:solidFill>
                <a:latin typeface="Calibri" panose="020F0502020204030204" pitchFamily="34" charset="0"/>
                <a:cs typeface="Calibri" panose="020F0502020204030204" pitchFamily="34" charset="0"/>
              </a:rPr>
              <a:t>emotions</a:t>
            </a:r>
            <a:endParaRPr lang="es-ES" sz="4000" kern="1200" dirty="0">
              <a:solidFill>
                <a:srgbClr val="00365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427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2" descr="$PPTXTitle"/>
          <p:cNvSpPr txBox="1">
            <a:spLocks noGrp="1"/>
          </p:cNvSpPr>
          <p:nvPr>
            <p:ph type="title" idx="4294967295"/>
          </p:nvPr>
        </p:nvSpPr>
        <p:spPr>
          <a:xfrm>
            <a:off x="914400" y="2309051"/>
            <a:ext cx="9847263" cy="4899019"/>
          </a:xfrm>
          <a:prstGeom prst="rect">
            <a:avLst/>
          </a:prstGeom>
          <a:noFill/>
          <a:ln>
            <a:noFill/>
          </a:ln>
        </p:spPr>
        <p:txBody>
          <a:bodyPr spcFirstLastPara="1" wrap="square" lIns="0" tIns="681976" rIns="0" bIns="0" anchor="t" anchorCtr="0">
            <a:spAutoFit/>
          </a:bodyPr>
          <a:lstStyle/>
          <a:p>
            <a:pPr marL="12699" marR="5080">
              <a:lnSpc>
                <a:spcPct val="75900"/>
              </a:lnSpc>
            </a:pPr>
            <a:r>
              <a:rPr lang="en-US" sz="12000" b="0" dirty="0">
                <a:latin typeface="Calibri" panose="020F0502020204030204" pitchFamily="34" charset="0"/>
                <a:cs typeface="Calibri" panose="020F0502020204030204" pitchFamily="34" charset="0"/>
              </a:rPr>
              <a:t>Who can share what </a:t>
            </a:r>
            <a:r>
              <a:rPr lang="en-US" sz="12000" dirty="0">
                <a:latin typeface="Calibri" panose="020F0502020204030204" pitchFamily="34" charset="0"/>
                <a:cs typeface="Calibri" panose="020F0502020204030204" pitchFamily="34" charset="0"/>
              </a:rPr>
              <a:t>asthma</a:t>
            </a:r>
            <a:r>
              <a:rPr lang="en-US" sz="12000" b="0" dirty="0">
                <a:latin typeface="Calibri" panose="020F0502020204030204" pitchFamily="34" charset="0"/>
                <a:cs typeface="Calibri" panose="020F0502020204030204" pitchFamily="34" charset="0"/>
              </a:rPr>
              <a:t> is? </a:t>
            </a:r>
            <a:endParaRPr sz="12000" b="0" dirty="0">
              <a:latin typeface="Calibri" panose="020F0502020204030204" pitchFamily="34" charset="0"/>
              <a:cs typeface="Calibri" panose="020F0502020204030204" pitchFamily="34" charset="0"/>
            </a:endParaRPr>
          </a:p>
        </p:txBody>
      </p:sp>
      <p:pic>
        <p:nvPicPr>
          <p:cNvPr id="130" name="Google Shape;130;p2" descr="Raised hand indicating someone asking to speak.">
            <a:extLst>
              <a:ext uri="{C183D7F6-B498-43B3-948B-1728B52AA6E4}">
                <adec:decorative xmlns:adec="http://schemas.microsoft.com/office/drawing/2017/decorative" val="0"/>
              </a:ext>
            </a:extLst>
          </p:cNvPr>
          <p:cNvPicPr preferRelativeResize="0"/>
          <p:nvPr/>
        </p:nvPicPr>
        <p:blipFill rotWithShape="1">
          <a:blip r:embed="rId3">
            <a:alphaModFix/>
          </a:blip>
          <a:srcRect b="15406"/>
          <a:stretch/>
        </p:blipFill>
        <p:spPr>
          <a:xfrm>
            <a:off x="11696749" y="371099"/>
            <a:ext cx="5023450" cy="109382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anim calcmode="lin" valueType="num">
                                      <p:cBhvr additive="base">
                                        <p:cTn id="7" dur="1000"/>
                                        <p:tgtEl>
                                          <p:spTgt spid="131"/>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0"/>
                                        </p:tgtEl>
                                        <p:attrNameLst>
                                          <p:attrName>style.visibility</p:attrName>
                                        </p:attrNameLst>
                                      </p:cBhvr>
                                      <p:to>
                                        <p:strVal val="visible"/>
                                      </p:to>
                                    </p:set>
                                    <p:anim calcmode="lin" valueType="num">
                                      <p:cBhvr additive="base">
                                        <p:cTn id="12" dur="1000"/>
                                        <p:tgtEl>
                                          <p:spTgt spid="1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25" name="Google Shape;413;p11">
            <a:extLst>
              <a:ext uri="{FF2B5EF4-FFF2-40B4-BE49-F238E27FC236}">
                <a16:creationId xmlns:a16="http://schemas.microsoft.com/office/drawing/2014/main" id="{DEA5BA7C-147A-CDB6-6699-68EBD9F86697}"/>
              </a:ext>
            </a:extLst>
          </p:cNvPr>
          <p:cNvSpPr txBox="1">
            <a:spLocks noGrp="1"/>
          </p:cNvSpPr>
          <p:nvPr>
            <p:ph type="title" idx="4294967295"/>
          </p:nvPr>
        </p:nvSpPr>
        <p:spPr>
          <a:xfrm>
            <a:off x="1721629" y="2503489"/>
            <a:ext cx="11043394" cy="6302480"/>
          </a:xfrm>
          <a:prstGeom prst="rect">
            <a:avLst/>
          </a:prstGeom>
          <a:noFill/>
          <a:ln>
            <a:noFill/>
            <a:prstDash/>
          </a:ln>
          <a:effectLst/>
        </p:spPr>
        <p:txBody>
          <a:bodyPr rot="0" spcFirstLastPara="1" vertOverflow="overflow" horzOverflow="overflow" vert="horz" wrap="square" lIns="0" tIns="681976"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50"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defTabSz="914414">
              <a:lnSpc>
                <a:spcPct val="75900"/>
              </a:lnSpc>
              <a:buSzTx/>
              <a:defRPr/>
            </a:pPr>
            <a:r>
              <a:rPr lang="es-ES" sz="12000" dirty="0" err="1">
                <a:latin typeface="Calibri" panose="020F0502020204030204" pitchFamily="34" charset="0"/>
                <a:ea typeface="Helvetica Neue"/>
                <a:cs typeface="Calibri" panose="020F0502020204030204" pitchFamily="34" charset="0"/>
              </a:rPr>
              <a:t>How</a:t>
            </a:r>
            <a:r>
              <a:rPr lang="es-ES" sz="12000" dirty="0">
                <a:latin typeface="Calibri" panose="020F0502020204030204" pitchFamily="34" charset="0"/>
                <a:ea typeface="Helvetica Neue"/>
                <a:cs typeface="Calibri" panose="020F0502020204030204" pitchFamily="34" charset="0"/>
              </a:rPr>
              <a:t> can </a:t>
            </a:r>
            <a:r>
              <a:rPr lang="es-ES" sz="12000" dirty="0" err="1">
                <a:latin typeface="Calibri" panose="020F0502020204030204" pitchFamily="34" charset="0"/>
                <a:ea typeface="Helvetica Neue"/>
                <a:cs typeface="Calibri" panose="020F0502020204030204" pitchFamily="34" charset="0"/>
              </a:rPr>
              <a:t>we</a:t>
            </a:r>
            <a:r>
              <a:rPr lang="es-ES" sz="1200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help</a:t>
            </a:r>
            <a:r>
              <a:rPr lang="es-ES" sz="1200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someone</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during</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an</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asthma</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attack</a:t>
            </a:r>
            <a:r>
              <a:rPr lang="es-ES" sz="12000" b="0" dirty="0">
                <a:latin typeface="Calibri" panose="020F0502020204030204" pitchFamily="34" charset="0"/>
                <a:ea typeface="Helvetica Neue"/>
                <a:cs typeface="Calibri" panose="020F0502020204030204" pitchFamily="34" charset="0"/>
              </a:rPr>
              <a:t>? </a:t>
            </a:r>
            <a:endParaRPr kumimoji="0" lang="es-ES" sz="12000" b="0" i="0" u="none" strike="noStrike" kern="0" cap="none" spc="0" normalizeH="0" baseline="0" noProof="0" dirty="0">
              <a:ln>
                <a:noFill/>
              </a:ln>
              <a:solidFill>
                <a:srgbClr val="00365F"/>
              </a:solidFill>
              <a:effectLst/>
              <a:uLnTx/>
              <a:uFillTx/>
              <a:latin typeface="Calibri" panose="020F0502020204030204" pitchFamily="34" charset="0"/>
              <a:ea typeface="Helvetica Neue"/>
              <a:cs typeface="Calibri" panose="020F0502020204030204" pitchFamily="34" charset="0"/>
              <a:sym typeface="Helvetica Neue"/>
            </a:endParaRPr>
          </a:p>
        </p:txBody>
      </p:sp>
      <p:pic>
        <p:nvPicPr>
          <p:cNvPr id="30" name="Picture 29" descr="Hand holding a red first-aid kit.">
            <a:extLst>
              <a:ext uri="{FF2B5EF4-FFF2-40B4-BE49-F238E27FC236}">
                <a16:creationId xmlns:a16="http://schemas.microsoft.com/office/drawing/2014/main" id="{340431B7-3778-8F3A-AC77-B7FDBB4985EB}"/>
              </a:ext>
            </a:extLst>
          </p:cNvPr>
          <p:cNvPicPr>
            <a:picLocks noChangeAspect="1"/>
          </p:cNvPicPr>
          <p:nvPr/>
        </p:nvPicPr>
        <p:blipFill rotWithShape="1">
          <a:blip r:embed="rId3"/>
          <a:srcRect t="29137" r="16560"/>
          <a:stretch>
            <a:fillRect/>
          </a:stretch>
        </p:blipFill>
        <p:spPr>
          <a:xfrm>
            <a:off x="11808231" y="1395382"/>
            <a:ext cx="8295869" cy="99139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578"/>
        <p:cNvGrpSpPr/>
        <p:nvPr/>
      </p:nvGrpSpPr>
      <p:grpSpPr>
        <a:xfrm>
          <a:off x="0" y="0"/>
          <a:ext cx="0" cy="0"/>
          <a:chOff x="0" y="0"/>
          <a:chExt cx="0" cy="0"/>
        </a:xfrm>
      </p:grpSpPr>
      <p:pic>
        <p:nvPicPr>
          <p:cNvPr id="3" name="Google Shape;609;p18" descr="Photo of a phone dialing 911.">
            <a:extLst>
              <a:ext uri="{FF2B5EF4-FFF2-40B4-BE49-F238E27FC236}">
                <a16:creationId xmlns:a16="http://schemas.microsoft.com/office/drawing/2014/main" id="{8A6D8CDB-EA3C-C8AD-C6E1-5D7652A0829D}"/>
              </a:ex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21663" y="0"/>
            <a:ext cx="20147426" cy="11309350"/>
          </a:xfrm>
          <a:prstGeom prst="rect">
            <a:avLst/>
          </a:prstGeom>
          <a:noFill/>
          <a:ln>
            <a:noFill/>
          </a:ln>
        </p:spPr>
      </p:pic>
      <p:sp>
        <p:nvSpPr>
          <p:cNvPr id="2" name="Rectángulo redondeado 1">
            <a:extLst>
              <a:ext uri="{FF2B5EF4-FFF2-40B4-BE49-F238E27FC236}">
                <a16:creationId xmlns:a16="http://schemas.microsoft.com/office/drawing/2014/main" id="{D1207C45-0335-DB15-BB23-B442B882908B}"/>
              </a:ext>
              <a:ext uri="{C183D7F6-B498-43B3-948B-1728B52AA6E4}">
                <adec:decorative xmlns:adec="http://schemas.microsoft.com/office/drawing/2017/decorative" val="1"/>
              </a:ext>
            </a:extLst>
          </p:cNvPr>
          <p:cNvSpPr/>
          <p:nvPr/>
        </p:nvSpPr>
        <p:spPr>
          <a:xfrm>
            <a:off x="10052050" y="954158"/>
            <a:ext cx="9150350" cy="9859616"/>
          </a:xfrm>
          <a:prstGeom prst="roundRect">
            <a:avLst>
              <a:gd name="adj" fmla="val 8448"/>
            </a:avLst>
          </a:prstGeom>
          <a:solidFill>
            <a:srgbClr val="EEF2F6">
              <a:alpha val="933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7" name="Google Shape;582;p17" descr="$PPTXTitle">
            <a:extLst>
              <a:ext uri="{FF2B5EF4-FFF2-40B4-BE49-F238E27FC236}">
                <a16:creationId xmlns:a16="http://schemas.microsoft.com/office/drawing/2014/main" id="{7D003D57-05F1-EA55-37CC-587E9BB5773F}"/>
              </a:ext>
            </a:extLst>
          </p:cNvPr>
          <p:cNvSpPr txBox="1">
            <a:spLocks noGrp="1"/>
          </p:cNvSpPr>
          <p:nvPr>
            <p:ph type="title" idx="4294967295"/>
          </p:nvPr>
        </p:nvSpPr>
        <p:spPr>
          <a:xfrm>
            <a:off x="10507925" y="1578566"/>
            <a:ext cx="8238600" cy="1108755"/>
          </a:xfrm>
          <a:prstGeom prst="rect">
            <a:avLst/>
          </a:prstGeom>
          <a:noFill/>
          <a:ln>
            <a:noFill/>
            <a:prstDash/>
          </a:ln>
          <a:effectLst/>
        </p:spPr>
        <p:txBody>
          <a:bodyPr rot="0" spcFirstLastPara="1" vertOverflow="overflow" horzOverflow="overflow" vert="horz" wrap="square" lIns="0" tIns="232400"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49" b="0" i="0" u="none" strike="noStrike" cap="none">
                <a:solidFill>
                  <a:srgbClr val="00365F"/>
                </a:solidFill>
                <a:latin typeface="Calibri" panose="020F0502020204030204" pitchFamily="34" charset="0"/>
                <a:ea typeface="Calibri" panose="020F0502020204030204" pitchFamily="34" charset="0"/>
                <a:cs typeface="Calibri" panose="020F050202020403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a:lnSpc>
                <a:spcPct val="70800"/>
              </a:lnSpc>
              <a:defRPr/>
            </a:pPr>
            <a:r>
              <a:rPr lang="en-US" sz="8000" b="1" dirty="0"/>
              <a:t>Key Actions</a:t>
            </a:r>
            <a:endPar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
        <p:nvSpPr>
          <p:cNvPr id="8" name="Google Shape;583;p17">
            <a:extLst>
              <a:ext uri="{FF2B5EF4-FFF2-40B4-BE49-F238E27FC236}">
                <a16:creationId xmlns:a16="http://schemas.microsoft.com/office/drawing/2014/main" id="{1DB2947D-191E-FB6F-0992-5A4447CA4E5A}"/>
              </a:ext>
            </a:extLst>
          </p:cNvPr>
          <p:cNvSpPr txBox="1"/>
          <p:nvPr/>
        </p:nvSpPr>
        <p:spPr>
          <a:xfrm>
            <a:off x="10548439" y="2882493"/>
            <a:ext cx="8653961" cy="7298782"/>
          </a:xfrm>
          <a:prstGeom prst="rect">
            <a:avLst/>
          </a:prstGeom>
          <a:noFill/>
          <a:ln>
            <a:noFill/>
          </a:ln>
        </p:spPr>
        <p:txBody>
          <a:bodyPr spcFirstLastPara="1" wrap="square" lIns="0" tIns="95874" rIns="0" bIns="0" anchor="t" anchorCtr="0">
            <a:spAutoFit/>
          </a:bodyPr>
          <a:lstStyle/>
          <a:p>
            <a:pPr marL="12699" marR="591829">
              <a:lnSpc>
                <a:spcPct val="90000"/>
              </a:lnSpc>
            </a:pPr>
            <a:r>
              <a:rPr lang="es-ES" sz="4000" dirty="0" err="1">
                <a:solidFill>
                  <a:srgbClr val="00365F"/>
                </a:solidFill>
                <a:latin typeface="Calibri" panose="020F0502020204030204" pitchFamily="34" charset="0"/>
                <a:ea typeface="Arimo"/>
                <a:cs typeface="Calibri" panose="020F0502020204030204" pitchFamily="34" charset="0"/>
                <a:sym typeface="Arimo"/>
              </a:rPr>
              <a:t>Have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person</a:t>
            </a:r>
            <a:r>
              <a:rPr lang="es-ES" sz="4000" dirty="0">
                <a:solidFill>
                  <a:srgbClr val="00365F"/>
                </a:solidFill>
                <a:latin typeface="Calibri" panose="020F0502020204030204" pitchFamily="34" charset="0"/>
                <a:ea typeface="Arimo"/>
                <a:cs typeface="Calibri" panose="020F0502020204030204" pitchFamily="34" charset="0"/>
                <a:sym typeface="Arimo"/>
              </a:rPr>
              <a:t> stop </a:t>
            </a:r>
            <a:r>
              <a:rPr lang="es-ES" sz="4000" dirty="0" err="1">
                <a:solidFill>
                  <a:srgbClr val="00365F"/>
                </a:solidFill>
                <a:latin typeface="Calibri" panose="020F0502020204030204" pitchFamily="34" charset="0"/>
                <a:ea typeface="Arimo"/>
                <a:cs typeface="Calibri" panose="020F0502020204030204" pitchFamily="34" charset="0"/>
                <a:sym typeface="Arimo"/>
              </a:rPr>
              <a:t>the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activity</a:t>
            </a:r>
            <a:r>
              <a:rPr lang="es-ES" sz="4000" dirty="0">
                <a:solidFill>
                  <a:srgbClr val="00365F"/>
                </a:solidFill>
                <a:latin typeface="Calibri" panose="020F0502020204030204" pitchFamily="34" charset="0"/>
                <a:ea typeface="Arimo"/>
                <a:cs typeface="Calibri" panose="020F0502020204030204" pitchFamily="34" charset="0"/>
                <a:sym typeface="Arimo"/>
              </a:rPr>
              <a:t> and </a:t>
            </a:r>
            <a:r>
              <a:rPr lang="es-ES" sz="4000" dirty="0" err="1">
                <a:solidFill>
                  <a:srgbClr val="00365F"/>
                </a:solidFill>
                <a:latin typeface="Calibri" panose="020F0502020204030204" pitchFamily="34" charset="0"/>
                <a:ea typeface="Arimo"/>
                <a:cs typeface="Calibri" panose="020F0502020204030204" pitchFamily="34" charset="0"/>
                <a:sym typeface="Arimo"/>
              </a:rPr>
              <a:t>sit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upright</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12699" marR="591829">
              <a:lnSpc>
                <a:spcPct val="90000"/>
              </a:lnSpc>
            </a:pPr>
            <a:r>
              <a:rPr lang="es-ES" sz="4000" dirty="0">
                <a:solidFill>
                  <a:srgbClr val="00365F"/>
                </a:solidFill>
                <a:latin typeface="Calibri" panose="020F0502020204030204" pitchFamily="34" charset="0"/>
                <a:ea typeface="Arimo"/>
                <a:cs typeface="Calibri" panose="020F0502020204030204" pitchFamily="34" charset="0"/>
                <a:sym typeface="Arimo"/>
              </a:rPr>
              <a:t> </a:t>
            </a:r>
          </a:p>
          <a:p>
            <a:pPr marL="12699" marR="591829">
              <a:lnSpc>
                <a:spcPct val="90000"/>
              </a:lnSpc>
            </a:pPr>
            <a:r>
              <a:rPr lang="es-ES" sz="4000" dirty="0" err="1">
                <a:solidFill>
                  <a:srgbClr val="00365F"/>
                </a:solidFill>
                <a:latin typeface="Calibri" panose="020F0502020204030204" pitchFamily="34" charset="0"/>
                <a:ea typeface="Arimo"/>
                <a:cs typeface="Calibri" panose="020F0502020204030204" pitchFamily="34" charset="0"/>
                <a:sym typeface="Arimo"/>
              </a:rPr>
              <a:t>Stay</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with</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person</a:t>
            </a:r>
            <a:r>
              <a:rPr lang="es-ES" sz="4000" dirty="0">
                <a:solidFill>
                  <a:srgbClr val="00365F"/>
                </a:solidFill>
                <a:latin typeface="Calibri" panose="020F0502020204030204" pitchFamily="34" charset="0"/>
                <a:ea typeface="Arimo"/>
                <a:cs typeface="Calibri" panose="020F0502020204030204" pitchFamily="34" charset="0"/>
                <a:sym typeface="Arimo"/>
              </a:rPr>
              <a:t> and </a:t>
            </a:r>
            <a:r>
              <a:rPr lang="es-ES" sz="4000" dirty="0" err="1">
                <a:solidFill>
                  <a:srgbClr val="00365F"/>
                </a:solidFill>
                <a:latin typeface="Calibri" panose="020F0502020204030204" pitchFamily="34" charset="0"/>
                <a:ea typeface="Arimo"/>
                <a:cs typeface="Calibri" panose="020F0502020204030204" pitchFamily="34" charset="0"/>
                <a:sym typeface="Arimo"/>
              </a:rPr>
              <a:t>help</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them</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remain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calm</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12699" marR="591829">
              <a:lnSpc>
                <a:spcPct val="90000"/>
              </a:lnSpc>
            </a:pPr>
            <a:r>
              <a:rPr lang="es-ES" sz="4000" dirty="0">
                <a:solidFill>
                  <a:srgbClr val="00365F"/>
                </a:solidFill>
                <a:latin typeface="Calibri" panose="020F0502020204030204" pitchFamily="34" charset="0"/>
                <a:ea typeface="Arimo"/>
                <a:cs typeface="Calibri" panose="020F0502020204030204" pitchFamily="34" charset="0"/>
                <a:sym typeface="Arimo"/>
              </a:rPr>
              <a:t> </a:t>
            </a:r>
          </a:p>
          <a:p>
            <a:pPr marL="12699" marR="591829">
              <a:lnSpc>
                <a:spcPct val="90000"/>
              </a:lnSpc>
            </a:pPr>
            <a:r>
              <a:rPr lang="es-ES" sz="4000" dirty="0" err="1">
                <a:solidFill>
                  <a:srgbClr val="00365F"/>
                </a:solidFill>
                <a:latin typeface="Calibri" panose="020F0502020204030204" pitchFamily="34" charset="0"/>
                <a:ea typeface="Arimo"/>
                <a:cs typeface="Calibri" panose="020F0502020204030204" pitchFamily="34" charset="0"/>
                <a:sym typeface="Arimo"/>
              </a:rPr>
              <a:t>If</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available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Follow</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person’s</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Asthma</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Action</a:t>
            </a:r>
            <a:r>
              <a:rPr lang="es-ES" sz="4000" dirty="0">
                <a:solidFill>
                  <a:srgbClr val="00365F"/>
                </a:solidFill>
                <a:latin typeface="Calibri" panose="020F0502020204030204" pitchFamily="34" charset="0"/>
                <a:ea typeface="Arimo"/>
                <a:cs typeface="Calibri" panose="020F0502020204030204" pitchFamily="34" charset="0"/>
                <a:sym typeface="Arimo"/>
              </a:rPr>
              <a:t> Plan and </a:t>
            </a:r>
            <a:r>
              <a:rPr lang="es-ES" sz="4000" dirty="0" err="1">
                <a:solidFill>
                  <a:srgbClr val="00365F"/>
                </a:solidFill>
                <a:latin typeface="Calibri" panose="020F0502020204030204" pitchFamily="34" charset="0"/>
                <a:ea typeface="Arimo"/>
                <a:cs typeface="Calibri" panose="020F0502020204030204" pitchFamily="34" charset="0"/>
                <a:sym typeface="Arimo"/>
              </a:rPr>
              <a:t>have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them</a:t>
            </a:r>
            <a:r>
              <a:rPr lang="es-ES" sz="4000" dirty="0">
                <a:solidFill>
                  <a:srgbClr val="00365F"/>
                </a:solidFill>
                <a:latin typeface="Calibri" panose="020F0502020204030204" pitchFamily="34" charset="0"/>
                <a:ea typeface="Arimo"/>
                <a:cs typeface="Calibri" panose="020F0502020204030204" pitchFamily="34" charset="0"/>
                <a:sym typeface="Arimo"/>
              </a:rPr>
              <a:t> use </a:t>
            </a:r>
            <a:r>
              <a:rPr lang="es-ES" sz="4000" dirty="0" err="1">
                <a:solidFill>
                  <a:srgbClr val="00365F"/>
                </a:solidFill>
                <a:latin typeface="Calibri" panose="020F0502020204030204" pitchFamily="34" charset="0"/>
                <a:ea typeface="Arimo"/>
                <a:cs typeface="Calibri" panose="020F0502020204030204" pitchFamily="34" charset="0"/>
                <a:sym typeface="Arimo"/>
              </a:rPr>
              <a:t>their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quick-relief</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medication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nebulizer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or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albuterol</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12699" marR="591829">
              <a:lnSpc>
                <a:spcPct val="90000"/>
              </a:lnSpc>
            </a:pPr>
            <a:r>
              <a:rPr lang="es-ES" sz="4000" dirty="0">
                <a:solidFill>
                  <a:srgbClr val="00365F"/>
                </a:solidFill>
                <a:latin typeface="Calibri" panose="020F0502020204030204" pitchFamily="34" charset="0"/>
                <a:ea typeface="Arimo"/>
                <a:cs typeface="Calibri" panose="020F0502020204030204" pitchFamily="34" charset="0"/>
                <a:sym typeface="Arimo"/>
              </a:rPr>
              <a:t> </a:t>
            </a:r>
          </a:p>
          <a:p>
            <a:pPr marL="12699" marR="591829">
              <a:lnSpc>
                <a:spcPct val="90000"/>
              </a:lnSpc>
            </a:pPr>
            <a:r>
              <a:rPr lang="es-ES" sz="4000" dirty="0">
                <a:solidFill>
                  <a:srgbClr val="00365F"/>
                </a:solidFill>
                <a:latin typeface="Calibri" panose="020F0502020204030204" pitchFamily="34" charset="0"/>
                <a:ea typeface="Arimo"/>
                <a:cs typeface="Calibri" panose="020F0502020204030204" pitchFamily="34" charset="0"/>
                <a:sym typeface="Arimo"/>
              </a:rPr>
              <a:t>Monitor </a:t>
            </a:r>
            <a:r>
              <a:rPr lang="es-ES" sz="4000" dirty="0" err="1">
                <a:solidFill>
                  <a:srgbClr val="00365F"/>
                </a:solidFill>
                <a:latin typeface="Calibri" panose="020F0502020204030204" pitchFamily="34" charset="0"/>
                <a:ea typeface="Arimo"/>
                <a:cs typeface="Calibri" panose="020F0502020204030204" pitchFamily="34" charset="0"/>
                <a:sym typeface="Arimo"/>
              </a:rPr>
              <a:t>symptoms</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if</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they</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get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worse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seek</a:t>
            </a:r>
            <a:r>
              <a:rPr lang="es-ES" sz="4000" dirty="0">
                <a:solidFill>
                  <a:srgbClr val="00365F"/>
                </a:solidFill>
                <a:latin typeface="Calibri" panose="020F0502020204030204" pitchFamily="34" charset="0"/>
                <a:ea typeface="Arimo"/>
                <a:cs typeface="Calibri" panose="020F0502020204030204" pitchFamily="34" charset="0"/>
                <a:sym typeface="Arimo"/>
              </a:rPr>
              <a:t> medical </a:t>
            </a:r>
            <a:r>
              <a:rPr lang="es-ES" sz="4000" dirty="0" err="1">
                <a:solidFill>
                  <a:srgbClr val="00365F"/>
                </a:solidFill>
                <a:latin typeface="Calibri" panose="020F0502020204030204" pitchFamily="34" charset="0"/>
                <a:ea typeface="Arimo"/>
                <a:cs typeface="Calibri" panose="020F0502020204030204" pitchFamily="34" charset="0"/>
                <a:sym typeface="Arimo"/>
              </a:rPr>
              <a:t>help</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or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call</a:t>
            </a:r>
            <a:r>
              <a:rPr lang="es-ES" sz="4000" dirty="0">
                <a:solidFill>
                  <a:srgbClr val="00365F"/>
                </a:solidFill>
                <a:latin typeface="Calibri" panose="020F0502020204030204" pitchFamily="34" charset="0"/>
                <a:ea typeface="Arimo"/>
                <a:cs typeface="Calibri" panose="020F0502020204030204" pitchFamily="34" charset="0"/>
                <a:sym typeface="Arimo"/>
              </a:rPr>
              <a:t> 9-1-1.</a:t>
            </a:r>
            <a:endParaRPr lang="en-US" sz="4000" dirty="0">
              <a:solidFill>
                <a:srgbClr val="00365F"/>
              </a:solidFill>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62" name="Google Shape;662;p19"/>
          <p:cNvSpPr txBox="1">
            <a:spLocks noGrp="1"/>
          </p:cNvSpPr>
          <p:nvPr>
            <p:ph type="title" idx="4294967295"/>
          </p:nvPr>
        </p:nvSpPr>
        <p:spPr>
          <a:xfrm>
            <a:off x="1696286" y="1987327"/>
            <a:ext cx="16849605" cy="6244269"/>
          </a:xfrm>
          <a:prstGeom prst="rect">
            <a:avLst/>
          </a:prstGeom>
          <a:noFill/>
          <a:ln>
            <a:noFill/>
            <a:prstDash/>
          </a:ln>
          <a:effectLst/>
        </p:spPr>
        <p:txBody>
          <a:bodyPr rot="0" spcFirstLastPara="1" vertOverflow="overflow" horzOverflow="overflow" vert="horz" wrap="square" lIns="0" tIns="551176" rIns="0" bIns="0" numCol="1" spcCol="0" rtlCol="0" fromWordArt="0" anchor="t" anchorCtr="0" forceAA="0" compatLnSpc="1">
            <a:prstTxWarp prst="textNoShape">
              <a:avLst/>
            </a:prstTxWarp>
            <a:spAutoFit/>
          </a:bodyPr>
          <a:lstStyle/>
          <a:p>
            <a:pPr marL="12699" marR="5080" defTabSz="914414">
              <a:lnSpc>
                <a:spcPct val="77200"/>
              </a:lnSpc>
              <a:buSzTx/>
              <a:defRPr/>
            </a:pPr>
            <a:r>
              <a:rPr lang="es-ES" sz="12000" b="0" dirty="0" err="1">
                <a:latin typeface="Calibri" panose="020F0502020204030204" pitchFamily="34" charset="0"/>
                <a:ea typeface="Helvetica Neue"/>
                <a:cs typeface="Calibri" panose="020F0502020204030204" pitchFamily="34" charset="0"/>
              </a:rPr>
              <a:t>What</a:t>
            </a:r>
            <a:r>
              <a:rPr lang="es-ES" sz="12000" b="0" dirty="0">
                <a:latin typeface="Calibri" panose="020F0502020204030204" pitchFamily="34" charset="0"/>
                <a:ea typeface="Helvetica Neue"/>
                <a:cs typeface="Calibri" panose="020F0502020204030204" pitchFamily="34" charset="0"/>
              </a:rPr>
              <a:t> are </a:t>
            </a:r>
            <a:r>
              <a:rPr lang="es-ES" sz="12000" b="0" dirty="0" err="1">
                <a:latin typeface="Calibri" panose="020F0502020204030204" pitchFamily="34" charset="0"/>
                <a:ea typeface="Helvetica Neue"/>
                <a:cs typeface="Calibri" panose="020F0502020204030204" pitchFamily="34" charset="0"/>
              </a:rPr>
              <a:t>some</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ways</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people</a:t>
            </a:r>
            <a:r>
              <a:rPr lang="es-ES" sz="12000" b="0" dirty="0">
                <a:latin typeface="Calibri" panose="020F0502020204030204" pitchFamily="34" charset="0"/>
                <a:ea typeface="Helvetica Neue"/>
                <a:cs typeface="Calibri" panose="020F0502020204030204" pitchFamily="34" charset="0"/>
              </a:rPr>
              <a:t> </a:t>
            </a:r>
            <a:r>
              <a:rPr lang="es-ES" sz="12000" dirty="0">
                <a:latin typeface="Calibri" panose="020F0502020204030204" pitchFamily="34" charset="0"/>
                <a:ea typeface="Helvetica Neue"/>
                <a:cs typeface="Calibri" panose="020F0502020204030204" pitchFamily="34" charset="0"/>
              </a:rPr>
              <a:t>can</a:t>
            </a:r>
            <a:r>
              <a:rPr lang="es-ES" sz="12000" b="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manage</a:t>
            </a:r>
            <a:r>
              <a:rPr lang="es-ES" sz="1200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asthma</a:t>
            </a:r>
            <a:r>
              <a:rPr lang="es-ES" sz="12000" dirty="0">
                <a:latin typeface="Calibri" panose="020F0502020204030204" pitchFamily="34" charset="0"/>
                <a:ea typeface="Helvetica Neue"/>
                <a:cs typeface="Calibri" panose="020F0502020204030204" pitchFamily="34" charset="0"/>
              </a:rPr>
              <a:t> at home </a:t>
            </a:r>
            <a:r>
              <a:rPr lang="es-ES" sz="12000" dirty="0" err="1">
                <a:latin typeface="Calibri" panose="020F0502020204030204" pitchFamily="34" charset="0"/>
                <a:ea typeface="Helvetica Neue"/>
                <a:cs typeface="Calibri" panose="020F0502020204030204" pitchFamily="34" charset="0"/>
              </a:rPr>
              <a:t>or</a:t>
            </a:r>
            <a:r>
              <a:rPr lang="es-ES" sz="1200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wherever</a:t>
            </a:r>
            <a:r>
              <a:rPr lang="es-ES" sz="1200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they</a:t>
            </a:r>
            <a:r>
              <a:rPr lang="es-ES" sz="1200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go</a:t>
            </a:r>
            <a:r>
              <a:rPr lang="es-ES" sz="12000" b="0" dirty="0">
                <a:latin typeface="Calibri" panose="020F0502020204030204" pitchFamily="34" charset="0"/>
                <a:ea typeface="Helvetica Neue"/>
                <a:cs typeface="Calibri" panose="020F0502020204030204" pitchFamily="34" charset="0"/>
              </a:rPr>
              <a:t>? </a:t>
            </a:r>
            <a:endParaRPr lang="es-ES" sz="12000" dirty="0">
              <a:latin typeface="Calibri" panose="020F0502020204030204" pitchFamily="34" charset="0"/>
              <a:ea typeface="Helvetica Neue"/>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2"/>
                                        </p:tgtEl>
                                        <p:attrNameLst>
                                          <p:attrName>style.visibility</p:attrName>
                                        </p:attrNameLst>
                                      </p:cBhvr>
                                      <p:to>
                                        <p:strVal val="visible"/>
                                      </p:to>
                                    </p:set>
                                    <p:animEffect transition="in" filter="fade">
                                      <p:cBhvr>
                                        <p:cTn id="7" dur="1000"/>
                                        <p:tgtEl>
                                          <p:spTgt spid="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D88E7C24-F0BB-24AB-3319-8A6E4AD4DA9E}"/>
              </a:ext>
              <a:ext uri="{C183D7F6-B498-43B3-948B-1728B52AA6E4}">
                <adec:decorative xmlns:adec="http://schemas.microsoft.com/office/drawing/2017/decorative" val="1"/>
              </a:ext>
            </a:extLst>
          </p:cNvPr>
          <p:cNvSpPr/>
          <p:nvPr/>
        </p:nvSpPr>
        <p:spPr>
          <a:xfrm>
            <a:off x="853440" y="3655894"/>
            <a:ext cx="18348960" cy="6707305"/>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7" name="Google Shape;446;p13" descr="$PPTXTitle">
            <a:extLst>
              <a:ext uri="{FF2B5EF4-FFF2-40B4-BE49-F238E27FC236}">
                <a16:creationId xmlns:a16="http://schemas.microsoft.com/office/drawing/2014/main" id="{ABC13409-D68C-8BCD-79FE-74CD4620C8DC}"/>
              </a:ext>
            </a:extLst>
          </p:cNvPr>
          <p:cNvSpPr txBox="1">
            <a:spLocks noGrp="1"/>
          </p:cNvSpPr>
          <p:nvPr>
            <p:ph type="title" idx="4294967295"/>
          </p:nvPr>
        </p:nvSpPr>
        <p:spPr>
          <a:xfrm>
            <a:off x="1413755" y="946151"/>
            <a:ext cx="17336166" cy="2375645"/>
          </a:xfrm>
          <a:prstGeom prst="rect">
            <a:avLst/>
          </a:prstGeom>
          <a:noFill/>
          <a:ln>
            <a:noFill/>
            <a:prstDash/>
          </a:ln>
          <a:effectLst/>
        </p:spPr>
        <p:txBody>
          <a:bodyPr rot="0" spcFirstLastPara="1" vertOverflow="overflow" horzOverflow="overflow" vert="horz" wrap="square" lIns="0" tIns="401950"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49" b="0" i="0" u="none" strike="noStrike" cap="none">
                <a:solidFill>
                  <a:srgbClr val="00365F"/>
                </a:solidFill>
                <a:latin typeface="Calibri" panose="020F0502020204030204" pitchFamily="34" charset="0"/>
                <a:ea typeface="Calibri" panose="020F0502020204030204" pitchFamily="34" charset="0"/>
                <a:cs typeface="Calibri" panose="020F050202020403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algn="ctr">
              <a:lnSpc>
                <a:spcPct val="80000"/>
              </a:lnSpc>
              <a:defRPr/>
            </a:pPr>
            <a:r>
              <a:rPr lang="en-US" sz="8000" b="1" dirty="0"/>
              <a:t>How can you manage asthma at home?</a:t>
            </a:r>
            <a:br>
              <a:rPr lang="en-US" sz="8000" b="1" dirty="0"/>
            </a:br>
            <a:endPar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
        <p:nvSpPr>
          <p:cNvPr id="670" name="Google Shape;670;p20"/>
          <p:cNvSpPr txBox="1"/>
          <p:nvPr/>
        </p:nvSpPr>
        <p:spPr>
          <a:xfrm>
            <a:off x="1866234" y="5059959"/>
            <a:ext cx="4845291" cy="3051465"/>
          </a:xfrm>
          <a:prstGeom prst="rect">
            <a:avLst/>
          </a:prstGeom>
          <a:noFill/>
          <a:ln>
            <a:noFill/>
          </a:ln>
        </p:spPr>
        <p:txBody>
          <a:bodyPr spcFirstLastPara="1" wrap="square" lIns="0" tIns="95874" rIns="0" bIns="0" anchor="t" anchorCtr="0">
            <a:spAutoFit/>
          </a:bodyPr>
          <a:lstStyle/>
          <a:p>
            <a:pPr marL="469907" marR="5080" indent="-457205">
              <a:lnSpc>
                <a:spcPct val="80000"/>
              </a:lnSpc>
              <a:buFont typeface="Arial" panose="020B0604020202020204" pitchFamily="34" charset="0"/>
              <a:buChar char="•"/>
            </a:pPr>
            <a:r>
              <a:rPr lang="es-ES" sz="4000" dirty="0">
                <a:solidFill>
                  <a:srgbClr val="00365F"/>
                </a:solidFill>
                <a:latin typeface="Calibri" panose="020F0502020204030204" pitchFamily="34" charset="0"/>
                <a:ea typeface="Arimo"/>
                <a:cs typeface="Calibri" panose="020F0502020204030204" pitchFamily="34" charset="0"/>
                <a:sym typeface="Arimo"/>
              </a:rPr>
              <a:t>Do </a:t>
            </a:r>
            <a:r>
              <a:rPr lang="es-ES" sz="4000" dirty="0" err="1">
                <a:solidFill>
                  <a:srgbClr val="00365F"/>
                </a:solidFill>
                <a:latin typeface="Calibri" panose="020F0502020204030204" pitchFamily="34" charset="0"/>
                <a:ea typeface="Arimo"/>
                <a:cs typeface="Calibri" panose="020F0502020204030204" pitchFamily="34" charset="0"/>
                <a:sym typeface="Arimo"/>
              </a:rPr>
              <a:t>not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smoke</a:t>
            </a:r>
            <a:r>
              <a:rPr lang="es-ES" sz="4000" dirty="0">
                <a:solidFill>
                  <a:srgbClr val="00365F"/>
                </a:solidFill>
                <a:latin typeface="Calibri" panose="020F0502020204030204" pitchFamily="34" charset="0"/>
                <a:ea typeface="Arimo"/>
                <a:cs typeface="Calibri" panose="020F0502020204030204" pitchFamily="34" charset="0"/>
                <a:sym typeface="Arimo"/>
              </a:rPr>
              <a:t> and </a:t>
            </a:r>
            <a:r>
              <a:rPr lang="es-ES" sz="4000" dirty="0" err="1">
                <a:solidFill>
                  <a:srgbClr val="00365F"/>
                </a:solidFill>
                <a:latin typeface="Calibri" panose="020F0502020204030204" pitchFamily="34" charset="0"/>
                <a:ea typeface="Arimo"/>
                <a:cs typeface="Calibri" panose="020F0502020204030204" pitchFamily="34" charset="0"/>
                <a:sym typeface="Arimo"/>
              </a:rPr>
              <a:t>avoid</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secondhand</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smoke</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469907" marR="5080" indent="-457205">
              <a:lnSpc>
                <a:spcPct val="80000"/>
              </a:lnSpc>
              <a:buFont typeface="Arial" panose="020B0604020202020204" pitchFamily="34" charset="0"/>
              <a:buChar char="•"/>
            </a:pPr>
            <a:endParaRPr lang="es-ES" sz="4000" dirty="0">
              <a:solidFill>
                <a:srgbClr val="00365F"/>
              </a:solidFill>
              <a:latin typeface="Calibri" panose="020F0502020204030204" pitchFamily="34" charset="0"/>
              <a:ea typeface="Arimo"/>
              <a:cs typeface="Calibri" panose="020F0502020204030204" pitchFamily="34" charset="0"/>
              <a:sym typeface="Arimo"/>
            </a:endParaRPr>
          </a:p>
          <a:p>
            <a:pPr marL="469907" marR="5080" indent="-457205">
              <a:lnSpc>
                <a:spcPct val="80000"/>
              </a:lnSpc>
              <a:buFont typeface="Arial" panose="020B0604020202020204" pitchFamily="34" charset="0"/>
              <a:buChar char="•"/>
            </a:pPr>
            <a:r>
              <a:rPr lang="es-ES" sz="4000" dirty="0" err="1">
                <a:solidFill>
                  <a:srgbClr val="00365F"/>
                </a:solidFill>
                <a:latin typeface="Calibri" panose="020F0502020204030204" pitchFamily="34" charset="0"/>
                <a:ea typeface="Arimo"/>
                <a:cs typeface="Calibri" panose="020F0502020204030204" pitchFamily="34" charset="0"/>
                <a:sym typeface="Arimo"/>
              </a:rPr>
              <a:t>Eat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healthy</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foods</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12699" marR="5080">
              <a:lnSpc>
                <a:spcPct val="80000"/>
              </a:lnSpc>
            </a:pPr>
            <a:endParaRPr sz="4000" dirty="0">
              <a:latin typeface="Calibri" panose="020F0502020204030204" pitchFamily="34" charset="0"/>
              <a:ea typeface="Arimo"/>
              <a:cs typeface="Calibri" panose="020F0502020204030204" pitchFamily="34" charset="0"/>
              <a:sym typeface="Arimo"/>
            </a:endParaRPr>
          </a:p>
        </p:txBody>
      </p:sp>
      <p:pic>
        <p:nvPicPr>
          <p:cNvPr id="6" name="Imagen 5" descr="Young woman in a green sweatshirt coughing, covering her mouth with one hand and holding her throat with the other, showing difficulty breathing.">
            <a:extLst>
              <a:ext uri="{FF2B5EF4-FFF2-40B4-BE49-F238E27FC236}">
                <a16:creationId xmlns:a16="http://schemas.microsoft.com/office/drawing/2014/main" id="{64CB6D20-CDC6-928D-BBBD-86708210FB2D}"/>
              </a:ext>
            </a:extLst>
          </p:cNvPr>
          <p:cNvPicPr>
            <a:picLocks noChangeAspect="1"/>
          </p:cNvPicPr>
          <p:nvPr/>
        </p:nvPicPr>
        <p:blipFill>
          <a:blip r:embed="rId3"/>
          <a:stretch>
            <a:fillRect/>
          </a:stretch>
        </p:blipFill>
        <p:spPr>
          <a:xfrm>
            <a:off x="6711525" y="2884303"/>
            <a:ext cx="6740627" cy="9049735"/>
          </a:xfrm>
          <a:prstGeom prst="rect">
            <a:avLst/>
          </a:prstGeom>
        </p:spPr>
      </p:pic>
      <p:sp>
        <p:nvSpPr>
          <p:cNvPr id="674" name="Google Shape;674;p20"/>
          <p:cNvSpPr txBox="1"/>
          <p:nvPr/>
        </p:nvSpPr>
        <p:spPr>
          <a:xfrm>
            <a:off x="13209871" y="4748517"/>
            <a:ext cx="5356425" cy="4444151"/>
          </a:xfrm>
          <a:prstGeom prst="rect">
            <a:avLst/>
          </a:prstGeom>
          <a:noFill/>
          <a:ln>
            <a:noFill/>
          </a:ln>
        </p:spPr>
        <p:txBody>
          <a:bodyPr spcFirstLastPara="1" wrap="square" lIns="0" tIns="12051" rIns="0" bIns="0" anchor="t" anchorCtr="0">
            <a:spAutoFit/>
          </a:bodyPr>
          <a:lstStyle/>
          <a:p>
            <a:pPr marL="469907" indent="-457205">
              <a:lnSpc>
                <a:spcPct val="80000"/>
              </a:lnSpc>
              <a:buFont typeface="Arial" panose="020B0604020202020204" pitchFamily="34" charset="0"/>
              <a:buChar char="•"/>
            </a:pPr>
            <a:r>
              <a:rPr lang="en-US" sz="4000" dirty="0">
                <a:solidFill>
                  <a:srgbClr val="00365F"/>
                </a:solidFill>
                <a:latin typeface="Calibri" panose="020F0502020204030204" pitchFamily="34" charset="0"/>
                <a:ea typeface="Arimo"/>
                <a:cs typeface="Calibri" panose="020F0502020204030204" pitchFamily="34" charset="0"/>
                <a:sym typeface="Arimo"/>
              </a:rPr>
              <a:t>Keep notes about your symptoms.</a:t>
            </a:r>
          </a:p>
          <a:p>
            <a:pPr marL="469907" indent="-457205">
              <a:lnSpc>
                <a:spcPct val="80000"/>
              </a:lnSpc>
              <a:buFont typeface="Arial" panose="020B0604020202020204" pitchFamily="34" charset="0"/>
              <a:buChar char="•"/>
            </a:pPr>
            <a:endParaRPr lang="en-US" sz="4000" dirty="0">
              <a:solidFill>
                <a:srgbClr val="00365F"/>
              </a:solidFill>
              <a:latin typeface="Calibri" panose="020F0502020204030204" pitchFamily="34" charset="0"/>
              <a:ea typeface="Arimo"/>
              <a:cs typeface="Calibri" panose="020F0502020204030204" pitchFamily="34" charset="0"/>
              <a:sym typeface="Arimo"/>
            </a:endParaRPr>
          </a:p>
          <a:p>
            <a:pPr marL="469907" indent="-457205">
              <a:lnSpc>
                <a:spcPct val="80000"/>
              </a:lnSpc>
              <a:buFont typeface="Arial" panose="020B0604020202020204" pitchFamily="34" charset="0"/>
              <a:buChar char="•"/>
            </a:pPr>
            <a:r>
              <a:rPr lang="en-US" sz="4000" dirty="0">
                <a:solidFill>
                  <a:srgbClr val="00365F"/>
                </a:solidFill>
                <a:latin typeface="Calibri" panose="020F0502020204030204" pitchFamily="34" charset="0"/>
                <a:ea typeface="Arimo"/>
                <a:cs typeface="Calibri" panose="020F0502020204030204" pitchFamily="34" charset="0"/>
                <a:sym typeface="Arimo"/>
              </a:rPr>
              <a:t>Identify and avoid asthma triggers.</a:t>
            </a:r>
          </a:p>
          <a:p>
            <a:pPr marL="469907" indent="-457205">
              <a:lnSpc>
                <a:spcPct val="80000"/>
              </a:lnSpc>
              <a:buFont typeface="Arial" panose="020B0604020202020204" pitchFamily="34" charset="0"/>
              <a:buChar char="•"/>
            </a:pPr>
            <a:endParaRPr lang="en-US" sz="4000" dirty="0">
              <a:solidFill>
                <a:srgbClr val="00365F"/>
              </a:solidFill>
              <a:latin typeface="Calibri" panose="020F0502020204030204" pitchFamily="34" charset="0"/>
              <a:ea typeface="Arimo"/>
              <a:cs typeface="Calibri" panose="020F0502020204030204" pitchFamily="34" charset="0"/>
              <a:sym typeface="Arimo"/>
            </a:endParaRPr>
          </a:p>
          <a:p>
            <a:pPr marL="469907" indent="-457205">
              <a:lnSpc>
                <a:spcPct val="80000"/>
              </a:lnSpc>
              <a:buFont typeface="Arial" panose="020B0604020202020204" pitchFamily="34" charset="0"/>
              <a:buChar char="•"/>
            </a:pPr>
            <a:r>
              <a:rPr lang="en-US" sz="4000" dirty="0">
                <a:solidFill>
                  <a:srgbClr val="00365F"/>
                </a:solidFill>
                <a:latin typeface="Calibri" panose="020F0502020204030204" pitchFamily="34" charset="0"/>
                <a:ea typeface="Arimo"/>
                <a:cs typeface="Calibri" panose="020F0502020204030204" pitchFamily="34" charset="0"/>
                <a:sym typeface="Arimo"/>
              </a:rPr>
              <a:t>Exercise regularly to keep your heart healthy. </a:t>
            </a:r>
            <a:endParaRPr sz="4000" dirty="0">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6">
          <a:extLst>
            <a:ext uri="{FF2B5EF4-FFF2-40B4-BE49-F238E27FC236}">
              <a16:creationId xmlns:a16="http://schemas.microsoft.com/office/drawing/2014/main" id="{C11A79AC-732D-6588-1F78-198CA2E644C6}"/>
            </a:ext>
          </a:extLst>
        </p:cNvPr>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E4AFA957-1403-57BA-1116-C6B69B4FDDE7}"/>
              </a:ext>
              <a:ext uri="{C183D7F6-B498-43B3-948B-1728B52AA6E4}">
                <adec:decorative xmlns:adec="http://schemas.microsoft.com/office/drawing/2017/decorative" val="1"/>
              </a:ext>
            </a:extLst>
          </p:cNvPr>
          <p:cNvSpPr/>
          <p:nvPr/>
        </p:nvSpPr>
        <p:spPr>
          <a:xfrm>
            <a:off x="853440" y="5654675"/>
            <a:ext cx="16043082" cy="5155095"/>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667" name="Google Shape;667;p20" descr="$PPTXTitle">
            <a:extLst>
              <a:ext uri="{FF2B5EF4-FFF2-40B4-BE49-F238E27FC236}">
                <a16:creationId xmlns:a16="http://schemas.microsoft.com/office/drawing/2014/main" id="{ACBE9E74-8197-9D12-9639-AADD23019526}"/>
              </a:ext>
            </a:extLst>
          </p:cNvPr>
          <p:cNvSpPr txBox="1">
            <a:spLocks noGrp="1"/>
          </p:cNvSpPr>
          <p:nvPr>
            <p:ph type="title" idx="4294967295"/>
          </p:nvPr>
        </p:nvSpPr>
        <p:spPr>
          <a:xfrm>
            <a:off x="1563687" y="1291601"/>
            <a:ext cx="16976725" cy="1981308"/>
          </a:xfrm>
          <a:prstGeom prst="rect">
            <a:avLst/>
          </a:prstGeom>
          <a:noFill/>
          <a:ln>
            <a:noFill/>
          </a:ln>
        </p:spPr>
        <p:txBody>
          <a:bodyPr spcFirstLastPara="1" wrap="square" lIns="0" tIns="11426" rIns="0" bIns="0" anchor="t" anchorCtr="0">
            <a:spAutoFit/>
          </a:bodyPr>
          <a:lstStyle/>
          <a:p>
            <a:pPr marL="12699" algn="ctr">
              <a:lnSpc>
                <a:spcPct val="80000"/>
              </a:lnSpc>
            </a:pPr>
            <a:r>
              <a:rPr lang="en-US" sz="8000" dirty="0">
                <a:latin typeface="Calibri" panose="020F0502020204030204" pitchFamily="34" charset="0"/>
                <a:cs typeface="Calibri" panose="020F0502020204030204" pitchFamily="34" charset="0"/>
              </a:rPr>
              <a:t>How can you manage asthma with help from a healthcare provider</a:t>
            </a:r>
            <a:r>
              <a:rPr lang="en-US" sz="8000" b="1" dirty="0">
                <a:latin typeface="Calibri" panose="020F0502020204030204" pitchFamily="34" charset="0"/>
                <a:cs typeface="Calibri" panose="020F0502020204030204" pitchFamily="34" charset="0"/>
              </a:rPr>
              <a:t>?</a:t>
            </a:r>
            <a:endParaRPr sz="8000" b="1"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4B1FFFCE-E1B0-5324-25CA-1BD17CC0CC32}"/>
              </a:ext>
            </a:extLst>
          </p:cNvPr>
          <p:cNvSpPr txBox="1"/>
          <p:nvPr/>
        </p:nvSpPr>
        <p:spPr>
          <a:xfrm>
            <a:off x="1564016" y="4078084"/>
            <a:ext cx="10641236" cy="1200329"/>
          </a:xfrm>
          <a:prstGeom prst="rect">
            <a:avLst/>
          </a:prstGeom>
          <a:noFill/>
        </p:spPr>
        <p:txBody>
          <a:bodyPr wrap="square">
            <a:spAutoFit/>
          </a:bodyPr>
          <a:lstStyle/>
          <a:p>
            <a:pPr marL="12699">
              <a:lnSpc>
                <a:spcPct val="90000"/>
              </a:lnSpc>
              <a:spcBef>
                <a:spcPts val="1800"/>
              </a:spcBef>
            </a:pPr>
            <a:r>
              <a:rPr lang="es-ES" sz="4000" b="1" dirty="0" err="1">
                <a:solidFill>
                  <a:srgbClr val="00365F"/>
                </a:solidFill>
                <a:latin typeface="Calibri" panose="020F0502020204030204" pitchFamily="34" charset="0"/>
                <a:cs typeface="Calibri" panose="020F0502020204030204" pitchFamily="34" charset="0"/>
              </a:rPr>
              <a:t>Visit</a:t>
            </a:r>
            <a:r>
              <a:rPr lang="es-ES" sz="4000" b="1" dirty="0">
                <a:solidFill>
                  <a:srgbClr val="00365F"/>
                </a:solidFill>
                <a:latin typeface="Calibri" panose="020F0502020204030204" pitchFamily="34" charset="0"/>
                <a:cs typeface="Calibri" panose="020F0502020204030204" pitchFamily="34" charset="0"/>
              </a:rPr>
              <a:t> </a:t>
            </a:r>
            <a:r>
              <a:rPr lang="es-ES" sz="4000" b="1" dirty="0" err="1">
                <a:solidFill>
                  <a:srgbClr val="00365F"/>
                </a:solidFill>
                <a:latin typeface="Calibri" panose="020F0502020204030204" pitchFamily="34" charset="0"/>
                <a:cs typeface="Calibri" panose="020F0502020204030204" pitchFamily="34" charset="0"/>
              </a:rPr>
              <a:t>your</a:t>
            </a:r>
            <a:r>
              <a:rPr lang="es-ES" sz="4000" b="1" dirty="0">
                <a:solidFill>
                  <a:srgbClr val="00365F"/>
                </a:solidFill>
                <a:latin typeface="Calibri" panose="020F0502020204030204" pitchFamily="34" charset="0"/>
                <a:cs typeface="Calibri" panose="020F0502020204030204" pitchFamily="34" charset="0"/>
              </a:rPr>
              <a:t> </a:t>
            </a:r>
            <a:r>
              <a:rPr lang="es-ES" sz="4000" b="1" dirty="0" err="1">
                <a:solidFill>
                  <a:srgbClr val="00365F"/>
                </a:solidFill>
                <a:latin typeface="Calibri" panose="020F0502020204030204" pitchFamily="34" charset="0"/>
                <a:cs typeface="Calibri" panose="020F0502020204030204" pitchFamily="34" charset="0"/>
              </a:rPr>
              <a:t>healthcare</a:t>
            </a:r>
            <a:r>
              <a:rPr lang="es-ES" sz="4000" b="1" dirty="0">
                <a:solidFill>
                  <a:srgbClr val="00365F"/>
                </a:solidFill>
                <a:latin typeface="Calibri" panose="020F0502020204030204" pitchFamily="34" charset="0"/>
                <a:cs typeface="Calibri" panose="020F0502020204030204" pitchFamily="34" charset="0"/>
              </a:rPr>
              <a:t> </a:t>
            </a:r>
            <a:r>
              <a:rPr lang="es-ES" sz="4000" b="1" dirty="0" err="1">
                <a:solidFill>
                  <a:srgbClr val="00365F"/>
                </a:solidFill>
                <a:latin typeface="Calibri" panose="020F0502020204030204" pitchFamily="34" charset="0"/>
                <a:cs typeface="Calibri" panose="020F0502020204030204" pitchFamily="34" charset="0"/>
              </a:rPr>
              <a:t>provider</a:t>
            </a:r>
            <a:r>
              <a:rPr lang="es-ES" sz="4000" b="1" dirty="0">
                <a:solidFill>
                  <a:srgbClr val="00365F"/>
                </a:solidFill>
                <a:latin typeface="Calibri" panose="020F0502020204030204" pitchFamily="34" charset="0"/>
                <a:cs typeface="Calibri" panose="020F0502020204030204" pitchFamily="34" charset="0"/>
              </a:rPr>
              <a:t> as </a:t>
            </a:r>
            <a:r>
              <a:rPr lang="es-ES" sz="4000" b="1" dirty="0" err="1">
                <a:solidFill>
                  <a:srgbClr val="00365F"/>
                </a:solidFill>
                <a:latin typeface="Calibri" panose="020F0502020204030204" pitchFamily="34" charset="0"/>
                <a:cs typeface="Calibri" panose="020F0502020204030204" pitchFamily="34" charset="0"/>
              </a:rPr>
              <a:t>often</a:t>
            </a:r>
            <a:r>
              <a:rPr lang="es-ES" sz="4000" b="1" dirty="0">
                <a:solidFill>
                  <a:srgbClr val="00365F"/>
                </a:solidFill>
                <a:latin typeface="Calibri" panose="020F0502020204030204" pitchFamily="34" charset="0"/>
                <a:cs typeface="Calibri" panose="020F0502020204030204" pitchFamily="34" charset="0"/>
              </a:rPr>
              <a:t> as </a:t>
            </a:r>
            <a:r>
              <a:rPr lang="es-ES" sz="4000" b="1" dirty="0" err="1">
                <a:solidFill>
                  <a:srgbClr val="00365F"/>
                </a:solidFill>
                <a:latin typeface="Calibri" panose="020F0502020204030204" pitchFamily="34" charset="0"/>
                <a:cs typeface="Calibri" panose="020F0502020204030204" pitchFamily="34" charset="0"/>
              </a:rPr>
              <a:t>you</a:t>
            </a:r>
            <a:r>
              <a:rPr lang="es-ES" sz="4000" b="1" dirty="0">
                <a:solidFill>
                  <a:srgbClr val="00365F"/>
                </a:solidFill>
                <a:latin typeface="Calibri" panose="020F0502020204030204" pitchFamily="34" charset="0"/>
                <a:cs typeface="Calibri" panose="020F0502020204030204" pitchFamily="34" charset="0"/>
              </a:rPr>
              <a:t> decide </a:t>
            </a:r>
            <a:r>
              <a:rPr lang="es-ES" sz="4000" b="1" dirty="0" err="1">
                <a:solidFill>
                  <a:srgbClr val="00365F"/>
                </a:solidFill>
                <a:latin typeface="Calibri" panose="020F0502020204030204" pitchFamily="34" charset="0"/>
                <a:cs typeface="Calibri" panose="020F0502020204030204" pitchFamily="34" charset="0"/>
              </a:rPr>
              <a:t>together</a:t>
            </a:r>
            <a:r>
              <a:rPr lang="es-ES" sz="4000" b="1" dirty="0">
                <a:solidFill>
                  <a:srgbClr val="00365F"/>
                </a:solidFill>
                <a:latin typeface="Calibri" panose="020F0502020204030204" pitchFamily="34" charset="0"/>
                <a:cs typeface="Calibri" panose="020F0502020204030204" pitchFamily="34" charset="0"/>
              </a:rPr>
              <a:t> </a:t>
            </a:r>
            <a:r>
              <a:rPr lang="es-ES" sz="4000" b="1" dirty="0" err="1">
                <a:solidFill>
                  <a:srgbClr val="00365F"/>
                </a:solidFill>
                <a:latin typeface="Calibri" panose="020F0502020204030204" pitchFamily="34" charset="0"/>
                <a:cs typeface="Calibri" panose="020F0502020204030204" pitchFamily="34" charset="0"/>
              </a:rPr>
              <a:t>is</a:t>
            </a:r>
            <a:r>
              <a:rPr lang="es-ES" sz="4000" b="1" dirty="0">
                <a:solidFill>
                  <a:srgbClr val="00365F"/>
                </a:solidFill>
                <a:latin typeface="Calibri" panose="020F0502020204030204" pitchFamily="34" charset="0"/>
                <a:cs typeface="Calibri" panose="020F0502020204030204" pitchFamily="34" charset="0"/>
              </a:rPr>
              <a:t> </a:t>
            </a:r>
            <a:r>
              <a:rPr lang="es-ES" sz="4000" b="1" dirty="0" err="1">
                <a:solidFill>
                  <a:srgbClr val="00365F"/>
                </a:solidFill>
                <a:latin typeface="Calibri" panose="020F0502020204030204" pitchFamily="34" charset="0"/>
                <a:cs typeface="Calibri" panose="020F0502020204030204" pitchFamily="34" charset="0"/>
              </a:rPr>
              <a:t>necessary</a:t>
            </a:r>
            <a:endParaRPr lang="es-ES" sz="4000" b="1" dirty="0">
              <a:solidFill>
                <a:srgbClr val="00365F"/>
              </a:solidFill>
              <a:latin typeface="Calibri" panose="020F0502020204030204" pitchFamily="34" charset="0"/>
              <a:cs typeface="Calibri" panose="020F0502020204030204" pitchFamily="34" charset="0"/>
            </a:endParaRPr>
          </a:p>
        </p:txBody>
      </p:sp>
      <p:sp>
        <p:nvSpPr>
          <p:cNvPr id="681" name="Google Shape;681;p20">
            <a:extLst>
              <a:ext uri="{FF2B5EF4-FFF2-40B4-BE49-F238E27FC236}">
                <a16:creationId xmlns:a16="http://schemas.microsoft.com/office/drawing/2014/main" id="{B481F3F9-19BE-98F4-3FA9-2D5AE530C344}"/>
              </a:ext>
            </a:extLst>
          </p:cNvPr>
          <p:cNvSpPr txBox="1"/>
          <p:nvPr/>
        </p:nvSpPr>
        <p:spPr>
          <a:xfrm>
            <a:off x="1635989" y="6102479"/>
            <a:ext cx="12318549" cy="3705487"/>
          </a:xfrm>
          <a:prstGeom prst="rect">
            <a:avLst/>
          </a:prstGeom>
          <a:noFill/>
          <a:ln>
            <a:noFill/>
          </a:ln>
        </p:spPr>
        <p:txBody>
          <a:bodyPr spcFirstLastPara="1" wrap="square" lIns="0" tIns="12051" rIns="0" bIns="0" anchor="t" anchorCtr="0">
            <a:spAutoFit/>
          </a:bodyPr>
          <a:lstStyle/>
          <a:p>
            <a:pPr marL="584209" marR="48896" indent="-571508">
              <a:lnSpc>
                <a:spcPct val="90000"/>
              </a:lnSpc>
              <a:spcBef>
                <a:spcPts val="1800"/>
              </a:spcBef>
              <a:buFont typeface="Arial" panose="020B0604020202020204" pitchFamily="34" charset="0"/>
              <a:buChar char="•"/>
            </a:pPr>
            <a:r>
              <a:rPr lang="es-ES" sz="4000" dirty="0" err="1">
                <a:solidFill>
                  <a:srgbClr val="00365F"/>
                </a:solidFill>
                <a:latin typeface="Calibri" panose="020F0502020204030204" pitchFamily="34" charset="0"/>
                <a:ea typeface="Arimo"/>
                <a:cs typeface="Calibri" panose="020F0502020204030204" pitchFamily="34" charset="0"/>
                <a:sym typeface="Arimo"/>
              </a:rPr>
              <a:t>Have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Asthma</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Action</a:t>
            </a:r>
            <a:r>
              <a:rPr lang="es-ES" sz="4000" dirty="0">
                <a:solidFill>
                  <a:srgbClr val="00365F"/>
                </a:solidFill>
                <a:latin typeface="Calibri" panose="020F0502020204030204" pitchFamily="34" charset="0"/>
                <a:ea typeface="Arimo"/>
                <a:cs typeface="Calibri" panose="020F0502020204030204" pitchFamily="34" charset="0"/>
                <a:sym typeface="Arimo"/>
              </a:rPr>
              <a:t> Plan.</a:t>
            </a:r>
          </a:p>
          <a:p>
            <a:pPr marL="584209" marR="48896" indent="-571508">
              <a:lnSpc>
                <a:spcPct val="90000"/>
              </a:lnSpc>
              <a:spcBef>
                <a:spcPts val="1800"/>
              </a:spcBef>
              <a:buFont typeface="Arial" panose="020B0604020202020204" pitchFamily="34" charset="0"/>
              <a:buChar char="•"/>
            </a:pPr>
            <a:r>
              <a:rPr lang="es-ES" sz="4000" dirty="0" err="1">
                <a:solidFill>
                  <a:srgbClr val="00365F"/>
                </a:solidFill>
                <a:latin typeface="Calibri" panose="020F0502020204030204" pitchFamily="34" charset="0"/>
                <a:ea typeface="Arimo"/>
                <a:cs typeface="Calibri" panose="020F0502020204030204" pitchFamily="34" charset="0"/>
                <a:sym typeface="Arimo"/>
              </a:rPr>
              <a:t>Get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vaccinated</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against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the</a:t>
            </a:r>
            <a:r>
              <a:rPr lang="es-ES" sz="4000" dirty="0">
                <a:solidFill>
                  <a:srgbClr val="00365F"/>
                </a:solidFill>
                <a:latin typeface="Calibri" panose="020F0502020204030204" pitchFamily="34" charset="0"/>
                <a:ea typeface="Arimo"/>
                <a:cs typeface="Calibri" panose="020F0502020204030204" pitchFamily="34" charset="0"/>
                <a:sym typeface="Arimo"/>
              </a:rPr>
              <a:t> flu and </a:t>
            </a:r>
            <a:r>
              <a:rPr lang="es-ES" sz="4000" dirty="0" err="1">
                <a:solidFill>
                  <a:srgbClr val="00365F"/>
                </a:solidFill>
                <a:latin typeface="Calibri" panose="020F0502020204030204" pitchFamily="34" charset="0"/>
                <a:ea typeface="Arimo"/>
                <a:cs typeface="Calibri" panose="020F0502020204030204" pitchFamily="34" charset="0"/>
                <a:sym typeface="Arimo"/>
              </a:rPr>
              <a:t>other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illnesses</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584209" marR="48896" indent="-571508">
              <a:lnSpc>
                <a:spcPct val="90000"/>
              </a:lnSpc>
              <a:spcBef>
                <a:spcPts val="1800"/>
              </a:spcBef>
              <a:buFont typeface="Arial" panose="020B0604020202020204" pitchFamily="34" charset="0"/>
              <a:buChar char="•"/>
            </a:pPr>
            <a:r>
              <a:rPr lang="es-ES" sz="4000" dirty="0">
                <a:solidFill>
                  <a:srgbClr val="00365F"/>
                </a:solidFill>
                <a:latin typeface="Calibri" panose="020F0502020204030204" pitchFamily="34" charset="0"/>
                <a:ea typeface="Arimo"/>
                <a:cs typeface="Calibri" panose="020F0502020204030204" pitchFamily="34" charset="0"/>
                <a:sym typeface="Arimo"/>
              </a:rPr>
              <a:t>Learn </a:t>
            </a:r>
            <a:r>
              <a:rPr lang="es-ES" sz="4000" dirty="0" err="1">
                <a:solidFill>
                  <a:srgbClr val="00365F"/>
                </a:solidFill>
                <a:latin typeface="Calibri" panose="020F0502020204030204" pitchFamily="34" charset="0"/>
                <a:ea typeface="Arimo"/>
                <a:cs typeface="Calibri" panose="020F0502020204030204" pitchFamily="34" charset="0"/>
                <a:sym typeface="Arimo"/>
              </a:rPr>
              <a:t>which</a:t>
            </a:r>
            <a:r>
              <a:rPr lang="es-ES" sz="4000" dirty="0">
                <a:solidFill>
                  <a:srgbClr val="00365F"/>
                </a:solidFill>
                <a:latin typeface="Calibri" panose="020F0502020204030204" pitchFamily="34" charset="0"/>
                <a:ea typeface="Arimo"/>
                <a:cs typeface="Calibri" panose="020F0502020204030204" pitchFamily="34" charset="0"/>
                <a:sym typeface="Arimo"/>
              </a:rPr>
              <a:t> medicines to </a:t>
            </a:r>
            <a:r>
              <a:rPr lang="es-ES" sz="4000" dirty="0" err="1">
                <a:solidFill>
                  <a:srgbClr val="00365F"/>
                </a:solidFill>
                <a:latin typeface="Calibri" panose="020F0502020204030204" pitchFamily="34" charset="0"/>
                <a:ea typeface="Arimo"/>
                <a:cs typeface="Calibri" panose="020F0502020204030204" pitchFamily="34" charset="0"/>
                <a:sym typeface="Arimo"/>
              </a:rPr>
              <a:t>take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when</a:t>
            </a:r>
            <a:r>
              <a:rPr lang="es-ES" sz="4000" dirty="0">
                <a:solidFill>
                  <a:srgbClr val="00365F"/>
                </a:solidFill>
                <a:latin typeface="Calibri" panose="020F0502020204030204" pitchFamily="34" charset="0"/>
                <a:ea typeface="Arimo"/>
                <a:cs typeface="Calibri" panose="020F0502020204030204" pitchFamily="34" charset="0"/>
                <a:sym typeface="Arimo"/>
              </a:rPr>
              <a:t> to </a:t>
            </a:r>
            <a:r>
              <a:rPr lang="es-ES" sz="4000" dirty="0" err="1">
                <a:solidFill>
                  <a:srgbClr val="00365F"/>
                </a:solidFill>
                <a:latin typeface="Calibri" panose="020F0502020204030204" pitchFamily="34" charset="0"/>
                <a:ea typeface="Arimo"/>
                <a:cs typeface="Calibri" panose="020F0502020204030204" pitchFamily="34" charset="0"/>
                <a:sym typeface="Arimo"/>
              </a:rPr>
              <a:t>take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them</a:t>
            </a:r>
            <a:r>
              <a:rPr lang="es-ES" sz="4000" dirty="0">
                <a:solidFill>
                  <a:srgbClr val="00365F"/>
                </a:solidFill>
                <a:latin typeface="Calibri" panose="020F0502020204030204" pitchFamily="34" charset="0"/>
                <a:ea typeface="Arimo"/>
                <a:cs typeface="Calibri" panose="020F0502020204030204" pitchFamily="34" charset="0"/>
                <a:sym typeface="Arimo"/>
              </a:rPr>
              <a:t>, and </a:t>
            </a:r>
            <a:r>
              <a:rPr lang="es-ES" sz="4000" dirty="0" err="1">
                <a:solidFill>
                  <a:srgbClr val="00365F"/>
                </a:solidFill>
                <a:latin typeface="Calibri" panose="020F0502020204030204" pitchFamily="34" charset="0"/>
                <a:ea typeface="Arimo"/>
                <a:cs typeface="Calibri" panose="020F0502020204030204" pitchFamily="34" charset="0"/>
                <a:sym typeface="Arimo"/>
              </a:rPr>
              <a:t>how</a:t>
            </a:r>
            <a:r>
              <a:rPr lang="es-ES" sz="4000" dirty="0">
                <a:solidFill>
                  <a:srgbClr val="00365F"/>
                </a:solidFill>
                <a:latin typeface="Calibri" panose="020F0502020204030204" pitchFamily="34" charset="0"/>
                <a:ea typeface="Arimo"/>
                <a:cs typeface="Calibri" panose="020F0502020204030204" pitchFamily="34" charset="0"/>
                <a:sym typeface="Arimo"/>
              </a:rPr>
              <a:t> to use </a:t>
            </a:r>
            <a:r>
              <a:rPr lang="es-ES" sz="4000" dirty="0" err="1">
                <a:solidFill>
                  <a:srgbClr val="00365F"/>
                </a:solidFill>
                <a:latin typeface="Calibri" panose="020F0502020204030204" pitchFamily="34" charset="0"/>
                <a:ea typeface="Arimo"/>
                <a:cs typeface="Calibri" panose="020F0502020204030204" pitchFamily="34" charset="0"/>
                <a:sym typeface="Arimo"/>
              </a:rPr>
              <a:t>inhaler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devices</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correctly</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584209" marR="48896" indent="-571508">
              <a:lnSpc>
                <a:spcPct val="90000"/>
              </a:lnSpc>
              <a:spcBef>
                <a:spcPts val="1800"/>
              </a:spcBef>
              <a:buFont typeface="Arial" panose="020B0604020202020204" pitchFamily="34" charset="0"/>
              <a:buChar char="•"/>
            </a:pPr>
            <a:r>
              <a:rPr lang="es-ES" sz="4000" dirty="0">
                <a:solidFill>
                  <a:srgbClr val="00365F"/>
                </a:solidFill>
                <a:latin typeface="Calibri" panose="020F0502020204030204" pitchFamily="34" charset="0"/>
                <a:ea typeface="Arimo"/>
                <a:cs typeface="Calibri" panose="020F0502020204030204" pitchFamily="34" charset="0"/>
                <a:sym typeface="Arimo"/>
              </a:rPr>
              <a:t>Ask </a:t>
            </a:r>
            <a:r>
              <a:rPr lang="es-ES" sz="4000" dirty="0" err="1">
                <a:solidFill>
                  <a:srgbClr val="00365F"/>
                </a:solidFill>
                <a:latin typeface="Calibri" panose="020F0502020204030204" pitchFamily="34" charset="0"/>
                <a:ea typeface="Arimo"/>
                <a:cs typeface="Calibri" panose="020F0502020204030204" pitchFamily="34" charset="0"/>
                <a:sym typeface="Arimo"/>
              </a:rPr>
              <a:t>your</a:t>
            </a:r>
            <a:r>
              <a:rPr lang="es-ES" sz="4000" dirty="0">
                <a:solidFill>
                  <a:srgbClr val="00365F"/>
                </a:solidFill>
                <a:latin typeface="Calibri" panose="020F0502020204030204" pitchFamily="34" charset="0"/>
                <a:ea typeface="Arimo"/>
                <a:cs typeface="Calibri" panose="020F0502020204030204" pitchFamily="34" charset="0"/>
                <a:sym typeface="Arimo"/>
              </a:rPr>
              <a:t> doctor </a:t>
            </a:r>
            <a:r>
              <a:rPr lang="es-ES" sz="4000" dirty="0" err="1">
                <a:solidFill>
                  <a:srgbClr val="00365F"/>
                </a:solidFill>
                <a:latin typeface="Calibri" panose="020F0502020204030204" pitchFamily="34" charset="0"/>
                <a:ea typeface="Arimo"/>
                <a:cs typeface="Calibri" panose="020F0502020204030204" pitchFamily="34" charset="0"/>
                <a:sym typeface="Arimo"/>
              </a:rPr>
              <a:t>for</a:t>
            </a:r>
            <a:r>
              <a:rPr lang="es-ES" sz="4000" dirty="0">
                <a:solidFill>
                  <a:srgbClr val="00365F"/>
                </a:solidFill>
                <a:latin typeface="Calibri" panose="020F0502020204030204" pitchFamily="34" charset="0"/>
                <a:ea typeface="Arimo"/>
                <a:cs typeface="Calibri" panose="020F0502020204030204" pitchFamily="34" charset="0"/>
                <a:sym typeface="Arimo"/>
              </a:rPr>
              <a:t> a </a:t>
            </a:r>
            <a:r>
              <a:rPr lang="es-ES" sz="4000" dirty="0" err="1">
                <a:solidFill>
                  <a:srgbClr val="00365F"/>
                </a:solidFill>
                <a:latin typeface="Calibri" panose="020F0502020204030204" pitchFamily="34" charset="0"/>
                <a:ea typeface="Arimo"/>
                <a:cs typeface="Calibri" panose="020F0502020204030204" pitchFamily="34" charset="0"/>
                <a:sym typeface="Arimo"/>
              </a:rPr>
              <a:t>prescription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for</a:t>
            </a:r>
            <a:r>
              <a:rPr lang="es-ES" sz="4000" dirty="0">
                <a:solidFill>
                  <a:srgbClr val="00365F"/>
                </a:solidFill>
                <a:latin typeface="Calibri" panose="020F0502020204030204" pitchFamily="34" charset="0"/>
                <a:ea typeface="Arimo"/>
                <a:cs typeface="Calibri" panose="020F0502020204030204" pitchFamily="34" charset="0"/>
                <a:sym typeface="Arimo"/>
              </a:rPr>
              <a:t> a </a:t>
            </a:r>
            <a:r>
              <a:rPr lang="es-ES" sz="4000" dirty="0" err="1">
                <a:solidFill>
                  <a:srgbClr val="00365F"/>
                </a:solidFill>
                <a:latin typeface="Calibri" panose="020F0502020204030204" pitchFamily="34" charset="0"/>
                <a:ea typeface="Arimo"/>
                <a:cs typeface="Calibri" panose="020F0502020204030204" pitchFamily="34" charset="0"/>
                <a:sym typeface="Arimo"/>
              </a:rPr>
              <a:t>spacer</a:t>
            </a:r>
            <a:r>
              <a:rPr lang="es-ES" sz="4000" dirty="0">
                <a:solidFill>
                  <a:srgbClr val="00365F"/>
                </a:solidFill>
                <a:latin typeface="Calibri" panose="020F0502020204030204" pitchFamily="34" charset="0"/>
                <a:ea typeface="Arimo"/>
                <a:cs typeface="Calibri" panose="020F0502020204030204" pitchFamily="34" charset="0"/>
                <a:sym typeface="Arimo"/>
              </a:rPr>
              <a:t>. </a:t>
            </a:r>
            <a:endParaRPr sz="4000" dirty="0">
              <a:solidFill>
                <a:srgbClr val="00365F"/>
              </a:solidFill>
              <a:latin typeface="Calibri" panose="020F0502020204030204" pitchFamily="34" charset="0"/>
              <a:ea typeface="Helvetica Neue"/>
              <a:cs typeface="Calibri" panose="020F0502020204030204" pitchFamily="34" charset="0"/>
              <a:sym typeface="Helvetica Neue"/>
            </a:endParaRPr>
          </a:p>
        </p:txBody>
      </p:sp>
      <p:pic>
        <p:nvPicPr>
          <p:cNvPr id="9" name="Imagen 8" descr="Young woman doctor wearing a white coat with a stethoscope around her neck, looking at the camera with a friendly expression.">
            <a:extLst>
              <a:ext uri="{FF2B5EF4-FFF2-40B4-BE49-F238E27FC236}">
                <a16:creationId xmlns:a16="http://schemas.microsoft.com/office/drawing/2014/main" id="{8577FE4B-D661-6D32-BD4D-EA99DAC815B6}"/>
              </a:ext>
            </a:extLst>
          </p:cNvPr>
          <p:cNvPicPr>
            <a:picLocks noChangeAspect="1"/>
          </p:cNvPicPr>
          <p:nvPr/>
        </p:nvPicPr>
        <p:blipFill>
          <a:blip r:embed="rId3"/>
          <a:stretch>
            <a:fillRect/>
          </a:stretch>
        </p:blipFill>
        <p:spPr>
          <a:xfrm>
            <a:off x="13954538" y="3496703"/>
            <a:ext cx="6461999" cy="9818382"/>
          </a:xfrm>
          <a:prstGeom prst="rect">
            <a:avLst/>
          </a:prstGeom>
        </p:spPr>
      </p:pic>
    </p:spTree>
    <p:extLst>
      <p:ext uri="{BB962C8B-B14F-4D97-AF65-F5344CB8AC3E}">
        <p14:creationId xmlns:p14="http://schemas.microsoft.com/office/powerpoint/2010/main" val="395945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7"/>
                                        </p:tgtEl>
                                        <p:attrNameLst>
                                          <p:attrName>style.visibility</p:attrName>
                                        </p:attrNameLst>
                                      </p:cBhvr>
                                      <p:to>
                                        <p:strVal val="visible"/>
                                      </p:to>
                                    </p:set>
                                    <p:animEffect transition="in" filter="fade">
                                      <p:cBhvr>
                                        <p:cTn id="7" dur="1000"/>
                                        <p:tgtEl>
                                          <p:spTgt spid="6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6" name="Rectángulo redondeado 5">
            <a:extLst>
              <a:ext uri="{FF2B5EF4-FFF2-40B4-BE49-F238E27FC236}">
                <a16:creationId xmlns:a16="http://schemas.microsoft.com/office/drawing/2014/main" id="{3E985FC3-DF42-9C86-42D5-1D4B0D42654B}"/>
              </a:ext>
              <a:ext uri="{C183D7F6-B498-43B3-948B-1728B52AA6E4}">
                <adec:decorative xmlns:adec="http://schemas.microsoft.com/office/drawing/2017/decorative" val="1"/>
              </a:ext>
            </a:extLst>
          </p:cNvPr>
          <p:cNvSpPr/>
          <p:nvPr/>
        </p:nvSpPr>
        <p:spPr>
          <a:xfrm>
            <a:off x="1179058" y="2230448"/>
            <a:ext cx="17745984" cy="7549656"/>
          </a:xfrm>
          <a:prstGeom prst="roundRect">
            <a:avLst>
              <a:gd name="adj" fmla="val 8448"/>
            </a:avLst>
          </a:prstGeom>
          <a:solidFill>
            <a:srgbClr val="EEF2F6">
              <a:alpha val="933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7" name="TextBox 8">
            <a:extLst>
              <a:ext uri="{FF2B5EF4-FFF2-40B4-BE49-F238E27FC236}">
                <a16:creationId xmlns:a16="http://schemas.microsoft.com/office/drawing/2014/main" id="{26396F5D-0344-2CD0-C76F-C2B0971367D8}"/>
              </a:ext>
            </a:extLst>
          </p:cNvPr>
          <p:cNvSpPr txBox="1">
            <a:spLocks noGrp="1"/>
          </p:cNvSpPr>
          <p:nvPr>
            <p:ph type="title" idx="4294967295"/>
          </p:nvPr>
        </p:nvSpPr>
        <p:spPr>
          <a:xfrm>
            <a:off x="1970480" y="3480972"/>
            <a:ext cx="9294445" cy="40564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14">
              <a:lnSpc>
                <a:spcPct val="80000"/>
              </a:lnSpc>
              <a:buClrTx/>
              <a:buSzTx/>
              <a:defRPr/>
            </a:pPr>
            <a: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rPr>
              <a:t>Questions for your healthcare provider at your next visit:</a:t>
            </a:r>
            <a:b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rPr>
            </a:br>
            <a:endPar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endParaRPr>
          </a:p>
        </p:txBody>
      </p:sp>
      <p:sp>
        <p:nvSpPr>
          <p:cNvPr id="8" name="Google Shape;440;p12">
            <a:extLst>
              <a:ext uri="{FF2B5EF4-FFF2-40B4-BE49-F238E27FC236}">
                <a16:creationId xmlns:a16="http://schemas.microsoft.com/office/drawing/2014/main" id="{15BA23A6-0526-8FF4-E5C9-4DCB144901CC}"/>
              </a:ext>
            </a:extLst>
          </p:cNvPr>
          <p:cNvSpPr txBox="1"/>
          <p:nvPr/>
        </p:nvSpPr>
        <p:spPr>
          <a:xfrm>
            <a:off x="11660636" y="3480972"/>
            <a:ext cx="7498902" cy="5513678"/>
          </a:xfrm>
          <a:prstGeom prst="rect">
            <a:avLst/>
          </a:prstGeom>
          <a:noFill/>
          <a:ln>
            <a:noFill/>
          </a:ln>
        </p:spPr>
        <p:txBody>
          <a:bodyPr spcFirstLastPara="1" wrap="square" lIns="0" tIns="95874" rIns="0" bIns="0" anchor="t" anchorCtr="0">
            <a:spAutoFit/>
          </a:bodyPr>
          <a:lstStyle/>
          <a:p>
            <a:pPr marL="12699" marR="1115075">
              <a:lnSpc>
                <a:spcPct val="80000"/>
              </a:lnSpc>
            </a:pPr>
            <a:r>
              <a:rPr lang="es-ES" sz="4000" dirty="0">
                <a:solidFill>
                  <a:srgbClr val="00365F"/>
                </a:solidFill>
                <a:latin typeface="Calibri" panose="020F0502020204030204" pitchFamily="34" charset="0"/>
                <a:ea typeface="Arimo"/>
                <a:cs typeface="Calibri" panose="020F0502020204030204" pitchFamily="34" charset="0"/>
                <a:sym typeface="Arimo"/>
              </a:rPr>
              <a:t>Can </a:t>
            </a:r>
            <a:r>
              <a:rPr lang="es-ES" sz="4000" dirty="0" err="1">
                <a:solidFill>
                  <a:srgbClr val="00365F"/>
                </a:solidFill>
                <a:latin typeface="Calibri" panose="020F0502020204030204" pitchFamily="34" charset="0"/>
                <a:ea typeface="Arimo"/>
                <a:cs typeface="Calibri" panose="020F0502020204030204" pitchFamily="34" charset="0"/>
                <a:sym typeface="Arimo"/>
              </a:rPr>
              <a:t>you</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explain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this</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information</a:t>
            </a:r>
            <a:r>
              <a:rPr lang="es-ES" sz="4000" dirty="0">
                <a:solidFill>
                  <a:srgbClr val="00365F"/>
                </a:solidFill>
                <a:latin typeface="Calibri" panose="020F0502020204030204" pitchFamily="34" charset="0"/>
                <a:ea typeface="Arimo"/>
                <a:cs typeface="Calibri" panose="020F0502020204030204" pitchFamily="34" charset="0"/>
                <a:sym typeface="Arimo"/>
              </a:rPr>
              <a:t> in a </a:t>
            </a:r>
            <a:r>
              <a:rPr lang="es-ES" sz="4000" dirty="0" err="1">
                <a:solidFill>
                  <a:srgbClr val="00365F"/>
                </a:solidFill>
                <a:latin typeface="Calibri" panose="020F0502020204030204" pitchFamily="34" charset="0"/>
                <a:ea typeface="Arimo"/>
                <a:cs typeface="Calibri" panose="020F0502020204030204" pitchFamily="34" charset="0"/>
                <a:sym typeface="Arimo"/>
              </a:rPr>
              <a:t>simpler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way</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12699" marR="1115075">
              <a:lnSpc>
                <a:spcPct val="80000"/>
              </a:lnSpc>
            </a:pPr>
            <a:r>
              <a:rPr lang="es-ES" sz="4000" dirty="0">
                <a:solidFill>
                  <a:srgbClr val="00365F"/>
                </a:solidFill>
                <a:latin typeface="Calibri" panose="020F0502020204030204" pitchFamily="34" charset="0"/>
                <a:ea typeface="Arimo"/>
                <a:cs typeface="Calibri" panose="020F0502020204030204" pitchFamily="34" charset="0"/>
                <a:sym typeface="Arimo"/>
              </a:rPr>
              <a:t> </a:t>
            </a:r>
          </a:p>
          <a:p>
            <a:pPr marL="12699" marR="1115075">
              <a:lnSpc>
                <a:spcPct val="80000"/>
              </a:lnSpc>
            </a:pPr>
            <a:r>
              <a:rPr lang="es-ES" sz="4000" dirty="0">
                <a:solidFill>
                  <a:srgbClr val="00365F"/>
                </a:solidFill>
                <a:latin typeface="Calibri" panose="020F0502020204030204" pitchFamily="34" charset="0"/>
                <a:ea typeface="Arimo"/>
                <a:cs typeface="Calibri" panose="020F0502020204030204" pitchFamily="34" charset="0"/>
                <a:sym typeface="Arimo"/>
              </a:rPr>
              <a:t>Can I </a:t>
            </a:r>
            <a:r>
              <a:rPr lang="es-ES" sz="4000" dirty="0" err="1">
                <a:solidFill>
                  <a:srgbClr val="00365F"/>
                </a:solidFill>
                <a:latin typeface="Calibri" panose="020F0502020204030204" pitchFamily="34" charset="0"/>
                <a:ea typeface="Arimo"/>
                <a:cs typeface="Calibri" panose="020F0502020204030204" pitchFamily="34" charset="0"/>
                <a:sym typeface="Arimo"/>
              </a:rPr>
              <a:t>request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interpreter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for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this</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visit</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12699" marR="1115075">
              <a:lnSpc>
                <a:spcPct val="80000"/>
              </a:lnSpc>
            </a:pPr>
            <a:r>
              <a:rPr lang="es-ES" sz="4000" dirty="0">
                <a:solidFill>
                  <a:srgbClr val="00365F"/>
                </a:solidFill>
                <a:latin typeface="Calibri" panose="020F0502020204030204" pitchFamily="34" charset="0"/>
                <a:ea typeface="Arimo"/>
                <a:cs typeface="Calibri" panose="020F0502020204030204" pitchFamily="34" charset="0"/>
                <a:sym typeface="Arimo"/>
              </a:rPr>
              <a:t> </a:t>
            </a:r>
          </a:p>
          <a:p>
            <a:pPr marL="12699" marR="1115075">
              <a:lnSpc>
                <a:spcPct val="80000"/>
              </a:lnSpc>
            </a:pPr>
            <a:r>
              <a:rPr lang="es-ES" sz="4000" dirty="0">
                <a:solidFill>
                  <a:srgbClr val="00365F"/>
                </a:solidFill>
                <a:latin typeface="Calibri" panose="020F0502020204030204" pitchFamily="34" charset="0"/>
                <a:ea typeface="Arimo"/>
                <a:cs typeface="Calibri" panose="020F0502020204030204" pitchFamily="34" charset="0"/>
                <a:sym typeface="Arimo"/>
              </a:rPr>
              <a:t>Do </a:t>
            </a:r>
            <a:r>
              <a:rPr lang="es-ES" sz="4000" dirty="0" err="1">
                <a:solidFill>
                  <a:srgbClr val="00365F"/>
                </a:solidFill>
                <a:latin typeface="Calibri" panose="020F0502020204030204" pitchFamily="34" charset="0"/>
                <a:ea typeface="Arimo"/>
                <a:cs typeface="Calibri" panose="020F0502020204030204" pitchFamily="34" charset="0"/>
                <a:sym typeface="Arimo"/>
              </a:rPr>
              <a:t>you</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have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materials</a:t>
            </a:r>
            <a:r>
              <a:rPr lang="es-ES" sz="4000" dirty="0">
                <a:solidFill>
                  <a:srgbClr val="00365F"/>
                </a:solidFill>
                <a:latin typeface="Calibri" panose="020F0502020204030204" pitchFamily="34" charset="0"/>
                <a:ea typeface="Arimo"/>
                <a:cs typeface="Calibri" panose="020F0502020204030204" pitchFamily="34" charset="0"/>
                <a:sym typeface="Arimo"/>
              </a:rPr>
              <a:t> in </a:t>
            </a:r>
            <a:r>
              <a:rPr lang="es-ES" sz="4000" dirty="0" err="1">
                <a:solidFill>
                  <a:srgbClr val="00365F"/>
                </a:solidFill>
                <a:latin typeface="Calibri" panose="020F0502020204030204" pitchFamily="34" charset="0"/>
                <a:ea typeface="Arimo"/>
                <a:cs typeface="Calibri" panose="020F0502020204030204" pitchFamily="34" charset="0"/>
                <a:sym typeface="Arimo"/>
              </a:rPr>
              <a:t>Spanish</a:t>
            </a:r>
            <a:r>
              <a:rPr lang="es-ES" sz="4000" dirty="0">
                <a:solidFill>
                  <a:srgbClr val="00365F"/>
                </a:solidFill>
                <a:latin typeface="Calibri" panose="020F0502020204030204" pitchFamily="34" charset="0"/>
                <a:ea typeface="Arimo"/>
                <a:cs typeface="Calibri" panose="020F0502020204030204" pitchFamily="34" charset="0"/>
                <a:sym typeface="Arimo"/>
              </a:rPr>
              <a:t>?</a:t>
            </a:r>
          </a:p>
          <a:p>
            <a:pPr marL="12699" marR="1115075">
              <a:lnSpc>
                <a:spcPct val="80000"/>
              </a:lnSpc>
            </a:pPr>
            <a:r>
              <a:rPr lang="es-ES" sz="4000" dirty="0">
                <a:solidFill>
                  <a:srgbClr val="00365F"/>
                </a:solidFill>
                <a:latin typeface="Calibri" panose="020F0502020204030204" pitchFamily="34" charset="0"/>
                <a:ea typeface="Arimo"/>
                <a:cs typeface="Calibri" panose="020F0502020204030204" pitchFamily="34" charset="0"/>
                <a:sym typeface="Arimo"/>
              </a:rPr>
              <a:t> </a:t>
            </a:r>
          </a:p>
          <a:p>
            <a:pPr marL="12699" marR="1115075">
              <a:lnSpc>
                <a:spcPct val="80000"/>
              </a:lnSpc>
            </a:pPr>
            <a:r>
              <a:rPr lang="es-ES" sz="4000" dirty="0">
                <a:solidFill>
                  <a:srgbClr val="00365F"/>
                </a:solidFill>
                <a:latin typeface="Calibri" panose="020F0502020204030204" pitchFamily="34" charset="0"/>
                <a:ea typeface="Arimo"/>
                <a:cs typeface="Calibri" panose="020F0502020204030204" pitchFamily="34" charset="0"/>
                <a:sym typeface="Arimo"/>
              </a:rPr>
              <a:t>Can </a:t>
            </a:r>
            <a:r>
              <a:rPr lang="es-ES" sz="4000" dirty="0" err="1">
                <a:solidFill>
                  <a:srgbClr val="00365F"/>
                </a:solidFill>
                <a:latin typeface="Calibri" panose="020F0502020204030204" pitchFamily="34" charset="0"/>
                <a:ea typeface="Arimo"/>
                <a:cs typeface="Calibri" panose="020F0502020204030204" pitchFamily="34" charset="0"/>
                <a:sym typeface="Arimo"/>
              </a:rPr>
              <a:t>you</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explain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how</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my</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Asthma</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Action</a:t>
            </a:r>
            <a:r>
              <a:rPr lang="es-ES" sz="4000" dirty="0">
                <a:solidFill>
                  <a:srgbClr val="00365F"/>
                </a:solidFill>
                <a:latin typeface="Calibri" panose="020F0502020204030204" pitchFamily="34" charset="0"/>
                <a:ea typeface="Arimo"/>
                <a:cs typeface="Calibri" panose="020F0502020204030204" pitchFamily="34" charset="0"/>
                <a:sym typeface="Arimo"/>
              </a:rPr>
              <a:t> Plan </a:t>
            </a:r>
            <a:r>
              <a:rPr lang="es-ES" sz="4000" dirty="0" err="1">
                <a:solidFill>
                  <a:srgbClr val="00365F"/>
                </a:solidFill>
                <a:latin typeface="Calibri" panose="020F0502020204030204" pitchFamily="34" charset="0"/>
                <a:ea typeface="Arimo"/>
                <a:cs typeface="Calibri" panose="020F0502020204030204" pitchFamily="34" charset="0"/>
                <a:sym typeface="Arimo"/>
              </a:rPr>
              <a:t>works</a:t>
            </a:r>
            <a:r>
              <a:rPr lang="es-ES" sz="4000" dirty="0">
                <a:solidFill>
                  <a:srgbClr val="00365F"/>
                </a:solidFill>
                <a:latin typeface="Calibri" panose="020F0502020204030204" pitchFamily="34" charset="0"/>
                <a:ea typeface="Arimo"/>
                <a:cs typeface="Calibri" panose="020F0502020204030204" pitchFamily="34" charset="0"/>
                <a:sym typeface="Arimo"/>
              </a:rPr>
              <a:t>??</a:t>
            </a:r>
            <a:endParaRPr lang="es-ES" sz="4000" dirty="0">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24" name="Google Shape;413;p11">
            <a:extLst>
              <a:ext uri="{FF2B5EF4-FFF2-40B4-BE49-F238E27FC236}">
                <a16:creationId xmlns:a16="http://schemas.microsoft.com/office/drawing/2014/main" id="{80D7F275-0099-2FA3-0806-8BC13856A39E}"/>
              </a:ext>
            </a:extLst>
          </p:cNvPr>
          <p:cNvSpPr txBox="1">
            <a:spLocks noGrp="1"/>
          </p:cNvSpPr>
          <p:nvPr>
            <p:ph type="title" idx="4294967295"/>
          </p:nvPr>
        </p:nvSpPr>
        <p:spPr>
          <a:xfrm>
            <a:off x="1721629" y="2503489"/>
            <a:ext cx="10057995" cy="6302480"/>
          </a:xfrm>
          <a:prstGeom prst="rect">
            <a:avLst/>
          </a:prstGeom>
          <a:noFill/>
          <a:ln>
            <a:noFill/>
            <a:prstDash/>
          </a:ln>
          <a:effectLst/>
        </p:spPr>
        <p:txBody>
          <a:bodyPr rot="0" spcFirstLastPara="1" vertOverflow="overflow" horzOverflow="overflow" vert="horz" wrap="square" lIns="0" tIns="681976"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50"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defTabSz="914414">
              <a:lnSpc>
                <a:spcPct val="75900"/>
              </a:lnSpc>
              <a:buSzTx/>
              <a:defRPr/>
            </a:pPr>
            <a:r>
              <a:rPr lang="es-ES" sz="12000" b="0" dirty="0" err="1">
                <a:latin typeface="Calibri" panose="020F0502020204030204" pitchFamily="34" charset="0"/>
                <a:ea typeface="Helvetica Neue"/>
                <a:cs typeface="Calibri" panose="020F0502020204030204" pitchFamily="34" charset="0"/>
              </a:rPr>
              <a:t>Does</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anyone</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know</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what</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an</a:t>
            </a:r>
            <a:r>
              <a:rPr lang="es-ES" sz="12000" b="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Asthma</a:t>
            </a:r>
            <a:r>
              <a:rPr lang="es-ES" sz="1200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Action</a:t>
            </a:r>
            <a:r>
              <a:rPr lang="es-ES" sz="12000" dirty="0">
                <a:latin typeface="Calibri" panose="020F0502020204030204" pitchFamily="34" charset="0"/>
                <a:ea typeface="Helvetica Neue"/>
                <a:cs typeface="Calibri" panose="020F0502020204030204" pitchFamily="34" charset="0"/>
              </a:rPr>
              <a:t> Plan</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is</a:t>
            </a:r>
            <a:r>
              <a:rPr lang="es-ES" sz="12000" b="0" dirty="0">
                <a:latin typeface="Calibri" panose="020F0502020204030204" pitchFamily="34" charset="0"/>
                <a:ea typeface="Helvetica Neue"/>
                <a:cs typeface="Calibri" panose="020F0502020204030204" pitchFamily="34" charset="0"/>
              </a:rPr>
              <a:t>? </a:t>
            </a:r>
            <a:endParaRPr kumimoji="0" lang="es-ES" sz="12000" b="0" i="0" u="none" strike="noStrike" kern="0" cap="none" spc="0" normalizeH="0" baseline="0" noProof="0" dirty="0">
              <a:ln>
                <a:noFill/>
              </a:ln>
              <a:solidFill>
                <a:srgbClr val="00365F"/>
              </a:solidFill>
              <a:effectLst/>
              <a:uLnTx/>
              <a:uFillTx/>
              <a:latin typeface="Calibri" panose="020F0502020204030204" pitchFamily="34" charset="0"/>
              <a:ea typeface="Helvetica Neue"/>
              <a:cs typeface="Calibri" panose="020F0502020204030204" pitchFamily="34" charset="0"/>
              <a:sym typeface="Helvetica Neue"/>
            </a:endParaRPr>
          </a:p>
        </p:txBody>
      </p:sp>
      <p:pic>
        <p:nvPicPr>
          <p:cNvPr id="28" name="Imagen 27" descr="Raised hand indicating someone has an answer to the question.">
            <a:extLst>
              <a:ext uri="{FF2B5EF4-FFF2-40B4-BE49-F238E27FC236}">
                <a16:creationId xmlns:a16="http://schemas.microsoft.com/office/drawing/2014/main" id="{8060A5DB-7B38-A471-ADEE-4A9A48A532BF}"/>
              </a:ext>
            </a:extLst>
          </p:cNvPr>
          <p:cNvPicPr>
            <a:picLocks noChangeAspect="1"/>
          </p:cNvPicPr>
          <p:nvPr/>
        </p:nvPicPr>
        <p:blipFill>
          <a:blip r:embed="rId3"/>
          <a:stretch>
            <a:fillRect/>
          </a:stretch>
        </p:blipFill>
        <p:spPr>
          <a:xfrm>
            <a:off x="12519059" y="177551"/>
            <a:ext cx="4083228" cy="111317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5" name="Rectángulo redondeado 4">
            <a:extLst>
              <a:ext uri="{FF2B5EF4-FFF2-40B4-BE49-F238E27FC236}">
                <a16:creationId xmlns:a16="http://schemas.microsoft.com/office/drawing/2014/main" id="{917FABE8-9E2D-25E7-6FD3-37048063BFFD}"/>
              </a:ext>
              <a:ext uri="{C183D7F6-B498-43B3-948B-1728B52AA6E4}">
                <adec:decorative xmlns:adec="http://schemas.microsoft.com/office/drawing/2017/decorative" val="1"/>
              </a:ext>
            </a:extLst>
          </p:cNvPr>
          <p:cNvSpPr/>
          <p:nvPr/>
        </p:nvSpPr>
        <p:spPr>
          <a:xfrm>
            <a:off x="12253307" y="2319434"/>
            <a:ext cx="6421556" cy="3335242"/>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pic>
        <p:nvPicPr>
          <p:cNvPr id="9" name="Picture 8" descr="Reference image of an Asthma Action Plan form.">
            <a:extLst>
              <a:ext uri="{FF2B5EF4-FFF2-40B4-BE49-F238E27FC236}">
                <a16:creationId xmlns:a16="http://schemas.microsoft.com/office/drawing/2014/main" id="{89495FA2-05BB-4EBA-CFE7-01BB678BC185}"/>
              </a:ext>
            </a:extLst>
          </p:cNvPr>
          <p:cNvPicPr>
            <a:picLocks noChangeAspect="1"/>
          </p:cNvPicPr>
          <p:nvPr/>
        </p:nvPicPr>
        <p:blipFill>
          <a:blip r:embed="rId3"/>
          <a:stretch>
            <a:fillRect/>
          </a:stretch>
        </p:blipFill>
        <p:spPr>
          <a:xfrm>
            <a:off x="2292461" y="625475"/>
            <a:ext cx="7759589" cy="10058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QR code to access the Adult Asthma Action Plan.">
            <a:extLst>
              <a:ext uri="{FF2B5EF4-FFF2-40B4-BE49-F238E27FC236}">
                <a16:creationId xmlns:a16="http://schemas.microsoft.com/office/drawing/2014/main" id="{2DDA90CE-A513-3548-3E07-25655797722C}"/>
              </a:ext>
            </a:extLst>
          </p:cNvPr>
          <p:cNvPicPr>
            <a:picLocks noChangeAspect="1"/>
          </p:cNvPicPr>
          <p:nvPr/>
        </p:nvPicPr>
        <p:blipFill>
          <a:blip r:embed="rId4"/>
          <a:stretch>
            <a:fillRect/>
          </a:stretch>
        </p:blipFill>
        <p:spPr>
          <a:xfrm>
            <a:off x="12487117" y="2605337"/>
            <a:ext cx="2922755" cy="2940049"/>
          </a:xfrm>
          <a:prstGeom prst="rect">
            <a:avLst/>
          </a:prstGeom>
        </p:spPr>
      </p:pic>
      <p:sp>
        <p:nvSpPr>
          <p:cNvPr id="717" name="Google Shape;717;p22" descr="Plan de acción para personas adultas"/>
          <p:cNvSpPr txBox="1">
            <a:spLocks noGrp="1"/>
          </p:cNvSpPr>
          <p:nvPr>
            <p:ph type="title" idx="4294967295"/>
          </p:nvPr>
        </p:nvSpPr>
        <p:spPr>
          <a:xfrm>
            <a:off x="15624618" y="2949350"/>
            <a:ext cx="2547937" cy="2066580"/>
          </a:xfrm>
          <a:prstGeom prst="rect">
            <a:avLst/>
          </a:prstGeom>
          <a:noFill/>
          <a:ln>
            <a:noFill/>
          </a:ln>
        </p:spPr>
        <p:txBody>
          <a:bodyPr spcFirstLastPara="1" wrap="square" lIns="0" tIns="95874" rIns="0" bIns="0" anchor="t" anchorCtr="0">
            <a:spAutoFit/>
          </a:bodyPr>
          <a:lstStyle/>
          <a:p>
            <a:pPr marL="12699" marR="5080">
              <a:lnSpc>
                <a:spcPct val="80000"/>
              </a:lnSpc>
            </a:pPr>
            <a:r>
              <a:rPr lang="es-CR" sz="4000" b="0" dirty="0" err="1">
                <a:latin typeface="Calibri" panose="020F0502020204030204" pitchFamily="34" charset="0"/>
                <a:ea typeface="Arimo"/>
                <a:cs typeface="Calibri" panose="020F0502020204030204" pitchFamily="34" charset="0"/>
                <a:sym typeface="Arimo"/>
              </a:rPr>
              <a:t>Adult</a:t>
            </a:r>
            <a:r>
              <a:rPr lang="es-CR" sz="4000" b="0" dirty="0">
                <a:latin typeface="Calibri" panose="020F0502020204030204" pitchFamily="34" charset="0"/>
                <a:ea typeface="Arimo"/>
                <a:cs typeface="Calibri" panose="020F0502020204030204" pitchFamily="34" charset="0"/>
                <a:sym typeface="Arimo"/>
              </a:rPr>
              <a:t> </a:t>
            </a:r>
            <a:r>
              <a:rPr lang="es-CR" sz="4000" b="0" dirty="0" err="1">
                <a:latin typeface="Calibri" panose="020F0502020204030204" pitchFamily="34" charset="0"/>
                <a:ea typeface="Arimo"/>
                <a:cs typeface="Calibri" panose="020F0502020204030204" pitchFamily="34" charset="0"/>
                <a:sym typeface="Arimo"/>
              </a:rPr>
              <a:t>Asthma</a:t>
            </a:r>
            <a:r>
              <a:rPr lang="es-CR" sz="4000" b="0" dirty="0">
                <a:latin typeface="Calibri" panose="020F0502020204030204" pitchFamily="34" charset="0"/>
                <a:ea typeface="Arimo"/>
                <a:cs typeface="Calibri" panose="020F0502020204030204" pitchFamily="34" charset="0"/>
                <a:sym typeface="Arimo"/>
              </a:rPr>
              <a:t> </a:t>
            </a:r>
            <a:r>
              <a:rPr lang="es-CR" sz="4000" b="0" dirty="0" err="1">
                <a:latin typeface="Calibri" panose="020F0502020204030204" pitchFamily="34" charset="0"/>
                <a:ea typeface="Arimo"/>
                <a:cs typeface="Calibri" panose="020F0502020204030204" pitchFamily="34" charset="0"/>
                <a:sym typeface="Arimo"/>
              </a:rPr>
              <a:t>Action</a:t>
            </a:r>
            <a:r>
              <a:rPr lang="es-CR" sz="4000" b="0" dirty="0">
                <a:latin typeface="Calibri" panose="020F0502020204030204" pitchFamily="34" charset="0"/>
                <a:ea typeface="Arimo"/>
                <a:cs typeface="Calibri" panose="020F0502020204030204" pitchFamily="34" charset="0"/>
                <a:sym typeface="Arimo"/>
              </a:rPr>
              <a:t> Plan</a:t>
            </a:r>
            <a:br>
              <a:rPr lang="es-CR" sz="4000" b="0" dirty="0">
                <a:latin typeface="Calibri" panose="020F0502020204030204" pitchFamily="34" charset="0"/>
                <a:ea typeface="Arimo"/>
                <a:cs typeface="Calibri" panose="020F0502020204030204" pitchFamily="34" charset="0"/>
                <a:sym typeface="Arimo"/>
              </a:rPr>
            </a:br>
            <a:endParaRPr sz="4000" b="0" dirty="0">
              <a:latin typeface="Calibri" panose="020F0502020204030204" pitchFamily="34" charset="0"/>
              <a:ea typeface="Arimo"/>
              <a:cs typeface="Calibri" panose="020F0502020204030204" pitchFamily="34" charset="0"/>
              <a:sym typeface="Arimo"/>
            </a:endParaRPr>
          </a:p>
        </p:txBody>
      </p:sp>
      <p:sp>
        <p:nvSpPr>
          <p:cNvPr id="7" name="Rectángulo redondeado 6">
            <a:extLst>
              <a:ext uri="{FF2B5EF4-FFF2-40B4-BE49-F238E27FC236}">
                <a16:creationId xmlns:a16="http://schemas.microsoft.com/office/drawing/2014/main" id="{A985193D-6FDF-2519-B668-52A78095D56F}"/>
              </a:ext>
              <a:ext uri="{C183D7F6-B498-43B3-948B-1728B52AA6E4}">
                <adec:decorative xmlns:adec="http://schemas.microsoft.com/office/drawing/2017/decorative" val="1"/>
              </a:ext>
            </a:extLst>
          </p:cNvPr>
          <p:cNvSpPr/>
          <p:nvPr/>
        </p:nvSpPr>
        <p:spPr>
          <a:xfrm>
            <a:off x="12253307" y="6328726"/>
            <a:ext cx="6421556" cy="3335242"/>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pic>
        <p:nvPicPr>
          <p:cNvPr id="10" name="Picture 9" descr="QR code to access the Child Asthma Action Plan.">
            <a:extLst>
              <a:ext uri="{FF2B5EF4-FFF2-40B4-BE49-F238E27FC236}">
                <a16:creationId xmlns:a16="http://schemas.microsoft.com/office/drawing/2014/main" id="{E55295EF-06CA-476A-23F0-CBC3202F63AE}"/>
              </a:ext>
            </a:extLst>
          </p:cNvPr>
          <p:cNvPicPr>
            <a:picLocks noChangeAspect="1"/>
          </p:cNvPicPr>
          <p:nvPr/>
        </p:nvPicPr>
        <p:blipFill>
          <a:blip r:embed="rId5"/>
          <a:srcRect l="3371" t="4014" r="3696" b="3891"/>
          <a:stretch>
            <a:fillRect/>
          </a:stretch>
        </p:blipFill>
        <p:spPr>
          <a:xfrm>
            <a:off x="12483624" y="6565900"/>
            <a:ext cx="2985750" cy="2971799"/>
          </a:xfrm>
          <a:prstGeom prst="rect">
            <a:avLst/>
          </a:prstGeom>
        </p:spPr>
      </p:pic>
      <p:sp>
        <p:nvSpPr>
          <p:cNvPr id="6" name="Google Shape;717;p22" descr="Plan de acción para niñas y niños&#10;">
            <a:extLst>
              <a:ext uri="{FF2B5EF4-FFF2-40B4-BE49-F238E27FC236}">
                <a16:creationId xmlns:a16="http://schemas.microsoft.com/office/drawing/2014/main" id="{7F4E1B2F-EE07-B7E0-A386-273AA512EFD3}"/>
              </a:ext>
            </a:extLst>
          </p:cNvPr>
          <p:cNvSpPr txBox="1">
            <a:spLocks/>
          </p:cNvSpPr>
          <p:nvPr/>
        </p:nvSpPr>
        <p:spPr>
          <a:xfrm>
            <a:off x="15623644" y="6923337"/>
            <a:ext cx="2548911" cy="1574138"/>
          </a:xfrm>
          <a:prstGeom prst="rect">
            <a:avLst/>
          </a:prstGeom>
          <a:noFill/>
          <a:ln>
            <a:noFill/>
          </a:ln>
        </p:spPr>
        <p:txBody>
          <a:bodyPr spcFirstLastPara="1" wrap="square" lIns="0" tIns="95874"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50"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a:lnSpc>
                <a:spcPct val="80000"/>
              </a:lnSpc>
            </a:pPr>
            <a:r>
              <a:rPr lang="es-ES" sz="4000" b="0" dirty="0">
                <a:latin typeface="Calibri" panose="020F0502020204030204" pitchFamily="34" charset="0"/>
                <a:ea typeface="Arimo"/>
                <a:cs typeface="Calibri" panose="020F0502020204030204" pitchFamily="34" charset="0"/>
                <a:sym typeface="Arimo"/>
              </a:rPr>
              <a:t>Child </a:t>
            </a:r>
            <a:r>
              <a:rPr lang="es-ES" sz="4000" b="0" dirty="0" err="1">
                <a:latin typeface="Calibri" panose="020F0502020204030204" pitchFamily="34" charset="0"/>
                <a:ea typeface="Arimo"/>
                <a:cs typeface="Calibri" panose="020F0502020204030204" pitchFamily="34" charset="0"/>
                <a:sym typeface="Arimo"/>
              </a:rPr>
              <a:t>Asthma</a:t>
            </a:r>
            <a:r>
              <a:rPr lang="es-ES" sz="4000" b="0" dirty="0">
                <a:latin typeface="Calibri" panose="020F0502020204030204" pitchFamily="34" charset="0"/>
                <a:ea typeface="Arimo"/>
                <a:cs typeface="Calibri" panose="020F0502020204030204" pitchFamily="34" charset="0"/>
                <a:sym typeface="Arimo"/>
              </a:rPr>
              <a:t> </a:t>
            </a:r>
            <a:r>
              <a:rPr lang="es-ES" sz="4000" b="0" dirty="0" err="1">
                <a:latin typeface="Calibri" panose="020F0502020204030204" pitchFamily="34" charset="0"/>
                <a:ea typeface="Arimo"/>
                <a:cs typeface="Calibri" panose="020F0502020204030204" pitchFamily="34" charset="0"/>
                <a:sym typeface="Arimo"/>
              </a:rPr>
              <a:t>Action</a:t>
            </a:r>
            <a:r>
              <a:rPr lang="es-ES" sz="4000" b="0" dirty="0">
                <a:latin typeface="Calibri" panose="020F0502020204030204" pitchFamily="34" charset="0"/>
                <a:ea typeface="Arimo"/>
                <a:cs typeface="Calibri" panose="020F0502020204030204" pitchFamily="34" charset="0"/>
                <a:sym typeface="Arimo"/>
              </a:rPr>
              <a:t> Plan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23" name="Google Shape;413;p11">
            <a:extLst>
              <a:ext uri="{FF2B5EF4-FFF2-40B4-BE49-F238E27FC236}">
                <a16:creationId xmlns:a16="http://schemas.microsoft.com/office/drawing/2014/main" id="{9A8809F8-354D-7423-3194-0828552C0698}"/>
              </a:ext>
            </a:extLst>
          </p:cNvPr>
          <p:cNvSpPr txBox="1">
            <a:spLocks noGrp="1"/>
          </p:cNvSpPr>
          <p:nvPr>
            <p:ph type="title" idx="4294967295"/>
          </p:nvPr>
        </p:nvSpPr>
        <p:spPr>
          <a:xfrm>
            <a:off x="1131079" y="2503435"/>
            <a:ext cx="10057995" cy="6302480"/>
          </a:xfrm>
          <a:prstGeom prst="rect">
            <a:avLst/>
          </a:prstGeom>
          <a:noFill/>
          <a:ln>
            <a:noFill/>
            <a:prstDash/>
          </a:ln>
          <a:effectLst/>
        </p:spPr>
        <p:txBody>
          <a:bodyPr rot="0" spcFirstLastPara="1" vertOverflow="overflow" horzOverflow="overflow" vert="horz" wrap="square" lIns="0" tIns="681976"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50"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defTabSz="914414">
              <a:lnSpc>
                <a:spcPct val="75900"/>
              </a:lnSpc>
              <a:buSzTx/>
              <a:defRPr/>
            </a:pPr>
            <a:r>
              <a:rPr lang="es-ES" sz="12000" b="0" dirty="0" err="1">
                <a:latin typeface="Calibri" panose="020F0502020204030204" pitchFamily="34" charset="0"/>
                <a:ea typeface="Helvetica Neue"/>
                <a:cs typeface="Calibri" panose="020F0502020204030204" pitchFamily="34" charset="0"/>
              </a:rPr>
              <a:t>Does</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anyone</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know</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of</a:t>
            </a:r>
            <a:r>
              <a:rPr lang="es-ES" sz="12000" b="0" dirty="0">
                <a:latin typeface="Calibri" panose="020F0502020204030204" pitchFamily="34" charset="0"/>
                <a:ea typeface="Helvetica Neue"/>
                <a:cs typeface="Calibri" panose="020F0502020204030204" pitchFamily="34" charset="0"/>
              </a:rPr>
              <a:t> </a:t>
            </a:r>
            <a:r>
              <a:rPr lang="es-ES" sz="12000" b="0" dirty="0" err="1">
                <a:latin typeface="Calibri" panose="020F0502020204030204" pitchFamily="34" charset="0"/>
                <a:ea typeface="Helvetica Neue"/>
                <a:cs typeface="Calibri" panose="020F0502020204030204" pitchFamily="34" charset="0"/>
              </a:rPr>
              <a:t>any</a:t>
            </a:r>
            <a:r>
              <a:rPr lang="es-ES" sz="12000" b="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asthma</a:t>
            </a:r>
            <a:r>
              <a:rPr lang="es-ES" sz="12000" dirty="0">
                <a:latin typeface="Calibri" panose="020F0502020204030204" pitchFamily="34" charset="0"/>
                <a:ea typeface="Helvetica Neue"/>
                <a:cs typeface="Calibri" panose="020F0502020204030204" pitchFamily="34" charset="0"/>
              </a:rPr>
              <a:t> </a:t>
            </a:r>
            <a:r>
              <a:rPr lang="es-ES" sz="12000" dirty="0" err="1">
                <a:latin typeface="Calibri" panose="020F0502020204030204" pitchFamily="34" charset="0"/>
                <a:ea typeface="Helvetica Neue"/>
                <a:cs typeface="Calibri" panose="020F0502020204030204" pitchFamily="34" charset="0"/>
              </a:rPr>
              <a:t>medications</a:t>
            </a:r>
            <a:r>
              <a:rPr lang="es-ES" sz="12000" b="0" dirty="0">
                <a:latin typeface="Calibri" panose="020F0502020204030204" pitchFamily="34" charset="0"/>
                <a:ea typeface="Helvetica Neue"/>
                <a:cs typeface="Calibri" panose="020F0502020204030204" pitchFamily="34" charset="0"/>
              </a:rPr>
              <a:t>? </a:t>
            </a:r>
            <a:endParaRPr kumimoji="0" lang="es-ES" sz="12000" b="0" i="0" u="none" strike="noStrike" kern="0" cap="none" spc="0" normalizeH="0" baseline="0" noProof="0" dirty="0">
              <a:ln>
                <a:noFill/>
              </a:ln>
              <a:solidFill>
                <a:srgbClr val="00365F"/>
              </a:solidFill>
              <a:effectLst/>
              <a:uLnTx/>
              <a:uFillTx/>
              <a:latin typeface="Calibri" panose="020F0502020204030204" pitchFamily="34" charset="0"/>
              <a:ea typeface="Helvetica Neue"/>
              <a:cs typeface="Calibri" panose="020F0502020204030204" pitchFamily="34" charset="0"/>
              <a:sym typeface="Helvetica Neue"/>
            </a:endParaRPr>
          </a:p>
        </p:txBody>
      </p:sp>
      <p:pic>
        <p:nvPicPr>
          <p:cNvPr id="24" name="Picture 23" descr="Doctor’s outstretched hand offering asthma medication in an inhaler.">
            <a:extLst>
              <a:ext uri="{FF2B5EF4-FFF2-40B4-BE49-F238E27FC236}">
                <a16:creationId xmlns:a16="http://schemas.microsoft.com/office/drawing/2014/main" id="{600582C5-BCDD-38E0-D635-34085B1D7854}"/>
              </a:ext>
            </a:extLst>
          </p:cNvPr>
          <p:cNvPicPr>
            <a:picLocks noChangeAspect="1"/>
          </p:cNvPicPr>
          <p:nvPr/>
        </p:nvPicPr>
        <p:blipFill>
          <a:blip r:embed="rId3"/>
          <a:stretch>
            <a:fillRect/>
          </a:stretch>
        </p:blipFill>
        <p:spPr>
          <a:xfrm>
            <a:off x="5238586" y="2762251"/>
            <a:ext cx="17763909" cy="81642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10" name="Rectángulo redondeado 9">
            <a:extLst>
              <a:ext uri="{FF2B5EF4-FFF2-40B4-BE49-F238E27FC236}">
                <a16:creationId xmlns:a16="http://schemas.microsoft.com/office/drawing/2014/main" id="{8E985C30-BE2D-F696-CCE3-E886484E6306}"/>
              </a:ext>
              <a:ext uri="{C183D7F6-B498-43B3-948B-1728B52AA6E4}">
                <adec:decorative xmlns:adec="http://schemas.microsoft.com/office/drawing/2017/decorative" val="1"/>
              </a:ext>
            </a:extLst>
          </p:cNvPr>
          <p:cNvSpPr/>
          <p:nvPr/>
        </p:nvSpPr>
        <p:spPr>
          <a:xfrm>
            <a:off x="11117694" y="2079344"/>
            <a:ext cx="8217339" cy="8436255"/>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17" name="Google Shape;794;p25">
            <a:extLst>
              <a:ext uri="{FF2B5EF4-FFF2-40B4-BE49-F238E27FC236}">
                <a16:creationId xmlns:a16="http://schemas.microsoft.com/office/drawing/2014/main" id="{F9A3CD19-7786-D50D-F36C-985B37B2B259}"/>
              </a:ext>
            </a:extLst>
          </p:cNvPr>
          <p:cNvSpPr txBox="1">
            <a:spLocks noGrp="1"/>
          </p:cNvSpPr>
          <p:nvPr>
            <p:ph type="title" idx="4294967295"/>
          </p:nvPr>
        </p:nvSpPr>
        <p:spPr>
          <a:xfrm>
            <a:off x="1140331" y="2076738"/>
            <a:ext cx="7388225" cy="2856926"/>
          </a:xfrm>
          <a:prstGeom prst="rect">
            <a:avLst/>
          </a:prstGeom>
          <a:noFill/>
          <a:ln>
            <a:noFill/>
            <a:prstDash/>
          </a:ln>
          <a:effectLst/>
        </p:spPr>
        <p:txBody>
          <a:bodyPr rot="0" spcFirstLastPara="1" vertOverflow="overflow" horzOverflow="overflow" vert="horz" wrap="square" lIns="0" tIns="232400"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49"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defTabSz="914414">
              <a:lnSpc>
                <a:spcPct val="70800"/>
              </a:lnSpc>
              <a:buSzTx/>
              <a:defRPr/>
            </a:pPr>
            <a: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rPr>
              <a:t>Daily Controller Medications</a:t>
            </a:r>
            <a:b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rPr>
            </a:br>
            <a:endPar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endParaRPr>
          </a:p>
        </p:txBody>
      </p:sp>
      <p:pic>
        <p:nvPicPr>
          <p:cNvPr id="18" name="Picture 26" descr="Several inhaler medication devices used for daily asthma control.">
            <a:extLst>
              <a:ext uri="{FF2B5EF4-FFF2-40B4-BE49-F238E27FC236}">
                <a16:creationId xmlns:a16="http://schemas.microsoft.com/office/drawing/2014/main" id="{A675A780-4C14-D33D-31D2-5A222DDDF740}"/>
              </a:ext>
            </a:extLst>
          </p:cNvPr>
          <p:cNvPicPr>
            <a:picLocks noChangeAspect="1"/>
          </p:cNvPicPr>
          <p:nvPr/>
        </p:nvPicPr>
        <p:blipFill>
          <a:blip r:embed="rId3"/>
          <a:stretch>
            <a:fillRect/>
          </a:stretch>
        </p:blipFill>
        <p:spPr>
          <a:xfrm>
            <a:off x="-167715" y="4685560"/>
            <a:ext cx="10573745" cy="4506429"/>
          </a:xfrm>
          <a:prstGeom prst="rect">
            <a:avLst/>
          </a:prstGeom>
        </p:spPr>
      </p:pic>
      <p:sp>
        <p:nvSpPr>
          <p:cNvPr id="11" name="Google Shape;788;p25" descr="$PPTXTitle">
            <a:extLst>
              <a:ext uri="{FF2B5EF4-FFF2-40B4-BE49-F238E27FC236}">
                <a16:creationId xmlns:a16="http://schemas.microsoft.com/office/drawing/2014/main" id="{B1B26399-94E4-E215-118F-7CE65A087AD0}"/>
              </a:ext>
            </a:extLst>
          </p:cNvPr>
          <p:cNvSpPr txBox="1">
            <a:spLocks/>
          </p:cNvSpPr>
          <p:nvPr/>
        </p:nvSpPr>
        <p:spPr>
          <a:xfrm>
            <a:off x="12153469" y="2417270"/>
            <a:ext cx="6070968" cy="627722"/>
          </a:xfrm>
          <a:prstGeom prst="rect">
            <a:avLst/>
          </a:prstGeom>
          <a:noFill/>
          <a:ln>
            <a:noFill/>
            <a:prstDash/>
          </a:ln>
          <a:effectLst/>
        </p:spPr>
        <p:txBody>
          <a:bodyPr rot="0" spcFirstLastPara="1" vertOverflow="overflow" horzOverflow="overflow" vert="horz" wrap="square" lIns="0" tIns="12051" rIns="0" bIns="0" numCol="1" spcCol="0" rtlCol="0" fromWordArt="0" anchor="t" anchorCtr="0" forceAA="0" compatLnSpc="1">
            <a:prstTxWarp prst="textNoShape">
              <a:avLst/>
            </a:prstTxWarp>
            <a:spAutoFit/>
          </a:bodyPr>
          <a:lstStyle/>
          <a:p>
            <a:pPr marL="12699" defTabSz="914414">
              <a:buSzPts val="1400"/>
              <a:defRPr/>
            </a:pPr>
            <a:r>
              <a:rPr lang="en-US" sz="4000" b="1" dirty="0">
                <a:solidFill>
                  <a:srgbClr val="00365F"/>
                </a:solidFill>
                <a:latin typeface="Calibri" panose="020F0502020204030204" pitchFamily="34" charset="0"/>
                <a:ea typeface="Helvetica 55 Roman"/>
                <a:cs typeface="Calibri" panose="020F0502020204030204" pitchFamily="34" charset="0"/>
                <a:sym typeface="Helvetica Neue"/>
              </a:rPr>
              <a:t>How do they work?</a:t>
            </a:r>
          </a:p>
        </p:txBody>
      </p:sp>
      <p:sp>
        <p:nvSpPr>
          <p:cNvPr id="12" name="Google Shape;789;p25">
            <a:extLst>
              <a:ext uri="{FF2B5EF4-FFF2-40B4-BE49-F238E27FC236}">
                <a16:creationId xmlns:a16="http://schemas.microsoft.com/office/drawing/2014/main" id="{158DB8C7-F601-386F-F26C-BB4F09E729F3}"/>
              </a:ext>
            </a:extLst>
          </p:cNvPr>
          <p:cNvSpPr txBox="1"/>
          <p:nvPr/>
        </p:nvSpPr>
        <p:spPr>
          <a:xfrm>
            <a:off x="12153469" y="3148327"/>
            <a:ext cx="6810300" cy="1081695"/>
          </a:xfrm>
          <a:prstGeom prst="rect">
            <a:avLst/>
          </a:prstGeom>
          <a:noFill/>
          <a:ln>
            <a:noFill/>
          </a:ln>
        </p:spPr>
        <p:txBody>
          <a:bodyPr spcFirstLastPara="1" wrap="square" lIns="0" tIns="95874" rIns="0" bIns="0" anchor="t" anchorCtr="0">
            <a:spAutoFit/>
          </a:bodyPr>
          <a:lstStyle/>
          <a:p>
            <a:pPr marL="12699" marR="434980">
              <a:lnSpc>
                <a:spcPct val="80000"/>
              </a:lnSpc>
            </a:pPr>
            <a:r>
              <a:rPr lang="es-ES" sz="4000" dirty="0">
                <a:solidFill>
                  <a:srgbClr val="00365F"/>
                </a:solidFill>
                <a:latin typeface="Calibri" panose="020F0502020204030204" pitchFamily="34" charset="0"/>
                <a:ea typeface="Arimo"/>
                <a:cs typeface="Calibri" panose="020F0502020204030204" pitchFamily="34" charset="0"/>
                <a:sym typeface="Arimo"/>
              </a:rPr>
              <a:t>Reduce </a:t>
            </a:r>
            <a:r>
              <a:rPr lang="es-ES" sz="4000" dirty="0" err="1">
                <a:solidFill>
                  <a:srgbClr val="00365F"/>
                </a:solidFill>
                <a:latin typeface="Calibri" panose="020F0502020204030204" pitchFamily="34" charset="0"/>
                <a:ea typeface="Arimo"/>
                <a:cs typeface="Calibri" panose="020F0502020204030204" pitchFamily="34" charset="0"/>
                <a:sym typeface="Arimo"/>
              </a:rPr>
              <a:t>airway</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inflammation</a:t>
            </a:r>
            <a:r>
              <a:rPr lang="es-ES" sz="4000" dirty="0">
                <a:solidFill>
                  <a:srgbClr val="00365F"/>
                </a:solidFill>
                <a:latin typeface="Calibri" panose="020F0502020204030204" pitchFamily="34" charset="0"/>
                <a:ea typeface="Arimo"/>
                <a:cs typeface="Calibri" panose="020F0502020204030204" pitchFamily="34" charset="0"/>
                <a:sym typeface="Arimo"/>
              </a:rPr>
              <a:t> and mucus </a:t>
            </a:r>
            <a:r>
              <a:rPr lang="es-ES" sz="4000" dirty="0" err="1">
                <a:solidFill>
                  <a:srgbClr val="00365F"/>
                </a:solidFill>
                <a:latin typeface="Calibri" panose="020F0502020204030204" pitchFamily="34" charset="0"/>
                <a:ea typeface="Arimo"/>
                <a:cs typeface="Calibri" panose="020F0502020204030204" pitchFamily="34" charset="0"/>
                <a:sym typeface="Arimo"/>
              </a:rPr>
              <a:t>buildup</a:t>
            </a:r>
            <a:r>
              <a:rPr lang="es-ES" sz="4000" dirty="0">
                <a:solidFill>
                  <a:srgbClr val="00365F"/>
                </a:solidFill>
                <a:latin typeface="Calibri" panose="020F0502020204030204" pitchFamily="34" charset="0"/>
                <a:ea typeface="Arimo"/>
                <a:cs typeface="Calibri" panose="020F0502020204030204" pitchFamily="34" charset="0"/>
                <a:sym typeface="Arimo"/>
              </a:rPr>
              <a:t>.</a:t>
            </a:r>
          </a:p>
        </p:txBody>
      </p:sp>
      <p:sp>
        <p:nvSpPr>
          <p:cNvPr id="13" name="Google Shape;790;p25">
            <a:extLst>
              <a:ext uri="{FF2B5EF4-FFF2-40B4-BE49-F238E27FC236}">
                <a16:creationId xmlns:a16="http://schemas.microsoft.com/office/drawing/2014/main" id="{108A3139-F43B-FF17-2B89-7ADDE4302398}"/>
              </a:ext>
            </a:extLst>
          </p:cNvPr>
          <p:cNvSpPr txBox="1"/>
          <p:nvPr/>
        </p:nvSpPr>
        <p:spPr>
          <a:xfrm>
            <a:off x="12153470" y="5025549"/>
            <a:ext cx="5434125" cy="627722"/>
          </a:xfrm>
          <a:prstGeom prst="rect">
            <a:avLst/>
          </a:prstGeom>
          <a:noFill/>
          <a:ln>
            <a:noFill/>
          </a:ln>
        </p:spPr>
        <p:txBody>
          <a:bodyPr spcFirstLastPara="1" wrap="square" lIns="0" tIns="12051" rIns="0" bIns="0" anchor="t" anchorCtr="0">
            <a:spAutoFit/>
          </a:bodyPr>
          <a:lstStyle/>
          <a:p>
            <a:pPr marL="12699"/>
            <a:r>
              <a:rPr lang="en-US" sz="4000" b="1" dirty="0">
                <a:solidFill>
                  <a:srgbClr val="00365F"/>
                </a:solidFill>
                <a:latin typeface="Calibri" panose="020F0502020204030204" pitchFamily="34" charset="0"/>
                <a:ea typeface="Helvetica 55 Roman"/>
                <a:cs typeface="Calibri" panose="020F0502020204030204" pitchFamily="34" charset="0"/>
                <a:sym typeface="Helvetica Neue"/>
              </a:rPr>
              <a:t>How do you take them?</a:t>
            </a:r>
            <a:endParaRPr sz="4000" b="1" dirty="0">
              <a:latin typeface="Calibri" panose="020F0502020204030204" pitchFamily="34" charset="0"/>
              <a:ea typeface="Helvetica Neue"/>
              <a:cs typeface="Calibri" panose="020F0502020204030204" pitchFamily="34" charset="0"/>
              <a:sym typeface="Helvetica Neue"/>
            </a:endParaRPr>
          </a:p>
        </p:txBody>
      </p:sp>
      <p:sp>
        <p:nvSpPr>
          <p:cNvPr id="14" name="Google Shape;791;p25">
            <a:extLst>
              <a:ext uri="{FF2B5EF4-FFF2-40B4-BE49-F238E27FC236}">
                <a16:creationId xmlns:a16="http://schemas.microsoft.com/office/drawing/2014/main" id="{7ACBEA2C-AA6C-E847-0515-EED4AE1B607B}"/>
              </a:ext>
            </a:extLst>
          </p:cNvPr>
          <p:cNvSpPr txBox="1"/>
          <p:nvPr/>
        </p:nvSpPr>
        <p:spPr>
          <a:xfrm>
            <a:off x="12153470" y="5818314"/>
            <a:ext cx="6448876" cy="1574138"/>
          </a:xfrm>
          <a:prstGeom prst="rect">
            <a:avLst/>
          </a:prstGeom>
          <a:noFill/>
          <a:ln>
            <a:noFill/>
          </a:ln>
        </p:spPr>
        <p:txBody>
          <a:bodyPr spcFirstLastPara="1" wrap="square" lIns="0" tIns="95874" rIns="0" bIns="0" anchor="t" anchorCtr="0">
            <a:spAutoFit/>
          </a:bodyPr>
          <a:lstStyle/>
          <a:p>
            <a:pPr marL="12699" marR="5080">
              <a:lnSpc>
                <a:spcPct val="80000"/>
              </a:lnSpc>
              <a:spcBef>
                <a:spcPts val="4"/>
              </a:spcBef>
            </a:pPr>
            <a:r>
              <a:rPr lang="es-ES" sz="4000" dirty="0">
                <a:solidFill>
                  <a:srgbClr val="00365F"/>
                </a:solidFill>
                <a:latin typeface="Calibri" panose="020F0502020204030204" pitchFamily="34" charset="0"/>
                <a:ea typeface="Arimo"/>
                <a:cs typeface="Calibri" panose="020F0502020204030204" pitchFamily="34" charset="0"/>
                <a:sym typeface="Arimo"/>
              </a:rPr>
              <a:t>Use as </a:t>
            </a:r>
            <a:r>
              <a:rPr lang="es-ES" sz="4000" dirty="0" err="1">
                <a:solidFill>
                  <a:srgbClr val="00365F"/>
                </a:solidFill>
                <a:latin typeface="Calibri" panose="020F0502020204030204" pitchFamily="34" charset="0"/>
                <a:ea typeface="Arimo"/>
                <a:cs typeface="Calibri" panose="020F0502020204030204" pitchFamily="34" charset="0"/>
                <a:sym typeface="Arimo"/>
              </a:rPr>
              <a:t>prescribed</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to</a:t>
            </a:r>
            <a:r>
              <a:rPr lang="es-ES" sz="4000" dirty="0">
                <a:solidFill>
                  <a:srgbClr val="00365F"/>
                </a:solidFill>
                <a:latin typeface="Calibri" panose="020F0502020204030204" pitchFamily="34" charset="0"/>
                <a:ea typeface="Arimo"/>
                <a:cs typeface="Calibri" panose="020F0502020204030204" pitchFamily="34" charset="0"/>
                <a:sym typeface="Arimo"/>
              </a:rPr>
              <a:t> control </a:t>
            </a:r>
            <a:r>
              <a:rPr lang="es-ES" sz="4000" dirty="0" err="1">
                <a:solidFill>
                  <a:srgbClr val="00365F"/>
                </a:solidFill>
                <a:latin typeface="Calibri" panose="020F0502020204030204" pitchFamily="34" charset="0"/>
                <a:ea typeface="Arimo"/>
                <a:cs typeface="Calibri" panose="020F0502020204030204" pitchFamily="34" charset="0"/>
                <a:sym typeface="Arimo"/>
              </a:rPr>
              <a:t>ongoing</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symptoms</a:t>
            </a:r>
            <a:r>
              <a:rPr lang="es-ES" sz="4000" dirty="0">
                <a:solidFill>
                  <a:srgbClr val="00365F"/>
                </a:solidFill>
                <a:latin typeface="Calibri" panose="020F0502020204030204" pitchFamily="34" charset="0"/>
                <a:ea typeface="Arimo"/>
                <a:cs typeface="Calibri" panose="020F0502020204030204" pitchFamily="34" charset="0"/>
                <a:sym typeface="Arimo"/>
              </a:rPr>
              <a:t> and </a:t>
            </a:r>
            <a:r>
              <a:rPr lang="es-ES" sz="4000" dirty="0" err="1">
                <a:solidFill>
                  <a:srgbClr val="00365F"/>
                </a:solidFill>
                <a:latin typeface="Calibri" panose="020F0502020204030204" pitchFamily="34" charset="0"/>
                <a:ea typeface="Arimo"/>
                <a:cs typeface="Calibri" panose="020F0502020204030204" pitchFamily="34" charset="0"/>
                <a:sym typeface="Arimo"/>
              </a:rPr>
              <a:t>prevent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asthma</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attacks</a:t>
            </a:r>
            <a:r>
              <a:rPr lang="es-ES" sz="4000" dirty="0">
                <a:solidFill>
                  <a:srgbClr val="00365F"/>
                </a:solidFill>
                <a:latin typeface="Calibri" panose="020F0502020204030204" pitchFamily="34" charset="0"/>
                <a:ea typeface="Arimo"/>
                <a:cs typeface="Calibri" panose="020F0502020204030204" pitchFamily="34" charset="0"/>
                <a:sym typeface="Arimo"/>
              </a:rPr>
              <a:t>. </a:t>
            </a:r>
          </a:p>
        </p:txBody>
      </p:sp>
      <p:sp>
        <p:nvSpPr>
          <p:cNvPr id="15" name="Google Shape;792;p25">
            <a:extLst>
              <a:ext uri="{FF2B5EF4-FFF2-40B4-BE49-F238E27FC236}">
                <a16:creationId xmlns:a16="http://schemas.microsoft.com/office/drawing/2014/main" id="{4629D1CB-BDF2-DAB7-9847-8B4FC9359FAE}"/>
              </a:ext>
            </a:extLst>
          </p:cNvPr>
          <p:cNvSpPr txBox="1"/>
          <p:nvPr/>
        </p:nvSpPr>
        <p:spPr>
          <a:xfrm>
            <a:off x="12153468" y="7773812"/>
            <a:ext cx="6810301" cy="627673"/>
          </a:xfrm>
          <a:prstGeom prst="rect">
            <a:avLst/>
          </a:prstGeom>
          <a:noFill/>
          <a:ln>
            <a:noFill/>
          </a:ln>
        </p:spPr>
        <p:txBody>
          <a:bodyPr spcFirstLastPara="1" wrap="square" lIns="0" tIns="12051" rIns="0" bIns="0" anchor="t" anchorCtr="0">
            <a:spAutoFit/>
          </a:bodyPr>
          <a:lstStyle/>
          <a:p>
            <a:pPr marL="12699"/>
            <a:r>
              <a:rPr lang="en-US" sz="4000" b="1" dirty="0">
                <a:solidFill>
                  <a:srgbClr val="00365F"/>
                </a:solidFill>
                <a:latin typeface="Calibri" panose="020F0502020204030204" pitchFamily="34" charset="0"/>
                <a:ea typeface="Helvetica 55 Roman"/>
                <a:cs typeface="Calibri" panose="020F0502020204030204" pitchFamily="34" charset="0"/>
                <a:sym typeface="Helvetica Neue"/>
              </a:rPr>
              <a:t>Important!</a:t>
            </a:r>
            <a:endParaRPr sz="4000" b="1" dirty="0">
              <a:latin typeface="Calibri" panose="020F0502020204030204" pitchFamily="34" charset="0"/>
              <a:ea typeface="Helvetica Neue"/>
              <a:cs typeface="Calibri" panose="020F0502020204030204" pitchFamily="34" charset="0"/>
              <a:sym typeface="Helvetica Neue"/>
            </a:endParaRPr>
          </a:p>
        </p:txBody>
      </p:sp>
      <p:sp>
        <p:nvSpPr>
          <p:cNvPr id="16" name="Google Shape;793;p25">
            <a:extLst>
              <a:ext uri="{FF2B5EF4-FFF2-40B4-BE49-F238E27FC236}">
                <a16:creationId xmlns:a16="http://schemas.microsoft.com/office/drawing/2014/main" id="{4181FC3D-BC8C-24E9-E6A3-FE5BCD12DB27}"/>
              </a:ext>
            </a:extLst>
          </p:cNvPr>
          <p:cNvSpPr txBox="1"/>
          <p:nvPr/>
        </p:nvSpPr>
        <p:spPr>
          <a:xfrm>
            <a:off x="12153468" y="8404978"/>
            <a:ext cx="6810301" cy="1574138"/>
          </a:xfrm>
          <a:prstGeom prst="rect">
            <a:avLst/>
          </a:prstGeom>
          <a:noFill/>
          <a:ln>
            <a:noFill/>
          </a:ln>
        </p:spPr>
        <p:txBody>
          <a:bodyPr spcFirstLastPara="1" wrap="square" lIns="0" tIns="95874" rIns="0" bIns="0" anchor="t" anchorCtr="0">
            <a:spAutoFit/>
          </a:bodyPr>
          <a:lstStyle/>
          <a:p>
            <a:pPr marL="12699" marR="1031255">
              <a:lnSpc>
                <a:spcPct val="80000"/>
              </a:lnSpc>
            </a:pPr>
            <a:r>
              <a:rPr lang="es-ES" sz="4000" dirty="0" err="1">
                <a:solidFill>
                  <a:srgbClr val="00365F"/>
                </a:solidFill>
                <a:latin typeface="Calibri" panose="020F0502020204030204" pitchFamily="34" charset="0"/>
                <a:ea typeface="Arimo"/>
                <a:cs typeface="Calibri" panose="020F0502020204030204" pitchFamily="34" charset="0"/>
                <a:sym typeface="Arimo"/>
              </a:rPr>
              <a:t>Rinse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your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mouth</a:t>
            </a:r>
            <a:r>
              <a:rPr lang="es-ES" sz="4000" dirty="0">
                <a:solidFill>
                  <a:srgbClr val="00365F"/>
                </a:solidFill>
                <a:latin typeface="Calibri" panose="020F0502020204030204" pitchFamily="34" charset="0"/>
                <a:ea typeface="Arimo"/>
                <a:cs typeface="Calibri" panose="020F0502020204030204" pitchFamily="34" charset="0"/>
                <a:sym typeface="Arimo"/>
              </a:rPr>
              <a:t> after use </a:t>
            </a:r>
            <a:r>
              <a:rPr lang="es-ES" sz="4000" dirty="0" err="1">
                <a:solidFill>
                  <a:srgbClr val="00365F"/>
                </a:solidFill>
                <a:latin typeface="Calibri" panose="020F0502020204030204" pitchFamily="34" charset="0"/>
                <a:ea typeface="Arimo"/>
                <a:cs typeface="Calibri" panose="020F0502020204030204" pitchFamily="34" charset="0"/>
                <a:sym typeface="Arimo"/>
              </a:rPr>
              <a:t>to</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help</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prevent</a:t>
            </a:r>
            <a:r>
              <a:rPr lang="es-ES" sz="4000" dirty="0">
                <a:solidFill>
                  <a:srgbClr val="00365F"/>
                </a:solidFill>
                <a:latin typeface="Calibri" panose="020F0502020204030204" pitchFamily="34" charset="0"/>
                <a:ea typeface="Arimo"/>
                <a:cs typeface="Calibri" panose="020F0502020204030204" pitchFamily="34" charset="0"/>
                <a:sym typeface="Arimo"/>
              </a:rPr>
              <a:t> oral </a:t>
            </a:r>
            <a:r>
              <a:rPr lang="es-ES" sz="4000" dirty="0" err="1">
                <a:solidFill>
                  <a:srgbClr val="00365F"/>
                </a:solidFill>
                <a:latin typeface="Calibri" panose="020F0502020204030204" pitchFamily="34" charset="0"/>
                <a:ea typeface="Arimo"/>
                <a:cs typeface="Calibri" panose="020F0502020204030204" pitchFamily="34" charset="0"/>
                <a:sym typeface="Arimo"/>
              </a:rPr>
              <a:t>health</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problems</a:t>
            </a:r>
            <a:r>
              <a:rPr lang="es-ES" sz="4000" dirty="0">
                <a:solidFill>
                  <a:srgbClr val="00365F"/>
                </a:solidFill>
                <a:latin typeface="Calibri" panose="020F0502020204030204" pitchFamily="34" charset="0"/>
                <a:ea typeface="Arimo"/>
                <a:cs typeface="Calibri" panose="020F0502020204030204" pitchFamily="34" charset="0"/>
                <a:sym typeface="Arimo"/>
              </a:rPr>
              <a:t>.</a:t>
            </a:r>
            <a:endParaRPr lang="es-ES" sz="4000" dirty="0">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3" name="Rectángulo redondeado 2">
            <a:extLst>
              <a:ext uri="{FF2B5EF4-FFF2-40B4-BE49-F238E27FC236}">
                <a16:creationId xmlns:a16="http://schemas.microsoft.com/office/drawing/2014/main" id="{E1AF1159-1C48-60C5-1647-8CDF43BAD160}"/>
              </a:ext>
              <a:ext uri="{C183D7F6-B498-43B3-948B-1728B52AA6E4}">
                <adec:decorative xmlns:adec="http://schemas.microsoft.com/office/drawing/2017/decorative" val="1"/>
              </a:ext>
            </a:extLst>
          </p:cNvPr>
          <p:cNvSpPr/>
          <p:nvPr/>
        </p:nvSpPr>
        <p:spPr>
          <a:xfrm>
            <a:off x="866075" y="2079772"/>
            <a:ext cx="8305537" cy="5159094"/>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164" name="Google Shape;164;p3"/>
          <p:cNvSpPr txBox="1">
            <a:spLocks noGrp="1"/>
          </p:cNvSpPr>
          <p:nvPr>
            <p:ph type="title" idx="4294967295"/>
          </p:nvPr>
        </p:nvSpPr>
        <p:spPr>
          <a:xfrm>
            <a:off x="1166910" y="2376357"/>
            <a:ext cx="6556820" cy="5159095"/>
          </a:xfrm>
          <a:prstGeom prst="rect">
            <a:avLst/>
          </a:prstGeom>
          <a:noFill/>
          <a:ln>
            <a:noFill/>
            <a:prstDash/>
          </a:ln>
          <a:effectLst/>
        </p:spPr>
        <p:txBody>
          <a:bodyPr rot="0" spcFirstLastPara="1" vertOverflow="overflow" horzOverflow="overflow" vert="horz" wrap="square" lIns="0" tIns="232400" rIns="0" bIns="0" numCol="1" spcCol="0" rtlCol="0" fromWordArt="0" anchor="t" anchorCtr="0" forceAA="0" compatLnSpc="1">
            <a:prstTxWarp prst="textNoShape">
              <a:avLst/>
            </a:prstTxWarp>
            <a:spAutoFit/>
          </a:bodyPr>
          <a:lstStyle/>
          <a:p>
            <a:pPr marL="12699" marR="5080" defTabSz="914414">
              <a:lnSpc>
                <a:spcPct val="80000"/>
              </a:lnSpc>
              <a:buSzTx/>
              <a:defRPr/>
            </a:pPr>
            <a:r>
              <a:rPr lang="en-US" sz="8000" dirty="0">
                <a:latin typeface="Calibri" panose="020F0502020204030204" pitchFamily="34" charset="0"/>
                <a:ea typeface="Helvetica Neue"/>
                <a:cs typeface="Calibri" panose="020F0502020204030204" pitchFamily="34" charset="0"/>
              </a:rPr>
              <a:t>Asthma</a:t>
            </a:r>
            <a:r>
              <a:rPr lang="en-US" sz="8000" b="0" dirty="0">
                <a:latin typeface="Calibri" panose="020F0502020204030204" pitchFamily="34" charset="0"/>
                <a:ea typeface="Helvetica Neue"/>
                <a:cs typeface="Calibri" panose="020F0502020204030204" pitchFamily="34" charset="0"/>
              </a:rPr>
              <a:t> is like breathing through a straw</a:t>
            </a:r>
            <a:br>
              <a:rPr lang="en-US" dirty="0"/>
            </a:br>
            <a:endParaRPr lang="es-ES" sz="8000" b="0" dirty="0">
              <a:latin typeface="Calibri" panose="020F0502020204030204" pitchFamily="34" charset="0"/>
              <a:ea typeface="Helvetica Neue"/>
              <a:cs typeface="Calibri" panose="020F0502020204030204" pitchFamily="34" charset="0"/>
            </a:endParaRPr>
          </a:p>
        </p:txBody>
      </p:sp>
      <p:pic>
        <p:nvPicPr>
          <p:cNvPr id="17" name="Picture 16" descr="Medical illustration of a girl with the lungs and airways visible. On the right, two cross-sections of a bronchial tube are compared: one healthy with an open airway, and one inflamed and narrowed with mucus buildup that makes it harder for air to pass.">
            <a:extLst>
              <a:ext uri="{FF2B5EF4-FFF2-40B4-BE49-F238E27FC236}">
                <a16:creationId xmlns:a16="http://schemas.microsoft.com/office/drawing/2014/main" id="{977787F6-33DE-343E-D8C6-80BC5F514EF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644449" y="3074119"/>
            <a:ext cx="8235234" cy="8235234"/>
          </a:xfrm>
          <a:prstGeom prst="rect">
            <a:avLst/>
          </a:prstGeom>
        </p:spPr>
      </p:pic>
      <p:sp>
        <p:nvSpPr>
          <p:cNvPr id="18" name="TextBox 17">
            <a:extLst>
              <a:ext uri="{FF2B5EF4-FFF2-40B4-BE49-F238E27FC236}">
                <a16:creationId xmlns:a16="http://schemas.microsoft.com/office/drawing/2014/main" id="{F1779504-F673-37A6-5CF2-424111FC36EA}"/>
              </a:ext>
            </a:extLst>
          </p:cNvPr>
          <p:cNvSpPr txBox="1"/>
          <p:nvPr/>
        </p:nvSpPr>
        <p:spPr>
          <a:xfrm>
            <a:off x="15870887" y="3003814"/>
            <a:ext cx="2047621" cy="707886"/>
          </a:xfrm>
          <a:prstGeom prst="rect">
            <a:avLst/>
          </a:prstGeom>
          <a:noFill/>
        </p:spPr>
        <p:txBody>
          <a:bodyPr wrap="square" rtlCol="0">
            <a:spAutoFit/>
          </a:bodyPr>
          <a:lstStyle/>
          <a:p>
            <a:r>
              <a:rPr lang="en-US" sz="4000" dirty="0">
                <a:solidFill>
                  <a:srgbClr val="00365F"/>
                </a:solidFill>
                <a:latin typeface="Calibri" panose="020F0502020204030204" pitchFamily="34" charset="0"/>
                <a:cs typeface="Calibri" panose="020F0502020204030204" pitchFamily="34" charset="0"/>
              </a:rPr>
              <a:t>Muscle</a:t>
            </a:r>
          </a:p>
        </p:txBody>
      </p:sp>
      <p:sp>
        <p:nvSpPr>
          <p:cNvPr id="19" name="TextBox 18">
            <a:extLst>
              <a:ext uri="{FF2B5EF4-FFF2-40B4-BE49-F238E27FC236}">
                <a16:creationId xmlns:a16="http://schemas.microsoft.com/office/drawing/2014/main" id="{344628C7-6375-17A0-17D6-A606A5B2A4C6}"/>
              </a:ext>
            </a:extLst>
          </p:cNvPr>
          <p:cNvSpPr txBox="1"/>
          <p:nvPr/>
        </p:nvSpPr>
        <p:spPr>
          <a:xfrm>
            <a:off x="15844513" y="4820232"/>
            <a:ext cx="3696226" cy="597087"/>
          </a:xfrm>
          <a:prstGeom prst="rect">
            <a:avLst/>
          </a:prstGeom>
          <a:noFill/>
        </p:spPr>
        <p:txBody>
          <a:bodyPr wrap="square" rtlCol="0">
            <a:spAutoFit/>
          </a:bodyPr>
          <a:lstStyle/>
          <a:p>
            <a:pPr>
              <a:lnSpc>
                <a:spcPct val="80000"/>
              </a:lnSpc>
            </a:pPr>
            <a:r>
              <a:rPr lang="en-US" sz="4000" dirty="0">
                <a:solidFill>
                  <a:srgbClr val="00365F"/>
                </a:solidFill>
                <a:latin typeface="Calibri" panose="020F0502020204030204" pitchFamily="34" charset="0"/>
                <a:cs typeface="Calibri" panose="020F0502020204030204" pitchFamily="34" charset="0"/>
              </a:rPr>
              <a:t>Lining</a:t>
            </a:r>
            <a:endParaRPr lang="en-CR" sz="4000">
              <a:solidFill>
                <a:srgbClr val="00365F"/>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0191F163-77B6-D345-A681-E21B92122B2C}"/>
              </a:ext>
            </a:extLst>
          </p:cNvPr>
          <p:cNvSpPr txBox="1"/>
          <p:nvPr/>
        </p:nvSpPr>
        <p:spPr>
          <a:xfrm>
            <a:off x="15867693" y="6990731"/>
            <a:ext cx="2637595" cy="1089529"/>
          </a:xfrm>
          <a:prstGeom prst="rect">
            <a:avLst/>
          </a:prstGeom>
          <a:noFill/>
        </p:spPr>
        <p:txBody>
          <a:bodyPr wrap="square" rtlCol="0">
            <a:spAutoFit/>
          </a:bodyPr>
          <a:lstStyle/>
          <a:p>
            <a:pPr>
              <a:lnSpc>
                <a:spcPct val="80000"/>
              </a:lnSpc>
            </a:pPr>
            <a:r>
              <a:rPr lang="en-US" sz="4000" dirty="0">
                <a:solidFill>
                  <a:srgbClr val="00365F"/>
                </a:solidFill>
                <a:latin typeface="Calibri" panose="020F0502020204030204" pitchFamily="34" charset="0"/>
                <a:cs typeface="Calibri" panose="020F0502020204030204" pitchFamily="34" charset="0"/>
              </a:rPr>
              <a:t>Tightened muscle</a:t>
            </a:r>
            <a:endParaRPr lang="en-CR" sz="4000">
              <a:solidFill>
                <a:srgbClr val="00365F"/>
              </a:solidFill>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5BF767A6-6910-F438-A181-8FE4616EFDEC}"/>
              </a:ext>
            </a:extLst>
          </p:cNvPr>
          <p:cNvSpPr txBox="1"/>
          <p:nvPr/>
        </p:nvSpPr>
        <p:spPr>
          <a:xfrm>
            <a:off x="15844513" y="8235231"/>
            <a:ext cx="2637595" cy="597040"/>
          </a:xfrm>
          <a:prstGeom prst="rect">
            <a:avLst/>
          </a:prstGeom>
          <a:noFill/>
        </p:spPr>
        <p:txBody>
          <a:bodyPr wrap="square" rtlCol="0">
            <a:spAutoFit/>
          </a:bodyPr>
          <a:lstStyle/>
          <a:p>
            <a:pPr>
              <a:lnSpc>
                <a:spcPct val="80000"/>
              </a:lnSpc>
            </a:pPr>
            <a:r>
              <a:rPr lang="en-CR" sz="4000">
                <a:solidFill>
                  <a:srgbClr val="00365F"/>
                </a:solidFill>
                <a:latin typeface="Calibri" panose="020F0502020204030204" pitchFamily="34" charset="0"/>
                <a:cs typeface="Calibri" panose="020F0502020204030204" pitchFamily="34" charset="0"/>
              </a:rPr>
              <a:t>M</a:t>
            </a:r>
            <a:r>
              <a:rPr lang="en-US" sz="4000" dirty="0" err="1">
                <a:solidFill>
                  <a:srgbClr val="00365F"/>
                </a:solidFill>
                <a:latin typeface="Calibri" panose="020F0502020204030204" pitchFamily="34" charset="0"/>
                <a:cs typeface="Calibri" panose="020F0502020204030204" pitchFamily="34" charset="0"/>
              </a:rPr>
              <a:t>ucus</a:t>
            </a:r>
            <a:endParaRPr lang="en-CR" sz="4000">
              <a:solidFill>
                <a:srgbClr val="00365F"/>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AAA6D9DE-618A-9AF9-B444-263B7B886E75}"/>
              </a:ext>
            </a:extLst>
          </p:cNvPr>
          <p:cNvSpPr txBox="1"/>
          <p:nvPr/>
        </p:nvSpPr>
        <p:spPr>
          <a:xfrm>
            <a:off x="15844515" y="9108904"/>
            <a:ext cx="3474397" cy="597087"/>
          </a:xfrm>
          <a:prstGeom prst="rect">
            <a:avLst/>
          </a:prstGeom>
          <a:noFill/>
        </p:spPr>
        <p:txBody>
          <a:bodyPr wrap="square" rtlCol="0">
            <a:spAutoFit/>
          </a:bodyPr>
          <a:lstStyle/>
          <a:p>
            <a:pPr>
              <a:lnSpc>
                <a:spcPct val="80000"/>
              </a:lnSpc>
            </a:pPr>
            <a:r>
              <a:rPr lang="en-CR" sz="4000">
                <a:solidFill>
                  <a:srgbClr val="00365F"/>
                </a:solidFill>
                <a:latin typeface="Calibri" panose="020F0502020204030204" pitchFamily="34" charset="0"/>
                <a:cs typeface="Calibri" panose="020F0502020204030204" pitchFamily="34" charset="0"/>
              </a:rPr>
              <a:t>Inflamed lining</a:t>
            </a:r>
          </a:p>
        </p:txBody>
      </p:sp>
      <p:cxnSp>
        <p:nvCxnSpPr>
          <p:cNvPr id="35" name="Straight Connector 34">
            <a:extLst>
              <a:ext uri="{FF2B5EF4-FFF2-40B4-BE49-F238E27FC236}">
                <a16:creationId xmlns:a16="http://schemas.microsoft.com/office/drawing/2014/main" id="{88BCD3AE-BE97-CEF0-83B9-F3D22DEF46D8}"/>
              </a:ext>
              <a:ext uri="{C183D7F6-B498-43B3-948B-1728B52AA6E4}">
                <adec:decorative xmlns:adec="http://schemas.microsoft.com/office/drawing/2017/decorative" val="1"/>
              </a:ext>
            </a:extLst>
          </p:cNvPr>
          <p:cNvCxnSpPr>
            <a:stCxn id="18" idx="1"/>
          </p:cNvCxnSpPr>
          <p:nvPr/>
        </p:nvCxnSpPr>
        <p:spPr>
          <a:xfrm flipH="1">
            <a:off x="13385887" y="3357757"/>
            <a:ext cx="2485000" cy="508316"/>
          </a:xfrm>
          <a:prstGeom prst="line">
            <a:avLst/>
          </a:prstGeom>
          <a:ln>
            <a:solidFill>
              <a:srgbClr val="00365F"/>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6C43603-AF98-7E80-8211-3C891C3159CB}"/>
              </a:ext>
              <a:ext uri="{C183D7F6-B498-43B3-948B-1728B52AA6E4}">
                <adec:decorative xmlns:adec="http://schemas.microsoft.com/office/drawing/2017/decorative" val="1"/>
              </a:ext>
            </a:extLst>
          </p:cNvPr>
          <p:cNvCxnSpPr/>
          <p:nvPr/>
        </p:nvCxnSpPr>
        <p:spPr>
          <a:xfrm flipH="1">
            <a:off x="14834158" y="5118776"/>
            <a:ext cx="1010354" cy="329407"/>
          </a:xfrm>
          <a:prstGeom prst="line">
            <a:avLst/>
          </a:prstGeom>
          <a:ln>
            <a:solidFill>
              <a:srgbClr val="00365F"/>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2B844AE-8066-1744-4F5B-153F36F1F119}"/>
              </a:ext>
              <a:ext uri="{C183D7F6-B498-43B3-948B-1728B52AA6E4}">
                <adec:decorative xmlns:adec="http://schemas.microsoft.com/office/drawing/2017/decorative" val="1"/>
              </a:ext>
            </a:extLst>
          </p:cNvPr>
          <p:cNvCxnSpPr>
            <a:stCxn id="20" idx="1"/>
          </p:cNvCxnSpPr>
          <p:nvPr/>
        </p:nvCxnSpPr>
        <p:spPr>
          <a:xfrm flipH="1">
            <a:off x="14050906" y="7535496"/>
            <a:ext cx="1816787" cy="809931"/>
          </a:xfrm>
          <a:prstGeom prst="line">
            <a:avLst/>
          </a:prstGeom>
          <a:ln>
            <a:solidFill>
              <a:srgbClr val="00365F"/>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7A33930-4EDC-6F9F-62A9-AE0A4AEAA096}"/>
              </a:ext>
              <a:ext uri="{C183D7F6-B498-43B3-948B-1728B52AA6E4}">
                <adec:decorative xmlns:adec="http://schemas.microsoft.com/office/drawing/2017/decorative" val="1"/>
              </a:ext>
            </a:extLst>
          </p:cNvPr>
          <p:cNvCxnSpPr/>
          <p:nvPr/>
        </p:nvCxnSpPr>
        <p:spPr>
          <a:xfrm flipH="1">
            <a:off x="14071686" y="8533772"/>
            <a:ext cx="1772826" cy="1119896"/>
          </a:xfrm>
          <a:prstGeom prst="line">
            <a:avLst/>
          </a:prstGeom>
          <a:ln>
            <a:solidFill>
              <a:srgbClr val="00365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1DFC6E4-1C23-92DD-094A-355FF6F9E2A9}"/>
              </a:ext>
              <a:ext uri="{C183D7F6-B498-43B3-948B-1728B52AA6E4}">
                <adec:decorative xmlns:adec="http://schemas.microsoft.com/office/drawing/2017/decorative" val="1"/>
              </a:ext>
            </a:extLst>
          </p:cNvPr>
          <p:cNvCxnSpPr>
            <a:cxnSpLocks/>
          </p:cNvCxnSpPr>
          <p:nvPr/>
        </p:nvCxnSpPr>
        <p:spPr>
          <a:xfrm flipH="1">
            <a:off x="14404197" y="9374069"/>
            <a:ext cx="1440316" cy="76204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useBgFill="1">
        <p:nvSpPr>
          <p:cNvPr id="5" name="Google Shape;794;p25">
            <a:extLst>
              <a:ext uri="{FF2B5EF4-FFF2-40B4-BE49-F238E27FC236}">
                <a16:creationId xmlns:a16="http://schemas.microsoft.com/office/drawing/2014/main" id="{B572185F-3F10-A7DD-BE11-26B0759D3DF0}"/>
              </a:ext>
            </a:extLst>
          </p:cNvPr>
          <p:cNvSpPr txBox="1">
            <a:spLocks noGrp="1"/>
          </p:cNvSpPr>
          <p:nvPr>
            <p:ph type="title" idx="4294967295"/>
          </p:nvPr>
        </p:nvSpPr>
        <p:spPr>
          <a:xfrm>
            <a:off x="1255921" y="2079344"/>
            <a:ext cx="7388225" cy="1982840"/>
          </a:xfrm>
          <a:prstGeom prst="rect">
            <a:avLst/>
          </a:prstGeom>
          <a:ln>
            <a:noFill/>
            <a:prstDash/>
          </a:ln>
          <a:effectLst/>
        </p:spPr>
        <p:txBody>
          <a:bodyPr rot="0" spcFirstLastPara="1" vertOverflow="overflow" horzOverflow="overflow" vert="horz" wrap="square" lIns="0" tIns="232400"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49"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defTabSz="914414">
              <a:lnSpc>
                <a:spcPct val="70800"/>
              </a:lnSpc>
              <a:buSzTx/>
              <a:defRPr/>
            </a:pPr>
            <a: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rPr>
              <a:t>Quick-Relief Medications</a:t>
            </a:r>
            <a:endParaRPr kumimoji="0" lang="en-US" sz="8000" b="1" i="0" u="none" strike="sngStrike" kern="0" cap="none" spc="0" normalizeH="0" baseline="0" noProof="0" dirty="0">
              <a:ln>
                <a:noFill/>
              </a:ln>
              <a:solidFill>
                <a:srgbClr val="000000"/>
              </a:solidFill>
              <a:effectLst/>
              <a:highlight>
                <a:srgbClr val="FFFF00"/>
              </a:highlight>
              <a:uLnTx/>
              <a:uFillTx/>
              <a:latin typeface="Calibri" panose="020F0502020204030204" pitchFamily="34" charset="0"/>
              <a:ea typeface="Helvetica Neue"/>
              <a:cs typeface="Calibri" panose="020F0502020204030204" pitchFamily="34" charset="0"/>
              <a:sym typeface="Helvetica Neue"/>
            </a:endParaRPr>
          </a:p>
        </p:txBody>
      </p:sp>
      <p:pic>
        <p:nvPicPr>
          <p:cNvPr id="798" name="Google Shape;798;p25" descr="Reference image of quick-relief medication for asthma symptoms."/>
          <p:cNvPicPr preferRelativeResize="0"/>
          <p:nvPr/>
        </p:nvPicPr>
        <p:blipFill rotWithShape="1">
          <a:blip r:embed="rId3">
            <a:alphaModFix/>
          </a:blip>
          <a:srcRect/>
          <a:stretch/>
        </p:blipFill>
        <p:spPr>
          <a:xfrm>
            <a:off x="1255921" y="4179820"/>
            <a:ext cx="7730486" cy="4851009"/>
          </a:xfrm>
          <a:prstGeom prst="rect">
            <a:avLst/>
          </a:prstGeom>
          <a:noFill/>
          <a:ln>
            <a:noFill/>
          </a:ln>
        </p:spPr>
      </p:pic>
      <p:sp>
        <p:nvSpPr>
          <p:cNvPr id="6" name="Rectángulo redondeado 5">
            <a:extLst>
              <a:ext uri="{FF2B5EF4-FFF2-40B4-BE49-F238E27FC236}">
                <a16:creationId xmlns:a16="http://schemas.microsoft.com/office/drawing/2014/main" id="{8F14AB6D-6DBB-7B75-F616-61042443CB04}"/>
              </a:ext>
              <a:ext uri="{C183D7F6-B498-43B3-948B-1728B52AA6E4}">
                <adec:decorative xmlns:adec="http://schemas.microsoft.com/office/drawing/2017/decorative" val="1"/>
              </a:ext>
            </a:extLst>
          </p:cNvPr>
          <p:cNvSpPr/>
          <p:nvPr/>
        </p:nvSpPr>
        <p:spPr>
          <a:xfrm>
            <a:off x="11117694" y="1757082"/>
            <a:ext cx="8217339" cy="8758517"/>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7" name="Google Shape;788;p25" descr="$PPTXTitle">
            <a:extLst>
              <a:ext uri="{FF2B5EF4-FFF2-40B4-BE49-F238E27FC236}">
                <a16:creationId xmlns:a16="http://schemas.microsoft.com/office/drawing/2014/main" id="{D5C22A60-D3FD-F214-5165-5CB11BAAF0FD}"/>
              </a:ext>
            </a:extLst>
          </p:cNvPr>
          <p:cNvSpPr txBox="1">
            <a:spLocks/>
          </p:cNvSpPr>
          <p:nvPr/>
        </p:nvSpPr>
        <p:spPr>
          <a:xfrm>
            <a:off x="12153469" y="2022829"/>
            <a:ext cx="6070968" cy="627722"/>
          </a:xfrm>
          <a:prstGeom prst="rect">
            <a:avLst/>
          </a:prstGeom>
          <a:noFill/>
          <a:ln>
            <a:noFill/>
            <a:prstDash/>
          </a:ln>
          <a:effectLst/>
        </p:spPr>
        <p:txBody>
          <a:bodyPr rot="0" spcFirstLastPara="1" vertOverflow="overflow" horzOverflow="overflow" vert="horz" wrap="square" lIns="0" tIns="12051" rIns="0" bIns="0" numCol="1" spcCol="0" rtlCol="0" fromWordArt="0" anchor="t" anchorCtr="0" forceAA="0" compatLnSpc="1">
            <a:prstTxWarp prst="textNoShape">
              <a:avLst/>
            </a:prstTxWarp>
            <a:spAutoFit/>
          </a:bodyPr>
          <a:lstStyle/>
          <a:p>
            <a:pPr marL="12699" defTabSz="914414">
              <a:buSzPts val="1400"/>
              <a:defRPr/>
            </a:pPr>
            <a:r>
              <a:rPr lang="en-US" sz="4000" b="1" dirty="0">
                <a:solidFill>
                  <a:srgbClr val="00365F"/>
                </a:solidFill>
                <a:latin typeface="Calibri" panose="020F0502020204030204" pitchFamily="34" charset="0"/>
                <a:ea typeface="Helvetica 55 Roman"/>
                <a:cs typeface="Calibri" panose="020F0502020204030204" pitchFamily="34" charset="0"/>
                <a:sym typeface="Helvetica Neue"/>
              </a:rPr>
              <a:t>How do they work?</a:t>
            </a:r>
          </a:p>
        </p:txBody>
      </p:sp>
      <p:sp>
        <p:nvSpPr>
          <p:cNvPr id="8" name="Google Shape;789;p25">
            <a:extLst>
              <a:ext uri="{FF2B5EF4-FFF2-40B4-BE49-F238E27FC236}">
                <a16:creationId xmlns:a16="http://schemas.microsoft.com/office/drawing/2014/main" id="{5FFE3262-A3DC-E792-7FBA-4CC69A290460}"/>
              </a:ext>
            </a:extLst>
          </p:cNvPr>
          <p:cNvSpPr txBox="1"/>
          <p:nvPr/>
        </p:nvSpPr>
        <p:spPr>
          <a:xfrm>
            <a:off x="12153469" y="2753886"/>
            <a:ext cx="6810300" cy="1574138"/>
          </a:xfrm>
          <a:prstGeom prst="rect">
            <a:avLst/>
          </a:prstGeom>
          <a:noFill/>
          <a:ln>
            <a:noFill/>
          </a:ln>
        </p:spPr>
        <p:txBody>
          <a:bodyPr spcFirstLastPara="1" wrap="square" lIns="0" tIns="95874" rIns="0" bIns="0" anchor="t" anchorCtr="0">
            <a:spAutoFit/>
          </a:bodyPr>
          <a:lstStyle/>
          <a:p>
            <a:pPr marL="12699" marR="5080">
              <a:lnSpc>
                <a:spcPct val="80000"/>
              </a:lnSpc>
            </a:pPr>
            <a:r>
              <a:rPr lang="en-US" sz="4000" dirty="0">
                <a:solidFill>
                  <a:srgbClr val="00365F"/>
                </a:solidFill>
                <a:latin typeface="Calibri" panose="020F0502020204030204" pitchFamily="34" charset="0"/>
                <a:cs typeface="Calibri" panose="020F0502020204030204" pitchFamily="34" charset="0"/>
              </a:rPr>
              <a:t>Open the airways so air can move more easily from the windpipe into the lungs.</a:t>
            </a:r>
          </a:p>
        </p:txBody>
      </p:sp>
      <p:sp>
        <p:nvSpPr>
          <p:cNvPr id="9" name="Google Shape;790;p25">
            <a:extLst>
              <a:ext uri="{FF2B5EF4-FFF2-40B4-BE49-F238E27FC236}">
                <a16:creationId xmlns:a16="http://schemas.microsoft.com/office/drawing/2014/main" id="{04C57137-C65A-8EBB-BE94-E5138F57177A}"/>
              </a:ext>
            </a:extLst>
          </p:cNvPr>
          <p:cNvSpPr txBox="1"/>
          <p:nvPr/>
        </p:nvSpPr>
        <p:spPr>
          <a:xfrm>
            <a:off x="12153470" y="5025549"/>
            <a:ext cx="5434125" cy="627722"/>
          </a:xfrm>
          <a:prstGeom prst="rect">
            <a:avLst/>
          </a:prstGeom>
          <a:noFill/>
          <a:ln>
            <a:noFill/>
          </a:ln>
        </p:spPr>
        <p:txBody>
          <a:bodyPr spcFirstLastPara="1" wrap="square" lIns="0" tIns="12051" rIns="0" bIns="0" anchor="t" anchorCtr="0">
            <a:spAutoFit/>
          </a:bodyPr>
          <a:lstStyle/>
          <a:p>
            <a:pPr marL="12699"/>
            <a:r>
              <a:rPr lang="en-US" sz="4000" b="1" dirty="0">
                <a:solidFill>
                  <a:srgbClr val="00365F"/>
                </a:solidFill>
                <a:latin typeface="Calibri" panose="020F0502020204030204" pitchFamily="34" charset="0"/>
                <a:ea typeface="Helvetica 55 Roman"/>
                <a:cs typeface="Calibri" panose="020F0502020204030204" pitchFamily="34" charset="0"/>
                <a:sym typeface="Helvetica Neue"/>
              </a:rPr>
              <a:t>How do you take them?</a:t>
            </a:r>
          </a:p>
        </p:txBody>
      </p:sp>
      <p:sp>
        <p:nvSpPr>
          <p:cNvPr id="10" name="Google Shape;791;p25">
            <a:extLst>
              <a:ext uri="{FF2B5EF4-FFF2-40B4-BE49-F238E27FC236}">
                <a16:creationId xmlns:a16="http://schemas.microsoft.com/office/drawing/2014/main" id="{ECC75012-DA20-11ED-C21F-B78C71CCCB5C}"/>
              </a:ext>
            </a:extLst>
          </p:cNvPr>
          <p:cNvSpPr txBox="1"/>
          <p:nvPr/>
        </p:nvSpPr>
        <p:spPr>
          <a:xfrm>
            <a:off x="12153470" y="5818314"/>
            <a:ext cx="6448876" cy="1081695"/>
          </a:xfrm>
          <a:prstGeom prst="rect">
            <a:avLst/>
          </a:prstGeom>
          <a:noFill/>
          <a:ln>
            <a:noFill/>
          </a:ln>
        </p:spPr>
        <p:txBody>
          <a:bodyPr spcFirstLastPara="1" wrap="square" lIns="0" tIns="95874" rIns="0" bIns="0" anchor="t" anchorCtr="0">
            <a:spAutoFit/>
          </a:bodyPr>
          <a:lstStyle/>
          <a:p>
            <a:pPr marL="12699" marR="5080">
              <a:lnSpc>
                <a:spcPct val="80000"/>
              </a:lnSpc>
            </a:pPr>
            <a:r>
              <a:rPr lang="es-ES" sz="4000" dirty="0">
                <a:solidFill>
                  <a:srgbClr val="00365F"/>
                </a:solidFill>
                <a:latin typeface="Calibri" panose="020F0502020204030204" pitchFamily="34" charset="0"/>
                <a:ea typeface="Arimo"/>
                <a:cs typeface="Calibri" panose="020F0502020204030204" pitchFamily="34" charset="0"/>
                <a:sym typeface="Arimo"/>
              </a:rPr>
              <a:t>Use as </a:t>
            </a:r>
            <a:r>
              <a:rPr lang="es-ES" sz="4000" dirty="0" err="1">
                <a:solidFill>
                  <a:srgbClr val="00365F"/>
                </a:solidFill>
                <a:latin typeface="Calibri" panose="020F0502020204030204" pitchFamily="34" charset="0"/>
                <a:ea typeface="Arimo"/>
                <a:cs typeface="Calibri" panose="020F0502020204030204" pitchFamily="34" charset="0"/>
                <a:sym typeface="Arimo"/>
              </a:rPr>
              <a:t>needed</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to</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help</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prevent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or</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treat</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an</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asthma</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attack</a:t>
            </a:r>
            <a:r>
              <a:rPr lang="es-ES" sz="4000" dirty="0">
                <a:solidFill>
                  <a:srgbClr val="00365F"/>
                </a:solidFill>
                <a:latin typeface="Calibri" panose="020F0502020204030204" pitchFamily="34" charset="0"/>
                <a:ea typeface="Arimo"/>
                <a:cs typeface="Calibri" panose="020F0502020204030204" pitchFamily="34" charset="0"/>
                <a:sym typeface="Arimo"/>
              </a:rPr>
              <a:t>.</a:t>
            </a:r>
          </a:p>
        </p:txBody>
      </p:sp>
      <p:sp>
        <p:nvSpPr>
          <p:cNvPr id="11" name="Google Shape;792;p25">
            <a:extLst>
              <a:ext uri="{FF2B5EF4-FFF2-40B4-BE49-F238E27FC236}">
                <a16:creationId xmlns:a16="http://schemas.microsoft.com/office/drawing/2014/main" id="{B63C4FD6-F042-5F84-53CE-B0A787874F92}"/>
              </a:ext>
            </a:extLst>
          </p:cNvPr>
          <p:cNvSpPr txBox="1"/>
          <p:nvPr/>
        </p:nvSpPr>
        <p:spPr>
          <a:xfrm>
            <a:off x="12153468" y="7773812"/>
            <a:ext cx="6810301" cy="627673"/>
          </a:xfrm>
          <a:prstGeom prst="rect">
            <a:avLst/>
          </a:prstGeom>
          <a:noFill/>
          <a:ln>
            <a:noFill/>
          </a:ln>
        </p:spPr>
        <p:txBody>
          <a:bodyPr spcFirstLastPara="1" wrap="square" lIns="0" tIns="12051" rIns="0" bIns="0" anchor="t" anchorCtr="0">
            <a:spAutoFit/>
          </a:bodyPr>
          <a:lstStyle/>
          <a:p>
            <a:pPr marL="12699"/>
            <a:r>
              <a:rPr lang="en-US" sz="4000" b="1" dirty="0">
                <a:solidFill>
                  <a:srgbClr val="00365F"/>
                </a:solidFill>
                <a:latin typeface="Calibri" panose="020F0502020204030204" pitchFamily="34" charset="0"/>
                <a:ea typeface="Helvetica 55 Roman"/>
                <a:cs typeface="Calibri" panose="020F0502020204030204" pitchFamily="34" charset="0"/>
                <a:sym typeface="Helvetica Neue"/>
              </a:rPr>
              <a:t>Important!</a:t>
            </a:r>
            <a:endParaRPr sz="4000" b="1" dirty="0">
              <a:latin typeface="Calibri" panose="020F0502020204030204" pitchFamily="34" charset="0"/>
              <a:ea typeface="Helvetica Neue"/>
              <a:cs typeface="Calibri" panose="020F0502020204030204" pitchFamily="34" charset="0"/>
              <a:sym typeface="Helvetica Neue"/>
            </a:endParaRPr>
          </a:p>
        </p:txBody>
      </p:sp>
      <p:sp>
        <p:nvSpPr>
          <p:cNvPr id="12" name="Google Shape;793;p25">
            <a:extLst>
              <a:ext uri="{FF2B5EF4-FFF2-40B4-BE49-F238E27FC236}">
                <a16:creationId xmlns:a16="http://schemas.microsoft.com/office/drawing/2014/main" id="{A6CEBF42-8EC4-0B63-2083-C7C62CF5AA48}"/>
              </a:ext>
            </a:extLst>
          </p:cNvPr>
          <p:cNvSpPr txBox="1"/>
          <p:nvPr/>
        </p:nvSpPr>
        <p:spPr>
          <a:xfrm>
            <a:off x="12153468" y="8404978"/>
            <a:ext cx="6810301" cy="1574138"/>
          </a:xfrm>
          <a:prstGeom prst="rect">
            <a:avLst/>
          </a:prstGeom>
          <a:noFill/>
          <a:ln>
            <a:noFill/>
          </a:ln>
        </p:spPr>
        <p:txBody>
          <a:bodyPr spcFirstLastPara="1" wrap="square" lIns="0" tIns="95874" rIns="0" bIns="0" anchor="t" anchorCtr="0">
            <a:spAutoFit/>
          </a:bodyPr>
          <a:lstStyle/>
          <a:p>
            <a:pPr marL="12699" marR="5080">
              <a:lnSpc>
                <a:spcPct val="80000"/>
              </a:lnSpc>
            </a:pPr>
            <a:r>
              <a:rPr lang="es-ES" sz="4000" dirty="0" err="1">
                <a:solidFill>
                  <a:srgbClr val="00365F"/>
                </a:solidFill>
                <a:latin typeface="Calibri" panose="020F0502020204030204" pitchFamily="34" charset="0"/>
                <a:ea typeface="Arimo"/>
                <a:cs typeface="Calibri" panose="020F0502020204030204" pitchFamily="34" charset="0"/>
                <a:sym typeface="Arimo"/>
              </a:rPr>
              <a:t>They</a:t>
            </a:r>
            <a:r>
              <a:rPr lang="es-ES" sz="4000" dirty="0">
                <a:solidFill>
                  <a:srgbClr val="00365F"/>
                </a:solidFill>
                <a:latin typeface="Calibri" panose="020F0502020204030204" pitchFamily="34" charset="0"/>
                <a:ea typeface="Arimo"/>
                <a:cs typeface="Calibri" panose="020F0502020204030204" pitchFamily="34" charset="0"/>
                <a:sym typeface="Arimo"/>
              </a:rPr>
              <a:t> can cause </a:t>
            </a:r>
            <a:r>
              <a:rPr lang="es-ES" sz="4000" dirty="0" err="1">
                <a:solidFill>
                  <a:srgbClr val="00365F"/>
                </a:solidFill>
                <a:latin typeface="Calibri" panose="020F0502020204030204" pitchFamily="34" charset="0"/>
                <a:ea typeface="Arimo"/>
                <a:cs typeface="Calibri" panose="020F0502020204030204" pitchFamily="34" charset="0"/>
                <a:sym typeface="Arimo"/>
              </a:rPr>
              <a:t>side</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effects</a:t>
            </a:r>
            <a:r>
              <a:rPr lang="es-ES" sz="4000" dirty="0">
                <a:solidFill>
                  <a:srgbClr val="00365F"/>
                </a:solidFill>
                <a:latin typeface="Calibri" panose="020F0502020204030204" pitchFamily="34" charset="0"/>
                <a:ea typeface="Arimo"/>
                <a:cs typeface="Calibri" panose="020F0502020204030204" pitchFamily="34" charset="0"/>
                <a:sym typeface="Arimo"/>
              </a:rPr>
              <a:t> and </a:t>
            </a:r>
            <a:r>
              <a:rPr lang="es-ES" sz="4000" dirty="0" err="1">
                <a:solidFill>
                  <a:srgbClr val="00365F"/>
                </a:solidFill>
                <a:latin typeface="Calibri" panose="020F0502020204030204" pitchFamily="34" charset="0"/>
                <a:ea typeface="Arimo"/>
                <a:cs typeface="Calibri" panose="020F0502020204030204" pitchFamily="34" charset="0"/>
                <a:sym typeface="Arimo"/>
              </a:rPr>
              <a:t>should</a:t>
            </a:r>
            <a:r>
              <a:rPr lang="es-ES" sz="4000" dirty="0">
                <a:solidFill>
                  <a:srgbClr val="00365F"/>
                </a:solidFill>
                <a:latin typeface="Calibri" panose="020F0502020204030204" pitchFamily="34" charset="0"/>
                <a:ea typeface="Arimo"/>
                <a:cs typeface="Calibri" panose="020F0502020204030204" pitchFamily="34" charset="0"/>
                <a:sym typeface="Arimo"/>
              </a:rPr>
              <a:t> </a:t>
            </a:r>
            <a:r>
              <a:rPr lang="es-ES" sz="4000" dirty="0" err="1">
                <a:solidFill>
                  <a:srgbClr val="00365F"/>
                </a:solidFill>
                <a:latin typeface="Calibri" panose="020F0502020204030204" pitchFamily="34" charset="0"/>
                <a:ea typeface="Arimo"/>
                <a:cs typeface="Calibri" panose="020F0502020204030204" pitchFamily="34" charset="0"/>
                <a:sym typeface="Arimo"/>
              </a:rPr>
              <a:t>always</a:t>
            </a:r>
            <a:r>
              <a:rPr lang="es-ES" sz="4000" dirty="0">
                <a:solidFill>
                  <a:srgbClr val="00365F"/>
                </a:solidFill>
                <a:latin typeface="Calibri" panose="020F0502020204030204" pitchFamily="34" charset="0"/>
                <a:ea typeface="Arimo"/>
                <a:cs typeface="Calibri" panose="020F0502020204030204" pitchFamily="34" charset="0"/>
                <a:sym typeface="Arimo"/>
              </a:rPr>
              <a:t> be </a:t>
            </a:r>
            <a:r>
              <a:rPr lang="es-ES" sz="4000" dirty="0" err="1">
                <a:solidFill>
                  <a:srgbClr val="00365F"/>
                </a:solidFill>
                <a:latin typeface="Calibri" panose="020F0502020204030204" pitchFamily="34" charset="0"/>
                <a:ea typeface="Arimo"/>
                <a:cs typeface="Calibri" panose="020F0502020204030204" pitchFamily="34" charset="0"/>
                <a:sym typeface="Arimo"/>
              </a:rPr>
              <a:t>taken</a:t>
            </a:r>
            <a:r>
              <a:rPr lang="es-ES" sz="4000" dirty="0">
                <a:solidFill>
                  <a:srgbClr val="00365F"/>
                </a:solidFill>
                <a:latin typeface="Calibri" panose="020F0502020204030204" pitchFamily="34" charset="0"/>
                <a:ea typeface="Arimo"/>
                <a:cs typeface="Calibri" panose="020F0502020204030204" pitchFamily="34" charset="0"/>
                <a:sym typeface="Arimo"/>
              </a:rPr>
              <a:t> as </a:t>
            </a:r>
            <a:r>
              <a:rPr lang="es-ES" sz="4000" dirty="0" err="1">
                <a:solidFill>
                  <a:srgbClr val="00365F"/>
                </a:solidFill>
                <a:latin typeface="Calibri" panose="020F0502020204030204" pitchFamily="34" charset="0"/>
                <a:ea typeface="Arimo"/>
                <a:cs typeface="Calibri" panose="020F0502020204030204" pitchFamily="34" charset="0"/>
                <a:sym typeface="Arimo"/>
              </a:rPr>
              <a:t>prescribed</a:t>
            </a:r>
            <a:r>
              <a:rPr lang="en-US" sz="4000" dirty="0">
                <a:solidFill>
                  <a:srgbClr val="00365F"/>
                </a:solidFill>
                <a:latin typeface="Calibri" panose="020F0502020204030204" pitchFamily="34" charset="0"/>
                <a:ea typeface="Arimo"/>
                <a:cs typeface="Calibri" panose="020F0502020204030204" pitchFamily="34" charset="0"/>
                <a:sym typeface="Arimo"/>
              </a:rPr>
              <a:t>.</a:t>
            </a:r>
            <a:endParaRPr sz="4000" dirty="0">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8"/>
                                        </p:tgtEl>
                                        <p:attrNameLst>
                                          <p:attrName>style.visibility</p:attrName>
                                        </p:attrNameLst>
                                      </p:cBhvr>
                                      <p:to>
                                        <p:strVal val="visible"/>
                                      </p:to>
                                    </p:set>
                                    <p:animEffect transition="in" filter="fade">
                                      <p:cBhvr>
                                        <p:cTn id="7" dur="1000"/>
                                        <p:tgtEl>
                                          <p:spTgt spid="79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6" name="Rectángulo redondeado 5">
            <a:extLst>
              <a:ext uri="{FF2B5EF4-FFF2-40B4-BE49-F238E27FC236}">
                <a16:creationId xmlns:a16="http://schemas.microsoft.com/office/drawing/2014/main" id="{8A505431-B916-3597-76E4-F91B823F9BCB}"/>
              </a:ext>
              <a:ext uri="{C183D7F6-B498-43B3-948B-1728B52AA6E4}">
                <adec:decorative xmlns:adec="http://schemas.microsoft.com/office/drawing/2017/decorative" val="1"/>
              </a:ext>
            </a:extLst>
          </p:cNvPr>
          <p:cNvSpPr/>
          <p:nvPr/>
        </p:nvSpPr>
        <p:spPr>
          <a:xfrm>
            <a:off x="11117694" y="2079344"/>
            <a:ext cx="8217339" cy="8436255"/>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5" name="Google Shape;794;p25">
            <a:extLst>
              <a:ext uri="{FF2B5EF4-FFF2-40B4-BE49-F238E27FC236}">
                <a16:creationId xmlns:a16="http://schemas.microsoft.com/office/drawing/2014/main" id="{B2A94D76-4809-49DA-022A-A0EA08390D65}"/>
              </a:ext>
            </a:extLst>
          </p:cNvPr>
          <p:cNvSpPr txBox="1">
            <a:spLocks noGrp="1"/>
          </p:cNvSpPr>
          <p:nvPr>
            <p:ph type="title" idx="4294967295"/>
          </p:nvPr>
        </p:nvSpPr>
        <p:spPr>
          <a:xfrm>
            <a:off x="1513552" y="2224658"/>
            <a:ext cx="6700838" cy="1982840"/>
          </a:xfrm>
          <a:prstGeom prst="rect">
            <a:avLst/>
          </a:prstGeom>
          <a:noFill/>
          <a:ln>
            <a:noFill/>
            <a:prstDash/>
          </a:ln>
          <a:effectLst/>
        </p:spPr>
        <p:txBody>
          <a:bodyPr rot="0" spcFirstLastPara="1" vertOverflow="overflow" horzOverflow="overflow" vert="horz" wrap="square" lIns="0" tIns="232400"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49"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defTabSz="914414">
              <a:lnSpc>
                <a:spcPct val="70800"/>
              </a:lnSpc>
              <a:buSzTx/>
              <a:defRPr/>
            </a:pPr>
            <a:r>
              <a:rPr kumimoji="0" lang="en-US" sz="8000" b="1" i="0" u="none" strike="no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rPr>
              <a:t>SMART or MART Therapy</a:t>
            </a:r>
            <a:endParaRPr kumimoji="0" lang="en-US" sz="8000" b="1" i="0" u="none" strike="sngStrike" kern="0" cap="none" spc="0" normalizeH="0" baseline="0" noProof="0" dirty="0">
              <a:ln>
                <a:noFill/>
              </a:ln>
              <a:solidFill>
                <a:srgbClr val="000000"/>
              </a:solidFill>
              <a:effectLst/>
              <a:highlight>
                <a:srgbClr val="FFFF00"/>
              </a:highlight>
              <a:uLnTx/>
              <a:uFillTx/>
              <a:latin typeface="Calibri" panose="020F0502020204030204" pitchFamily="34" charset="0"/>
              <a:ea typeface="Helvetica Neue"/>
              <a:cs typeface="Calibri" panose="020F0502020204030204" pitchFamily="34" charset="0"/>
              <a:sym typeface="Helvetica Neue"/>
            </a:endParaRPr>
          </a:p>
        </p:txBody>
      </p:sp>
      <p:pic>
        <p:nvPicPr>
          <p:cNvPr id="2" name="Picture 1" descr="Illustration of an inhaler shown in three positions. The main blue device is centered, with two faded versions on either side. Curved arrows indicate the twisting or opening motion needed to prepare the inhaler for use.">
            <a:extLst>
              <a:ext uri="{FF2B5EF4-FFF2-40B4-BE49-F238E27FC236}">
                <a16:creationId xmlns:a16="http://schemas.microsoft.com/office/drawing/2014/main" id="{ED2BBB86-A5DA-5F55-A313-45D3BEA1122E}"/>
              </a:ext>
            </a:extLst>
          </p:cNvPr>
          <p:cNvPicPr>
            <a:picLocks noChangeAspect="1"/>
          </p:cNvPicPr>
          <p:nvPr/>
        </p:nvPicPr>
        <p:blipFill>
          <a:blip r:embed="rId3"/>
          <a:stretch>
            <a:fillRect/>
          </a:stretch>
        </p:blipFill>
        <p:spPr>
          <a:xfrm>
            <a:off x="1157193" y="4237425"/>
            <a:ext cx="7772400" cy="6338873"/>
          </a:xfrm>
          <a:prstGeom prst="rect">
            <a:avLst/>
          </a:prstGeom>
        </p:spPr>
      </p:pic>
      <p:sp>
        <p:nvSpPr>
          <p:cNvPr id="3" name="TextBox 2">
            <a:extLst>
              <a:ext uri="{FF2B5EF4-FFF2-40B4-BE49-F238E27FC236}">
                <a16:creationId xmlns:a16="http://schemas.microsoft.com/office/drawing/2014/main" id="{A8511632-7A81-DAAB-7885-AE4C7AD73201}"/>
              </a:ext>
            </a:extLst>
          </p:cNvPr>
          <p:cNvSpPr txBox="1"/>
          <p:nvPr/>
        </p:nvSpPr>
        <p:spPr>
          <a:xfrm>
            <a:off x="12011925" y="3216052"/>
            <a:ext cx="5945876" cy="5521512"/>
          </a:xfrm>
          <a:prstGeom prst="rect">
            <a:avLst/>
          </a:prstGeom>
          <a:noFill/>
        </p:spPr>
        <p:txBody>
          <a:bodyPr wrap="square">
            <a:spAutoFit/>
          </a:bodyPr>
          <a:lstStyle/>
          <a:p>
            <a:pPr>
              <a:lnSpc>
                <a:spcPct val="80000"/>
              </a:lnSpc>
            </a:pPr>
            <a:r>
              <a:rPr lang="en-US" sz="4000" dirty="0">
                <a:solidFill>
                  <a:srgbClr val="00365F"/>
                </a:solidFill>
                <a:latin typeface="Calibri" panose="020F0502020204030204" pitchFamily="34" charset="0"/>
                <a:ea typeface="Arimo"/>
                <a:cs typeface="Calibri" panose="020F0502020204030204" pitchFamily="34" charset="0"/>
              </a:rPr>
              <a:t>SMART (Single Maintenance and Reliever Therapy)</a:t>
            </a:r>
          </a:p>
          <a:p>
            <a:pPr>
              <a:lnSpc>
                <a:spcPct val="80000"/>
              </a:lnSpc>
            </a:pPr>
            <a:r>
              <a:rPr lang="en-US" sz="4000" dirty="0">
                <a:solidFill>
                  <a:srgbClr val="00365F"/>
                </a:solidFill>
                <a:latin typeface="Calibri" panose="020F0502020204030204" pitchFamily="34" charset="0"/>
                <a:ea typeface="Arimo"/>
                <a:cs typeface="Calibri" panose="020F0502020204030204" pitchFamily="34" charset="0"/>
              </a:rPr>
              <a:t> </a:t>
            </a:r>
          </a:p>
          <a:p>
            <a:pPr>
              <a:lnSpc>
                <a:spcPct val="80000"/>
              </a:lnSpc>
            </a:pPr>
            <a:r>
              <a:rPr lang="en-US" sz="4000" dirty="0">
                <a:solidFill>
                  <a:srgbClr val="00365F"/>
                </a:solidFill>
                <a:latin typeface="Calibri" panose="020F0502020204030204" pitchFamily="34" charset="0"/>
                <a:ea typeface="Arimo"/>
                <a:cs typeface="Calibri" panose="020F0502020204030204" pitchFamily="34" charset="0"/>
              </a:rPr>
              <a:t>MART (Maintenance and Reliever Therapy)</a:t>
            </a:r>
          </a:p>
          <a:p>
            <a:pPr>
              <a:lnSpc>
                <a:spcPct val="80000"/>
              </a:lnSpc>
            </a:pPr>
            <a:r>
              <a:rPr lang="en-US" sz="4000" dirty="0">
                <a:solidFill>
                  <a:srgbClr val="00365F"/>
                </a:solidFill>
                <a:latin typeface="Calibri" panose="020F0502020204030204" pitchFamily="34" charset="0"/>
                <a:ea typeface="Arimo"/>
                <a:cs typeface="Calibri" panose="020F0502020204030204" pitchFamily="34" charset="0"/>
              </a:rPr>
              <a:t> </a:t>
            </a:r>
          </a:p>
          <a:p>
            <a:pPr>
              <a:lnSpc>
                <a:spcPct val="80000"/>
              </a:lnSpc>
            </a:pPr>
            <a:r>
              <a:rPr lang="en-US" sz="4000" dirty="0">
                <a:solidFill>
                  <a:srgbClr val="00365F"/>
                </a:solidFill>
                <a:latin typeface="Calibri" panose="020F0502020204030204" pitchFamily="34" charset="0"/>
                <a:ea typeface="Arimo"/>
                <a:cs typeface="Calibri" panose="020F0502020204030204" pitchFamily="34" charset="0"/>
              </a:rPr>
              <a:t>These approaches use one inhaler for both daily control and quick relief of symptoms.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837"/>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8D1DA43E-6991-F083-420B-40EA0AB9605D}"/>
              </a:ext>
              <a:ext uri="{C183D7F6-B498-43B3-948B-1728B52AA6E4}">
                <adec:decorative xmlns:adec="http://schemas.microsoft.com/office/drawing/2017/decorative" val="1"/>
              </a:ext>
            </a:extLst>
          </p:cNvPr>
          <p:cNvSpPr/>
          <p:nvPr/>
        </p:nvSpPr>
        <p:spPr>
          <a:xfrm>
            <a:off x="13073847" y="745053"/>
            <a:ext cx="5987877" cy="4759276"/>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5" name="Rectángulo redondeado 4">
            <a:extLst>
              <a:ext uri="{FF2B5EF4-FFF2-40B4-BE49-F238E27FC236}">
                <a16:creationId xmlns:a16="http://schemas.microsoft.com/office/drawing/2014/main" id="{E7F2A73A-9DDB-7FD8-7B9A-AED3596C6E10}"/>
              </a:ext>
              <a:ext uri="{C183D7F6-B498-43B3-948B-1728B52AA6E4}">
                <adec:decorative xmlns:adec="http://schemas.microsoft.com/office/drawing/2017/decorative" val="1"/>
              </a:ext>
            </a:extLst>
          </p:cNvPr>
          <p:cNvSpPr/>
          <p:nvPr/>
        </p:nvSpPr>
        <p:spPr>
          <a:xfrm>
            <a:off x="13073847" y="5950099"/>
            <a:ext cx="5987877" cy="4764024"/>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2" name="Rectángulo redondeado 1">
            <a:extLst>
              <a:ext uri="{FF2B5EF4-FFF2-40B4-BE49-F238E27FC236}">
                <a16:creationId xmlns:a16="http://schemas.microsoft.com/office/drawing/2014/main" id="{42683C02-D25C-2040-780B-FE011F5E51F5}"/>
              </a:ext>
              <a:ext uri="{C183D7F6-B498-43B3-948B-1728B52AA6E4}">
                <adec:decorative xmlns:adec="http://schemas.microsoft.com/office/drawing/2017/decorative" val="1"/>
              </a:ext>
            </a:extLst>
          </p:cNvPr>
          <p:cNvSpPr/>
          <p:nvPr/>
        </p:nvSpPr>
        <p:spPr>
          <a:xfrm>
            <a:off x="1042539" y="745053"/>
            <a:ext cx="5985789" cy="4759276"/>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3" name="Rectángulo redondeado 2">
            <a:extLst>
              <a:ext uri="{FF2B5EF4-FFF2-40B4-BE49-F238E27FC236}">
                <a16:creationId xmlns:a16="http://schemas.microsoft.com/office/drawing/2014/main" id="{AC5E53C2-72FC-E721-A8C4-7DAC762CDF93}"/>
              </a:ext>
              <a:ext uri="{C183D7F6-B498-43B3-948B-1728B52AA6E4}">
                <adec:decorative xmlns:adec="http://schemas.microsoft.com/office/drawing/2017/decorative" val="1"/>
              </a:ext>
            </a:extLst>
          </p:cNvPr>
          <p:cNvSpPr/>
          <p:nvPr/>
        </p:nvSpPr>
        <p:spPr>
          <a:xfrm>
            <a:off x="1042540" y="5950099"/>
            <a:ext cx="5985788" cy="4764024"/>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845" name="Google Shape;845;p27"/>
          <p:cNvSpPr txBox="1">
            <a:spLocks noGrp="1"/>
          </p:cNvSpPr>
          <p:nvPr>
            <p:ph type="title"/>
          </p:nvPr>
        </p:nvSpPr>
        <p:spPr>
          <a:xfrm>
            <a:off x="7202214" y="5113827"/>
            <a:ext cx="5699671" cy="1081695"/>
          </a:xfrm>
          <a:prstGeom prst="rect">
            <a:avLst/>
          </a:prstGeom>
          <a:noFill/>
          <a:ln>
            <a:noFill/>
            <a:prstDash/>
          </a:ln>
          <a:effectLst/>
        </p:spPr>
        <p:txBody>
          <a:bodyPr rot="0" spcFirstLastPara="1" vertOverflow="overflow" horzOverflow="overflow" vert="horz" wrap="square" lIns="0" tIns="95874" rIns="0" bIns="0" numCol="1" spcCol="0" rtlCol="0" fromWordArt="0" anchor="t" anchorCtr="0" forceAA="0" compatLnSpc="1">
            <a:prstTxWarp prst="textNoShape">
              <a:avLst/>
            </a:prstTxWarp>
            <a:spAutoFit/>
          </a:bodyPr>
          <a:lstStyle/>
          <a:p>
            <a:pPr marL="12066" marR="5080" algn="ctr" defTabSz="914414">
              <a:lnSpc>
                <a:spcPct val="80000"/>
              </a:lnSpc>
              <a:buSzTx/>
              <a:defRPr/>
            </a:pPr>
            <a:r>
              <a:rPr lang="es-ES" sz="8000" b="1" dirty="0" err="1">
                <a:latin typeface="Calibri" panose="020F0502020204030204" pitchFamily="34" charset="0"/>
                <a:ea typeface="Arial"/>
                <a:cs typeface="Calibri" panose="020F0502020204030204" pitchFamily="34" charset="0"/>
                <a:sym typeface="Arimo"/>
              </a:rPr>
              <a:t>Spacers</a:t>
            </a:r>
            <a:endParaRPr lang="en-US" sz="8000" b="1" dirty="0">
              <a:latin typeface="Calibri" panose="020F0502020204030204" pitchFamily="34" charset="0"/>
              <a:ea typeface="Arial"/>
              <a:cs typeface="Calibri" panose="020F0502020204030204" pitchFamily="34" charset="0"/>
              <a:sym typeface="Arimo"/>
            </a:endParaRPr>
          </a:p>
        </p:txBody>
      </p:sp>
      <p:pic>
        <p:nvPicPr>
          <p:cNvPr id="850" name="Google Shape;850;p27" descr="Photo of a boy using a spacer with a mask connected to an inhaler to receive respiratory medication. Another person holds the inhaler and helps administer the medication while the child keeps the mask over his nose and mouth."/>
          <p:cNvPicPr preferRelativeResize="0"/>
          <p:nvPr/>
        </p:nvPicPr>
        <p:blipFill rotWithShape="1">
          <a:blip r:embed="rId3">
            <a:alphaModFix/>
          </a:blip>
          <a:srcRect/>
          <a:stretch/>
        </p:blipFill>
        <p:spPr>
          <a:xfrm>
            <a:off x="2586926" y="1091164"/>
            <a:ext cx="2802332" cy="2802343"/>
          </a:xfrm>
          <a:prstGeom prst="rect">
            <a:avLst/>
          </a:prstGeom>
          <a:noFill/>
          <a:ln>
            <a:noFill/>
          </a:ln>
        </p:spPr>
      </p:pic>
      <p:sp>
        <p:nvSpPr>
          <p:cNvPr id="844" name="Google Shape;844;p27" descr="$PPTXTitle"/>
          <p:cNvSpPr txBox="1">
            <a:spLocks/>
          </p:cNvSpPr>
          <p:nvPr/>
        </p:nvSpPr>
        <p:spPr>
          <a:xfrm>
            <a:off x="1396090" y="3934919"/>
            <a:ext cx="5184004" cy="736986"/>
          </a:xfrm>
          <a:prstGeom prst="rect">
            <a:avLst/>
          </a:prstGeom>
          <a:noFill/>
          <a:ln>
            <a:noFill/>
            <a:prstDash/>
          </a:ln>
          <a:effectLst/>
        </p:spPr>
        <p:txBody>
          <a:bodyPr rot="0" spcFirstLastPara="1" vertOverflow="overflow" horzOverflow="overflow" vert="horz" wrap="square" lIns="0" tIns="95874" rIns="0" bIns="0" numCol="1" spcCol="0" rtlCol="0" fromWordArt="0" anchor="t" anchorCtr="0" forceAA="0" compatLnSpc="1">
            <a:prstTxWarp prst="textNoShape">
              <a:avLst/>
            </a:prstTxWarp>
            <a:spAutoFit/>
          </a:bodyPr>
          <a:lstStyle/>
          <a:p>
            <a:pPr marL="12066" marR="5080" algn="ctr" defTabSz="914414">
              <a:lnSpc>
                <a:spcPct val="80000"/>
              </a:lnSpc>
              <a:buSzPts val="1400"/>
              <a:defRPr/>
            </a:pPr>
            <a:r>
              <a:rPr lang="en-US" sz="2600" dirty="0">
                <a:solidFill>
                  <a:srgbClr val="00365F"/>
                </a:solidFill>
                <a:latin typeface="Calibri" panose="020F0502020204030204" pitchFamily="34" charset="0"/>
                <a:cs typeface="Calibri" panose="020F0502020204030204" pitchFamily="34" charset="0"/>
              </a:rPr>
              <a:t>Help more medicine reach the lungs and less stay in the mouth and throat</a:t>
            </a:r>
          </a:p>
        </p:txBody>
      </p:sp>
      <p:pic>
        <p:nvPicPr>
          <p:cNvPr id="849" name="Google Shape;849;p27" descr="Photo of a person helping a child use a spacer connected to an inhaler. The child holds a clear mask over the nose and mouth while a blue-and-purple inhaler is attached to the device. Both are seated on a couch indoors."/>
          <p:cNvPicPr preferRelativeResize="0"/>
          <p:nvPr/>
        </p:nvPicPr>
        <p:blipFill rotWithShape="1">
          <a:blip r:embed="rId4">
            <a:alphaModFix/>
          </a:blip>
          <a:srcRect/>
          <a:stretch/>
        </p:blipFill>
        <p:spPr>
          <a:xfrm>
            <a:off x="2634261" y="6376005"/>
            <a:ext cx="2802343" cy="2802332"/>
          </a:xfrm>
          <a:prstGeom prst="rect">
            <a:avLst/>
          </a:prstGeom>
          <a:noFill/>
          <a:ln>
            <a:noFill/>
          </a:ln>
        </p:spPr>
      </p:pic>
      <p:sp>
        <p:nvSpPr>
          <p:cNvPr id="847" name="Google Shape;847;p27"/>
          <p:cNvSpPr txBox="1"/>
          <p:nvPr/>
        </p:nvSpPr>
        <p:spPr>
          <a:xfrm>
            <a:off x="1470301" y="9473761"/>
            <a:ext cx="5109793" cy="736986"/>
          </a:xfrm>
          <a:prstGeom prst="rect">
            <a:avLst/>
          </a:prstGeom>
          <a:noFill/>
          <a:ln>
            <a:noFill/>
          </a:ln>
        </p:spPr>
        <p:txBody>
          <a:bodyPr spcFirstLastPara="1" wrap="square" lIns="0" tIns="95874" rIns="0" bIns="0" anchor="t" anchorCtr="0">
            <a:spAutoFit/>
          </a:bodyPr>
          <a:lstStyle/>
          <a:p>
            <a:pPr marL="12699" marR="5080" indent="1904" algn="ctr">
              <a:lnSpc>
                <a:spcPct val="80000"/>
              </a:lnSpc>
            </a:pPr>
            <a:r>
              <a:rPr lang="en-US" sz="2600" dirty="0">
                <a:solidFill>
                  <a:srgbClr val="00365F"/>
                </a:solidFill>
                <a:latin typeface="Calibri" panose="020F0502020204030204" pitchFamily="34" charset="0"/>
                <a:cs typeface="Calibri" panose="020F0502020204030204" pitchFamily="34" charset="0"/>
              </a:rPr>
              <a:t>Spacers should be used with all metered-dose inhalers</a:t>
            </a:r>
          </a:p>
        </p:txBody>
      </p:sp>
      <p:pic>
        <p:nvPicPr>
          <p:cNvPr id="851" name="Google Shape;851;p27" descr="Fotografía de una persona ayudando a un niño a utilizar una cámara espaciadora conectada a un inhalador. El niño sostiene la mascarilla transparente sobre la nariz y la boca mientras el inhalador de color azul y morado está acoplado al dispositivo. Ambas personas están sentadas en un sofá en un entorno interior. "/>
          <p:cNvPicPr preferRelativeResize="0"/>
          <p:nvPr/>
        </p:nvPicPr>
        <p:blipFill rotWithShape="1">
          <a:blip r:embed="rId5">
            <a:alphaModFix/>
          </a:blip>
          <a:srcRect/>
          <a:stretch/>
        </p:blipFill>
        <p:spPr>
          <a:xfrm>
            <a:off x="14666623" y="1091165"/>
            <a:ext cx="2802324" cy="2802343"/>
          </a:xfrm>
          <a:prstGeom prst="rect">
            <a:avLst/>
          </a:prstGeom>
          <a:noFill/>
          <a:ln>
            <a:noFill/>
          </a:ln>
        </p:spPr>
      </p:pic>
      <p:sp>
        <p:nvSpPr>
          <p:cNvPr id="846" name="Google Shape;846;p27"/>
          <p:cNvSpPr txBox="1"/>
          <p:nvPr/>
        </p:nvSpPr>
        <p:spPr>
          <a:xfrm>
            <a:off x="13231906" y="3913119"/>
            <a:ext cx="5527892" cy="736986"/>
          </a:xfrm>
          <a:prstGeom prst="rect">
            <a:avLst/>
          </a:prstGeom>
          <a:noFill/>
          <a:ln>
            <a:noFill/>
          </a:ln>
        </p:spPr>
        <p:txBody>
          <a:bodyPr spcFirstLastPara="1" wrap="square" lIns="0" tIns="95874" rIns="0" bIns="0" anchor="t" anchorCtr="0">
            <a:spAutoFit/>
          </a:bodyPr>
          <a:lstStyle/>
          <a:p>
            <a:pPr marL="556269" marR="5080" indent="-544202" algn="ctr">
              <a:lnSpc>
                <a:spcPct val="80000"/>
              </a:lnSpc>
            </a:pPr>
            <a:r>
              <a:rPr lang="en-US" sz="2600" dirty="0">
                <a:solidFill>
                  <a:srgbClr val="00365F"/>
                </a:solidFill>
                <a:latin typeface="Calibri" panose="020F0502020204030204" pitchFamily="34" charset="0"/>
                <a:cs typeface="Calibri" panose="020F0502020204030204" pitchFamily="34" charset="0"/>
              </a:rPr>
              <a:t>Caregivers can help children use an inhaler correctly with a spacer</a:t>
            </a:r>
          </a:p>
        </p:txBody>
      </p:sp>
      <p:pic>
        <p:nvPicPr>
          <p:cNvPr id="852" name="Google Shape;852;p27" descr="Photo of an inhaler and spacer used to treat respiratory conditions on a smooth reflective surface. An orange inhaler with a gray cap is in the foreground, with a yellow cylindrical device lying horizontally behind it."/>
          <p:cNvPicPr preferRelativeResize="0"/>
          <p:nvPr/>
        </p:nvPicPr>
        <p:blipFill rotWithShape="1">
          <a:blip r:embed="rId6">
            <a:alphaModFix/>
          </a:blip>
          <a:srcRect/>
          <a:stretch/>
        </p:blipFill>
        <p:spPr>
          <a:xfrm>
            <a:off x="14661420" y="6370821"/>
            <a:ext cx="2807527" cy="2807516"/>
          </a:xfrm>
          <a:prstGeom prst="rect">
            <a:avLst/>
          </a:prstGeom>
          <a:noFill/>
          <a:ln>
            <a:noFill/>
          </a:ln>
        </p:spPr>
      </p:pic>
      <p:sp>
        <p:nvSpPr>
          <p:cNvPr id="848" name="Google Shape;848;p27"/>
          <p:cNvSpPr txBox="1"/>
          <p:nvPr/>
        </p:nvSpPr>
        <p:spPr>
          <a:xfrm>
            <a:off x="13805648" y="9473761"/>
            <a:ext cx="4572324" cy="736986"/>
          </a:xfrm>
          <a:prstGeom prst="rect">
            <a:avLst/>
          </a:prstGeom>
          <a:noFill/>
          <a:ln>
            <a:noFill/>
          </a:ln>
        </p:spPr>
        <p:txBody>
          <a:bodyPr spcFirstLastPara="1" wrap="square" lIns="0" tIns="95874" rIns="0" bIns="0" anchor="t" anchorCtr="0">
            <a:spAutoFit/>
          </a:bodyPr>
          <a:lstStyle/>
          <a:p>
            <a:pPr marL="92077" marR="5080" indent="-80011" algn="ctr">
              <a:lnSpc>
                <a:spcPct val="80000"/>
              </a:lnSpc>
            </a:pPr>
            <a:r>
              <a:rPr lang="es-ES" sz="2600" dirty="0" err="1">
                <a:solidFill>
                  <a:srgbClr val="00365F"/>
                </a:solidFill>
                <a:latin typeface="Calibri" panose="020F0502020204030204" pitchFamily="34" charset="0"/>
                <a:ea typeface="Arimo"/>
                <a:cs typeface="Calibri" panose="020F0502020204030204" pitchFamily="34" charset="0"/>
                <a:sym typeface="Arimo"/>
              </a:rPr>
              <a:t>Help</a:t>
            </a:r>
            <a:r>
              <a:rPr lang="es-ES" sz="2600" dirty="0">
                <a:solidFill>
                  <a:srgbClr val="00365F"/>
                </a:solidFill>
                <a:latin typeface="Calibri" panose="020F0502020204030204" pitchFamily="34" charset="0"/>
                <a:ea typeface="Arimo"/>
                <a:cs typeface="Calibri" panose="020F0502020204030204" pitchFamily="34" charset="0"/>
                <a:sym typeface="Arimo"/>
              </a:rPr>
              <a:t> </a:t>
            </a:r>
            <a:r>
              <a:rPr lang="es-ES" sz="2600" dirty="0" err="1">
                <a:solidFill>
                  <a:srgbClr val="00365F"/>
                </a:solidFill>
                <a:latin typeface="Calibri" panose="020F0502020204030204" pitchFamily="34" charset="0"/>
                <a:ea typeface="Arimo"/>
                <a:cs typeface="Calibri" panose="020F0502020204030204" pitchFamily="34" charset="0"/>
                <a:sym typeface="Arimo"/>
              </a:rPr>
              <a:t>prevent</a:t>
            </a:r>
            <a:r>
              <a:rPr lang="es-ES" sz="2600" dirty="0">
                <a:solidFill>
                  <a:srgbClr val="00365F"/>
                </a:solidFill>
                <a:latin typeface="Calibri" panose="020F0502020204030204" pitchFamily="34" charset="0"/>
                <a:ea typeface="Arimo"/>
                <a:cs typeface="Calibri" panose="020F0502020204030204" pitchFamily="34" charset="0"/>
                <a:sym typeface="Arimo"/>
              </a:rPr>
              <a:t> </a:t>
            </a:r>
            <a:r>
              <a:rPr lang="es-ES" sz="2600" dirty="0" err="1">
                <a:solidFill>
                  <a:srgbClr val="00365F"/>
                </a:solidFill>
                <a:latin typeface="Calibri" panose="020F0502020204030204" pitchFamily="34" charset="0"/>
                <a:ea typeface="Arimo"/>
                <a:cs typeface="Calibri" panose="020F0502020204030204" pitchFamily="34" charset="0"/>
                <a:sym typeface="Arimo"/>
              </a:rPr>
              <a:t>inhaling</a:t>
            </a:r>
            <a:r>
              <a:rPr lang="es-ES" sz="2600" dirty="0">
                <a:solidFill>
                  <a:srgbClr val="00365F"/>
                </a:solidFill>
                <a:latin typeface="Calibri" panose="020F0502020204030204" pitchFamily="34" charset="0"/>
                <a:ea typeface="Arimo"/>
                <a:cs typeface="Calibri" panose="020F0502020204030204" pitchFamily="34" charset="0"/>
                <a:sym typeface="Arimo"/>
              </a:rPr>
              <a:t> </a:t>
            </a:r>
            <a:r>
              <a:rPr lang="es-ES" sz="2600" dirty="0" err="1">
                <a:solidFill>
                  <a:srgbClr val="00365F"/>
                </a:solidFill>
                <a:latin typeface="Calibri" panose="020F0502020204030204" pitchFamily="34" charset="0"/>
                <a:ea typeface="Arimo"/>
                <a:cs typeface="Calibri" panose="020F0502020204030204" pitchFamily="34" charset="0"/>
                <a:sym typeface="Arimo"/>
              </a:rPr>
              <a:t>the</a:t>
            </a:r>
            <a:r>
              <a:rPr lang="es-ES" sz="2600" dirty="0">
                <a:solidFill>
                  <a:srgbClr val="00365F"/>
                </a:solidFill>
                <a:latin typeface="Calibri" panose="020F0502020204030204" pitchFamily="34" charset="0"/>
                <a:ea typeface="Arimo"/>
                <a:cs typeface="Calibri" panose="020F0502020204030204" pitchFamily="34" charset="0"/>
                <a:sym typeface="Arimo"/>
              </a:rPr>
              <a:t> medicine </a:t>
            </a:r>
            <a:r>
              <a:rPr lang="es-ES" sz="2600" dirty="0" err="1">
                <a:solidFill>
                  <a:srgbClr val="00365F"/>
                </a:solidFill>
                <a:latin typeface="Calibri" panose="020F0502020204030204" pitchFamily="34" charset="0"/>
                <a:ea typeface="Arimo"/>
                <a:cs typeface="Calibri" panose="020F0502020204030204" pitchFamily="34" charset="0"/>
                <a:sym typeface="Arimo"/>
              </a:rPr>
              <a:t>too</a:t>
            </a:r>
            <a:r>
              <a:rPr lang="es-ES" sz="2600" dirty="0">
                <a:solidFill>
                  <a:srgbClr val="00365F"/>
                </a:solidFill>
                <a:latin typeface="Calibri" panose="020F0502020204030204" pitchFamily="34" charset="0"/>
                <a:ea typeface="Arimo"/>
                <a:cs typeface="Calibri" panose="020F0502020204030204" pitchFamily="34" charset="0"/>
                <a:sym typeface="Arimo"/>
              </a:rPr>
              <a:t> </a:t>
            </a:r>
            <a:r>
              <a:rPr lang="es-ES" sz="2600" dirty="0" err="1">
                <a:solidFill>
                  <a:srgbClr val="00365F"/>
                </a:solidFill>
                <a:latin typeface="Calibri" panose="020F0502020204030204" pitchFamily="34" charset="0"/>
                <a:ea typeface="Arimo"/>
                <a:cs typeface="Calibri" panose="020F0502020204030204" pitchFamily="34" charset="0"/>
                <a:sym typeface="Arimo"/>
              </a:rPr>
              <a:t>quickly</a:t>
            </a:r>
            <a:endParaRPr sz="2600" dirty="0">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5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0A622BCA-972D-09F1-B1A2-082985271196}"/>
              </a:ext>
              <a:ext uri="{C183D7F6-B498-43B3-948B-1728B52AA6E4}">
                <adec:decorative xmlns:adec="http://schemas.microsoft.com/office/drawing/2017/decorative" val="1"/>
              </a:ext>
            </a:extLst>
          </p:cNvPr>
          <p:cNvSpPr/>
          <p:nvPr/>
        </p:nvSpPr>
        <p:spPr>
          <a:xfrm>
            <a:off x="12400547" y="2711116"/>
            <a:ext cx="6208295" cy="6366936"/>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858" name="Google Shape;858;p28" descr="$PPTXTitle"/>
          <p:cNvSpPr txBox="1">
            <a:spLocks noGrp="1"/>
          </p:cNvSpPr>
          <p:nvPr>
            <p:ph type="title" idx="4294967295"/>
          </p:nvPr>
        </p:nvSpPr>
        <p:spPr>
          <a:xfrm>
            <a:off x="1751647" y="462755"/>
            <a:ext cx="15662275" cy="2474381"/>
          </a:xfrm>
          <a:prstGeom prst="rect">
            <a:avLst/>
          </a:prstGeom>
          <a:noFill/>
          <a:ln>
            <a:noFill/>
          </a:ln>
        </p:spPr>
        <p:txBody>
          <a:bodyPr spcFirstLastPara="1" wrap="square" lIns="0" tIns="12051" rIns="0" bIns="0" anchor="t" anchorCtr="0">
            <a:spAutoFit/>
          </a:bodyPr>
          <a:lstStyle/>
          <a:p>
            <a:pPr marL="12699" algn="ctr"/>
            <a:r>
              <a:rPr lang="es-ES" sz="8000" b="1" dirty="0">
                <a:latin typeface="Calibri" panose="020F0502020204030204" pitchFamily="34" charset="0"/>
                <a:cs typeface="Calibri" panose="020F0502020204030204" pitchFamily="34" charset="0"/>
              </a:rPr>
              <a:t>Air </a:t>
            </a:r>
            <a:r>
              <a:rPr lang="es-ES" sz="8000" b="1" dirty="0" err="1">
                <a:latin typeface="Calibri" panose="020F0502020204030204" pitchFamily="34" charset="0"/>
                <a:cs typeface="Calibri" panose="020F0502020204030204" pitchFamily="34" charset="0"/>
              </a:rPr>
              <a:t>Quality</a:t>
            </a:r>
            <a:r>
              <a:rPr lang="es-ES" sz="8000" b="1" dirty="0">
                <a:latin typeface="Calibri" panose="020F0502020204030204" pitchFamily="34" charset="0"/>
                <a:cs typeface="Calibri" panose="020F0502020204030204" pitchFamily="34" charset="0"/>
              </a:rPr>
              <a:t> and </a:t>
            </a:r>
            <a:r>
              <a:rPr lang="es-ES" sz="8000" b="1" dirty="0" err="1">
                <a:latin typeface="Calibri" panose="020F0502020204030204" pitchFamily="34" charset="0"/>
                <a:cs typeface="Calibri" panose="020F0502020204030204" pitchFamily="34" charset="0"/>
              </a:rPr>
              <a:t>Asthma</a:t>
            </a:r>
            <a:br>
              <a:rPr lang="es-ES" sz="8000" b="1" dirty="0">
                <a:latin typeface="Calibri" panose="020F0502020204030204" pitchFamily="34" charset="0"/>
                <a:cs typeface="Calibri" panose="020F0502020204030204" pitchFamily="34" charset="0"/>
              </a:rPr>
            </a:br>
            <a:endParaRPr sz="8000" b="1"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96EB3CF-83C9-2BFF-37BD-B8D1CB687942}"/>
              </a:ext>
            </a:extLst>
          </p:cNvPr>
          <p:cNvSpPr txBox="1"/>
          <p:nvPr/>
        </p:nvSpPr>
        <p:spPr>
          <a:xfrm>
            <a:off x="866262" y="2002132"/>
            <a:ext cx="10887539" cy="8279574"/>
          </a:xfrm>
          <a:prstGeom prst="rect">
            <a:avLst/>
          </a:prstGeom>
          <a:noFill/>
        </p:spPr>
        <p:txBody>
          <a:bodyPr wrap="square">
            <a:spAutoFit/>
          </a:bodyPr>
          <a:lstStyle/>
          <a:p>
            <a:r>
              <a:rPr lang="en-US" sz="4000" b="1" dirty="0">
                <a:solidFill>
                  <a:srgbClr val="00365F"/>
                </a:solidFill>
                <a:latin typeface="Calibri" panose="020F0502020204030204" pitchFamily="34" charset="0"/>
                <a:ea typeface="Arimo"/>
                <a:cs typeface="Calibri" panose="020F0502020204030204" pitchFamily="34" charset="0"/>
              </a:rPr>
              <a:t>Check the air quality in your community before going outside. </a:t>
            </a:r>
          </a:p>
          <a:p>
            <a:endParaRPr lang="en-US" sz="4000" dirty="0">
              <a:solidFill>
                <a:srgbClr val="00365F"/>
              </a:solidFill>
              <a:latin typeface="Calibri" panose="020F0502020204030204" pitchFamily="34" charset="0"/>
              <a:ea typeface="Arimo"/>
              <a:cs typeface="Calibri" panose="020F0502020204030204" pitchFamily="34" charset="0"/>
            </a:endParaRPr>
          </a:p>
          <a:p>
            <a:r>
              <a:rPr lang="en-US" sz="4000" dirty="0">
                <a:solidFill>
                  <a:srgbClr val="00365F"/>
                </a:solidFill>
                <a:latin typeface="Calibri" panose="020F0502020204030204" pitchFamily="34" charset="0"/>
                <a:ea typeface="Arimo"/>
                <a:cs typeface="Calibri" panose="020F0502020204030204" pitchFamily="34" charset="0"/>
              </a:rPr>
              <a:t>Scan the QR code with your phone or mobile device to check local air quality conditions.</a:t>
            </a:r>
          </a:p>
          <a:p>
            <a:pPr>
              <a:lnSpc>
                <a:spcPct val="80000"/>
              </a:lnSpc>
            </a:pPr>
            <a:endParaRPr lang="es-ES" sz="4000" u="sng" dirty="0">
              <a:solidFill>
                <a:srgbClr val="00365F"/>
              </a:solidFill>
              <a:latin typeface="Calibri" panose="020F0502020204030204" pitchFamily="34" charset="0"/>
              <a:ea typeface="Arimo"/>
              <a:cs typeface="Calibri" panose="020F0502020204030204" pitchFamily="34" charset="0"/>
            </a:endParaRPr>
          </a:p>
          <a:p>
            <a:pPr>
              <a:lnSpc>
                <a:spcPct val="80000"/>
              </a:lnSpc>
            </a:pPr>
            <a:r>
              <a:rPr lang="en-US" sz="4000" dirty="0">
                <a:solidFill>
                  <a:srgbClr val="00365F"/>
                </a:solidFill>
                <a:latin typeface="Calibri" panose="020F0502020204030204" pitchFamily="34" charset="0"/>
                <a:ea typeface="Arimo"/>
                <a:cs typeface="Calibri" panose="020F0502020204030204" pitchFamily="34" charset="0"/>
              </a:rPr>
              <a:t>You can also visit the Minnesota Pollution Control Agency webpage:</a:t>
            </a:r>
          </a:p>
          <a:p>
            <a:pPr>
              <a:lnSpc>
                <a:spcPct val="80000"/>
              </a:lnSpc>
            </a:pPr>
            <a:endParaRPr lang="en-US" sz="4000" dirty="0">
              <a:solidFill>
                <a:srgbClr val="00365F"/>
              </a:solidFill>
              <a:latin typeface="Calibri" panose="020F0502020204030204" pitchFamily="34" charset="0"/>
              <a:ea typeface="Arimo"/>
              <a:cs typeface="Calibri" panose="020F0502020204030204" pitchFamily="34" charset="0"/>
            </a:endParaRPr>
          </a:p>
          <a:p>
            <a:pPr>
              <a:lnSpc>
                <a:spcPct val="80000"/>
              </a:lnSpc>
            </a:pPr>
            <a:r>
              <a:rPr lang="en-US" sz="4000" dirty="0">
                <a:solidFill>
                  <a:srgbClr val="00365F"/>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https://www.pca.state.mn.us/air-water-land-climate/current-air-quality-conditions</a:t>
            </a:r>
            <a:endParaRPr lang="en-US" sz="4000" dirty="0">
              <a:solidFill>
                <a:srgbClr val="00365F"/>
              </a:solidFill>
              <a:latin typeface="Calibri" panose="020F0502020204030204" pitchFamily="34" charset="0"/>
              <a:cs typeface="Calibri" panose="020F0502020204030204" pitchFamily="34" charset="0"/>
            </a:endParaRPr>
          </a:p>
          <a:p>
            <a:pPr>
              <a:lnSpc>
                <a:spcPct val="80000"/>
              </a:lnSpc>
            </a:pPr>
            <a:endParaRPr lang="en-US" sz="2001" dirty="0">
              <a:solidFill>
                <a:srgbClr val="00365F"/>
              </a:solidFill>
              <a:latin typeface="Calibri" panose="020F0502020204030204" pitchFamily="34" charset="0"/>
              <a:cs typeface="Calibri" panose="020F0502020204030204" pitchFamily="34" charset="0"/>
            </a:endParaRPr>
          </a:p>
          <a:p>
            <a:pPr>
              <a:lnSpc>
                <a:spcPct val="80000"/>
              </a:lnSpc>
            </a:pPr>
            <a:endParaRPr lang="en-US" sz="2001" b="1" dirty="0">
              <a:solidFill>
                <a:srgbClr val="00365F"/>
              </a:solidFill>
              <a:latin typeface="Calibri" panose="020F0502020204030204" pitchFamily="34" charset="0"/>
              <a:cs typeface="Calibri" panose="020F0502020204030204" pitchFamily="34" charset="0"/>
            </a:endParaRPr>
          </a:p>
          <a:p>
            <a:pPr>
              <a:lnSpc>
                <a:spcPct val="80000"/>
              </a:lnSpc>
            </a:pPr>
            <a:r>
              <a:rPr lang="en-US" sz="2001" b="1" dirty="0">
                <a:solidFill>
                  <a:srgbClr val="00365F"/>
                </a:solidFill>
                <a:latin typeface="Calibri" panose="020F0502020204030204" pitchFamily="34" charset="0"/>
                <a:cs typeface="Calibri" panose="020F0502020204030204" pitchFamily="34" charset="0"/>
              </a:rPr>
              <a:t>(</a:t>
            </a:r>
            <a:r>
              <a:rPr lang="en-US" sz="2001" b="1" dirty="0">
                <a:solidFill>
                  <a:srgbClr val="00365F"/>
                </a:solidFill>
                <a:latin typeface="Calibri" panose="020F0502020204030204" pitchFamily="34" charset="0"/>
                <a:ea typeface="Source Sans Pro regular" panose="020B0503030403020204" pitchFamily="34" charset="0"/>
                <a:cs typeface="Calibri" panose="020F0502020204030204" pitchFamily="34" charset="0"/>
              </a:rPr>
              <a:t>For Spanish on your computer: select Spanish from the list at the top left of the page. Navigation may vary on mobile devices.</a:t>
            </a:r>
            <a:r>
              <a:rPr lang="en-US" sz="2001" b="1" dirty="0">
                <a:solidFill>
                  <a:srgbClr val="00365F"/>
                </a:solidFill>
                <a:latin typeface="Calibri" panose="020F0502020204030204" pitchFamily="34" charset="0"/>
                <a:cs typeface="Calibri" panose="020F0502020204030204" pitchFamily="34" charset="0"/>
              </a:rPr>
              <a:t>) </a:t>
            </a:r>
          </a:p>
          <a:p>
            <a:endParaRPr lang="en-US" sz="4000" dirty="0">
              <a:latin typeface="Calibri" panose="020F0502020204030204" pitchFamily="34" charset="0"/>
              <a:cs typeface="Calibri" panose="020F0502020204030204" pitchFamily="34" charset="0"/>
            </a:endParaRPr>
          </a:p>
          <a:p>
            <a:endParaRPr lang="en-US" sz="3599" dirty="0">
              <a:latin typeface="Calibri" panose="020F0502020204030204" pitchFamily="34" charset="0"/>
              <a:cs typeface="Calibri" panose="020F0502020204030204" pitchFamily="34" charset="0"/>
            </a:endParaRPr>
          </a:p>
        </p:txBody>
      </p:sp>
      <p:pic>
        <p:nvPicPr>
          <p:cNvPr id="5" name="Picture 4" descr="QR code to access current air quality information in Minnesota.">
            <a:extLst>
              <a:ext uri="{FF2B5EF4-FFF2-40B4-BE49-F238E27FC236}">
                <a16:creationId xmlns:a16="http://schemas.microsoft.com/office/drawing/2014/main" id="{D448806B-221C-1360-9B6A-D80422F2C865}"/>
              </a:ext>
            </a:extLst>
          </p:cNvPr>
          <p:cNvPicPr>
            <a:picLocks noChangeAspect="1"/>
          </p:cNvPicPr>
          <p:nvPr/>
        </p:nvPicPr>
        <p:blipFill>
          <a:blip r:embed="rId4"/>
          <a:stretch>
            <a:fillRect/>
          </a:stretch>
        </p:blipFill>
        <p:spPr>
          <a:xfrm>
            <a:off x="12609094" y="3003811"/>
            <a:ext cx="5791200" cy="58293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56">
          <a:extLst>
            <a:ext uri="{FF2B5EF4-FFF2-40B4-BE49-F238E27FC236}">
              <a16:creationId xmlns:a16="http://schemas.microsoft.com/office/drawing/2014/main" id="{CE2C43B0-C162-7308-2E12-81BD670EF211}"/>
            </a:ext>
          </a:extLst>
        </p:cNvPr>
        <p:cNvGrpSpPr/>
        <p:nvPr/>
      </p:nvGrpSpPr>
      <p:grpSpPr>
        <a:xfrm>
          <a:off x="0" y="0"/>
          <a:ext cx="0" cy="0"/>
          <a:chOff x="0" y="0"/>
          <a:chExt cx="0" cy="0"/>
        </a:xfrm>
      </p:grpSpPr>
      <p:sp>
        <p:nvSpPr>
          <p:cNvPr id="7" name="Rectángulo redondeado 6">
            <a:extLst>
              <a:ext uri="{FF2B5EF4-FFF2-40B4-BE49-F238E27FC236}">
                <a16:creationId xmlns:a16="http://schemas.microsoft.com/office/drawing/2014/main" id="{886A92F3-9C2F-44C7-6D11-7799A8168292}"/>
              </a:ext>
              <a:ext uri="{C183D7F6-B498-43B3-948B-1728B52AA6E4}">
                <adec:decorative xmlns:adec="http://schemas.microsoft.com/office/drawing/2017/decorative" val="1"/>
              </a:ext>
            </a:extLst>
          </p:cNvPr>
          <p:cNvSpPr/>
          <p:nvPr/>
        </p:nvSpPr>
        <p:spPr>
          <a:xfrm>
            <a:off x="853440" y="2672862"/>
            <a:ext cx="18348960" cy="7690338"/>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858" name="Google Shape;858;p28" descr="$PPTXTitle">
            <a:extLst>
              <a:ext uri="{FF2B5EF4-FFF2-40B4-BE49-F238E27FC236}">
                <a16:creationId xmlns:a16="http://schemas.microsoft.com/office/drawing/2014/main" id="{B952883C-93D2-C182-6701-BEE87663E2B1}"/>
              </a:ext>
            </a:extLst>
          </p:cNvPr>
          <p:cNvSpPr txBox="1">
            <a:spLocks noGrp="1"/>
          </p:cNvSpPr>
          <p:nvPr>
            <p:ph type="title" idx="4294967295"/>
          </p:nvPr>
        </p:nvSpPr>
        <p:spPr>
          <a:xfrm>
            <a:off x="2377440" y="753367"/>
            <a:ext cx="15662275" cy="1243275"/>
          </a:xfrm>
          <a:prstGeom prst="rect">
            <a:avLst/>
          </a:prstGeom>
          <a:noFill/>
          <a:ln>
            <a:noFill/>
          </a:ln>
        </p:spPr>
        <p:txBody>
          <a:bodyPr spcFirstLastPara="1" wrap="square" lIns="0" tIns="12051" rIns="0" bIns="0" anchor="t" anchorCtr="0">
            <a:spAutoFit/>
          </a:bodyPr>
          <a:lstStyle/>
          <a:p>
            <a:pPr marL="12699" algn="ctr"/>
            <a:r>
              <a:rPr lang="es-ES" sz="8000" b="1" dirty="0">
                <a:latin typeface="Calibri" panose="020F0502020204030204" pitchFamily="34" charset="0"/>
                <a:cs typeface="Calibri" panose="020F0502020204030204" pitchFamily="34" charset="0"/>
              </a:rPr>
              <a:t>Apps</a:t>
            </a:r>
            <a:endParaRPr sz="8000" b="1" dirty="0">
              <a:latin typeface="Calibri" panose="020F0502020204030204" pitchFamily="34" charset="0"/>
              <a:cs typeface="Calibri" panose="020F0502020204030204" pitchFamily="34" charset="0"/>
            </a:endParaRPr>
          </a:p>
        </p:txBody>
      </p:sp>
      <p:pic>
        <p:nvPicPr>
          <p:cNvPr id="6" name="Picture 5" descr="Screenshot of the AirNow website showing air quality for Minneapolis, Minnesota. A semicircular air-quality gauge shows a reading of 60, classified as “Moderate” and associated with PM2.5. A smoke alert for Minnesota appears at the top. On the right, the location is listed as Minneapolis, MN, with a forecast showing moderate air quality for the current day and good air quality for the following day. The interface uses a green-to-red color scale to represent air-quality levels.">
            <a:extLst>
              <a:ext uri="{FF2B5EF4-FFF2-40B4-BE49-F238E27FC236}">
                <a16:creationId xmlns:a16="http://schemas.microsoft.com/office/drawing/2014/main" id="{0C3EF7B2-5358-8761-6E71-10E811FF0170}"/>
              </a:ext>
            </a:extLst>
          </p:cNvPr>
          <p:cNvPicPr>
            <a:picLocks noChangeAspect="1"/>
          </p:cNvPicPr>
          <p:nvPr/>
        </p:nvPicPr>
        <p:blipFill>
          <a:blip r:embed="rId3"/>
          <a:stretch>
            <a:fillRect/>
          </a:stretch>
        </p:blipFill>
        <p:spPr>
          <a:xfrm>
            <a:off x="1326625" y="3489339"/>
            <a:ext cx="10958678" cy="6076695"/>
          </a:xfrm>
          <a:prstGeom prst="rect">
            <a:avLst/>
          </a:prstGeom>
        </p:spPr>
      </p:pic>
      <p:pic>
        <p:nvPicPr>
          <p:cNvPr id="8" name="Picture 7" descr="QR code linking to the Apple App Store, where the AirNow app can be downloaded.">
            <a:extLst>
              <a:ext uri="{FF2B5EF4-FFF2-40B4-BE49-F238E27FC236}">
                <a16:creationId xmlns:a16="http://schemas.microsoft.com/office/drawing/2014/main" id="{2C136DFB-380F-EA2E-23C4-A42604E45E7A}"/>
              </a:ext>
            </a:extLst>
          </p:cNvPr>
          <p:cNvPicPr>
            <a:picLocks noChangeAspect="1"/>
          </p:cNvPicPr>
          <p:nvPr/>
        </p:nvPicPr>
        <p:blipFill>
          <a:blip r:embed="rId4"/>
          <a:stretch>
            <a:fillRect/>
          </a:stretch>
        </p:blipFill>
        <p:spPr>
          <a:xfrm>
            <a:off x="12881287" y="3469269"/>
            <a:ext cx="2622420" cy="2622420"/>
          </a:xfrm>
          <a:prstGeom prst="rect">
            <a:avLst/>
          </a:prstGeom>
        </p:spPr>
      </p:pic>
      <p:sp>
        <p:nvSpPr>
          <p:cNvPr id="9" name="TextBox 8">
            <a:extLst>
              <a:ext uri="{FF2B5EF4-FFF2-40B4-BE49-F238E27FC236}">
                <a16:creationId xmlns:a16="http://schemas.microsoft.com/office/drawing/2014/main" id="{7209E6EA-16C4-78CE-15AF-2D833D6484B9}"/>
              </a:ext>
            </a:extLst>
          </p:cNvPr>
          <p:cNvSpPr txBox="1"/>
          <p:nvPr/>
        </p:nvSpPr>
        <p:spPr>
          <a:xfrm rot="10800000" flipH="1" flipV="1">
            <a:off x="13118863" y="6243631"/>
            <a:ext cx="2147269" cy="400206"/>
          </a:xfrm>
          <a:prstGeom prst="rect">
            <a:avLst/>
          </a:prstGeom>
          <a:noFill/>
        </p:spPr>
        <p:txBody>
          <a:bodyPr wrap="square" rtlCol="0">
            <a:spAutoFit/>
          </a:bodyPr>
          <a:lstStyle/>
          <a:p>
            <a:pPr algn="ctr"/>
            <a:r>
              <a:rPr lang="en-US" sz="2001">
                <a:solidFill>
                  <a:srgbClr val="00365F"/>
                </a:solidFill>
                <a:latin typeface="Calibri" panose="020F0502020204030204" pitchFamily="34" charset="0"/>
                <a:cs typeface="Calibri" panose="020F0502020204030204" pitchFamily="34" charset="0"/>
              </a:rPr>
              <a:t> App Store (</a:t>
            </a:r>
            <a:r>
              <a:rPr lang="es-CO" sz="2001">
                <a:solidFill>
                  <a:srgbClr val="00365F"/>
                </a:solidFill>
                <a:latin typeface="Calibri" panose="020F0502020204030204" pitchFamily="34" charset="0"/>
                <a:cs typeface="Calibri" panose="020F0502020204030204" pitchFamily="34" charset="0"/>
              </a:rPr>
              <a:t>iOS)</a:t>
            </a:r>
            <a:endParaRPr lang="en-US" sz="2001">
              <a:solidFill>
                <a:srgbClr val="00365F"/>
              </a:solidFill>
              <a:latin typeface="Calibri" panose="020F0502020204030204" pitchFamily="34" charset="0"/>
              <a:cs typeface="Calibri" panose="020F0502020204030204" pitchFamily="34" charset="0"/>
            </a:endParaRPr>
          </a:p>
        </p:txBody>
      </p:sp>
      <p:pic>
        <p:nvPicPr>
          <p:cNvPr id="3" name="Picture 2" descr="QR code linking to the Google Play Store, where the AirNow app can be downloaded.">
            <a:extLst>
              <a:ext uri="{FF2B5EF4-FFF2-40B4-BE49-F238E27FC236}">
                <a16:creationId xmlns:a16="http://schemas.microsoft.com/office/drawing/2014/main" id="{5836AF54-0A8B-8560-EDD5-7D45CB4050E2}"/>
              </a:ext>
            </a:extLst>
          </p:cNvPr>
          <p:cNvPicPr>
            <a:picLocks noChangeAspect="1"/>
          </p:cNvPicPr>
          <p:nvPr/>
        </p:nvPicPr>
        <p:blipFill>
          <a:blip r:embed="rId5"/>
          <a:stretch>
            <a:fillRect/>
          </a:stretch>
        </p:blipFill>
        <p:spPr>
          <a:xfrm>
            <a:off x="15824718" y="3428544"/>
            <a:ext cx="2622420" cy="2622420"/>
          </a:xfrm>
          <a:prstGeom prst="rect">
            <a:avLst/>
          </a:prstGeom>
        </p:spPr>
      </p:pic>
      <p:sp>
        <p:nvSpPr>
          <p:cNvPr id="10" name="TextBox 9">
            <a:extLst>
              <a:ext uri="{FF2B5EF4-FFF2-40B4-BE49-F238E27FC236}">
                <a16:creationId xmlns:a16="http://schemas.microsoft.com/office/drawing/2014/main" id="{EE4B3E54-072C-41AE-83FA-D6EF568B57A1}"/>
              </a:ext>
            </a:extLst>
          </p:cNvPr>
          <p:cNvSpPr txBox="1"/>
          <p:nvPr/>
        </p:nvSpPr>
        <p:spPr>
          <a:xfrm>
            <a:off x="16174651" y="6160918"/>
            <a:ext cx="2085662" cy="708087"/>
          </a:xfrm>
          <a:prstGeom prst="rect">
            <a:avLst/>
          </a:prstGeom>
          <a:noFill/>
        </p:spPr>
        <p:txBody>
          <a:bodyPr wrap="none" rtlCol="0">
            <a:spAutoFit/>
          </a:bodyPr>
          <a:lstStyle/>
          <a:p>
            <a:pPr algn="ctr"/>
            <a:r>
              <a:rPr lang="en-US" sz="2001">
                <a:solidFill>
                  <a:srgbClr val="00365F"/>
                </a:solidFill>
                <a:latin typeface="Calibri" panose="020F0502020204030204" pitchFamily="34" charset="0"/>
                <a:cs typeface="Calibri" panose="020F0502020204030204" pitchFamily="34" charset="0"/>
              </a:rPr>
              <a:t>Google Play Store </a:t>
            </a:r>
          </a:p>
          <a:p>
            <a:pPr algn="ctr"/>
            <a:r>
              <a:rPr lang="en-US" sz="2001">
                <a:solidFill>
                  <a:srgbClr val="00365F"/>
                </a:solidFill>
                <a:latin typeface="Calibri" panose="020F0502020204030204" pitchFamily="34" charset="0"/>
                <a:cs typeface="Calibri" panose="020F0502020204030204" pitchFamily="34" charset="0"/>
              </a:rPr>
              <a:t>(Android)</a:t>
            </a:r>
          </a:p>
        </p:txBody>
      </p:sp>
      <p:sp>
        <p:nvSpPr>
          <p:cNvPr id="5" name="TextBox 4">
            <a:extLst>
              <a:ext uri="{FF2B5EF4-FFF2-40B4-BE49-F238E27FC236}">
                <a16:creationId xmlns:a16="http://schemas.microsoft.com/office/drawing/2014/main" id="{EC800F44-D28A-FC73-1E80-B6FB41331BEF}"/>
              </a:ext>
            </a:extLst>
          </p:cNvPr>
          <p:cNvSpPr txBox="1"/>
          <p:nvPr/>
        </p:nvSpPr>
        <p:spPr>
          <a:xfrm>
            <a:off x="12802355" y="7016312"/>
            <a:ext cx="5975120" cy="2554545"/>
          </a:xfrm>
          <a:prstGeom prst="rect">
            <a:avLst/>
          </a:prstGeom>
          <a:noFill/>
        </p:spPr>
        <p:txBody>
          <a:bodyPr wrap="square">
            <a:spAutoFit/>
          </a:bodyPr>
          <a:lstStyle/>
          <a:p>
            <a:r>
              <a:rPr lang="en-US" sz="4000" dirty="0">
                <a:solidFill>
                  <a:srgbClr val="00365F"/>
                </a:solidFill>
                <a:latin typeface="Calibri" panose="020F0502020204030204" pitchFamily="34" charset="0"/>
                <a:ea typeface="Arimo"/>
                <a:cs typeface="Calibri" panose="020F0502020204030204" pitchFamily="34" charset="0"/>
              </a:rPr>
              <a:t>Available for iPhone (iOS) and Android. The app is in English only. </a:t>
            </a:r>
            <a:endParaRPr lang="en-US" sz="4000" dirty="0">
              <a:solidFill>
                <a:srgbClr val="00365F"/>
              </a:solidFill>
              <a:latin typeface="Calibri" panose="020F0502020204030204" pitchFamily="34" charset="0"/>
              <a:cs typeface="Calibri" panose="020F0502020204030204" pitchFamily="34" charset="0"/>
            </a:endParaRPr>
          </a:p>
          <a:p>
            <a:r>
              <a:rPr lang="en-US" sz="4000" u="sng" dirty="0">
                <a:solidFill>
                  <a:srgbClr val="00365F"/>
                </a:solidFill>
                <a:latin typeface="Calibri" panose="020F0502020204030204" pitchFamily="34" charset="0"/>
                <a:cs typeface="Calibri" panose="020F0502020204030204" pitchFamily="34" charset="0"/>
              </a:rPr>
              <a:t>https://</a:t>
            </a:r>
            <a:r>
              <a:rPr lang="en-US" sz="4000" u="sng" dirty="0" err="1">
                <a:solidFill>
                  <a:srgbClr val="00365F"/>
                </a:solidFill>
                <a:latin typeface="Calibri" panose="020F0502020204030204" pitchFamily="34" charset="0"/>
                <a:cs typeface="Calibri" panose="020F0502020204030204" pitchFamily="34" charset="0"/>
              </a:rPr>
              <a:t>www.airnow.gov</a:t>
            </a:r>
            <a:endParaRPr lang="en-US" sz="4000" u="sng" dirty="0">
              <a:solidFill>
                <a:srgbClr val="00365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415986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56">
          <a:extLst>
            <a:ext uri="{FF2B5EF4-FFF2-40B4-BE49-F238E27FC236}">
              <a16:creationId xmlns:a16="http://schemas.microsoft.com/office/drawing/2014/main" id="{EDB9FB85-37DB-7739-C89A-3722BE868C95}"/>
            </a:ext>
          </a:extLst>
        </p:cNvPr>
        <p:cNvGrpSpPr/>
        <p:nvPr/>
      </p:nvGrpSpPr>
      <p:grpSpPr>
        <a:xfrm>
          <a:off x="0" y="0"/>
          <a:ext cx="0" cy="0"/>
          <a:chOff x="0" y="0"/>
          <a:chExt cx="0" cy="0"/>
        </a:xfrm>
      </p:grpSpPr>
      <p:sp>
        <p:nvSpPr>
          <p:cNvPr id="8" name="Rectángulo redondeado 7">
            <a:extLst>
              <a:ext uri="{FF2B5EF4-FFF2-40B4-BE49-F238E27FC236}">
                <a16:creationId xmlns:a16="http://schemas.microsoft.com/office/drawing/2014/main" id="{582DC131-6A1A-C9E8-A779-EFA9E4D67318}"/>
              </a:ext>
              <a:ext uri="{C183D7F6-B498-43B3-948B-1728B52AA6E4}">
                <adec:decorative xmlns:adec="http://schemas.microsoft.com/office/drawing/2017/decorative" val="1"/>
              </a:ext>
            </a:extLst>
          </p:cNvPr>
          <p:cNvSpPr/>
          <p:nvPr/>
        </p:nvSpPr>
        <p:spPr>
          <a:xfrm>
            <a:off x="967740" y="2427478"/>
            <a:ext cx="18348960" cy="8483028"/>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2" name="Title 1">
            <a:extLst>
              <a:ext uri="{FF2B5EF4-FFF2-40B4-BE49-F238E27FC236}">
                <a16:creationId xmlns:a16="http://schemas.microsoft.com/office/drawing/2014/main" id="{49B3575B-BF3C-D91B-8F8F-C515506359A3}"/>
              </a:ext>
            </a:extLst>
          </p:cNvPr>
          <p:cNvSpPr>
            <a:spLocks noGrp="1"/>
          </p:cNvSpPr>
          <p:nvPr>
            <p:ph type="title" idx="4294967295"/>
          </p:nvPr>
        </p:nvSpPr>
        <p:spPr>
          <a:xfrm>
            <a:off x="576920" y="388149"/>
            <a:ext cx="18950259" cy="1969770"/>
          </a:xfrm>
        </p:spPr>
        <p:txBody>
          <a:bodyPr spcFirstLastPara="1" wrap="square" lIns="0" tIns="0" rIns="0" bIns="0" anchor="b" anchorCtr="0">
            <a:spAutoFit/>
          </a:bodyPr>
          <a:lstStyle/>
          <a:p>
            <a:pPr algn="ctr">
              <a:lnSpc>
                <a:spcPct val="80000"/>
              </a:lnSpc>
            </a:pPr>
            <a:r>
              <a:rPr lang="es-CR" sz="8000" b="1" dirty="0">
                <a:latin typeface="Calibri" panose="020F0502020204030204" pitchFamily="34" charset="0"/>
                <a:cs typeface="Calibri" panose="020F0502020204030204" pitchFamily="34" charset="0"/>
              </a:rPr>
              <a:t>MN </a:t>
            </a:r>
            <a:r>
              <a:rPr lang="es-CR" sz="8000" b="1" dirty="0" err="1">
                <a:latin typeface="Calibri" panose="020F0502020204030204" pitchFamily="34" charset="0"/>
                <a:cs typeface="Calibri" panose="020F0502020204030204" pitchFamily="34" charset="0"/>
              </a:rPr>
              <a:t>Outdoor</a:t>
            </a:r>
            <a:r>
              <a:rPr lang="es-CR" sz="8000" b="1" dirty="0">
                <a:latin typeface="Calibri" panose="020F0502020204030204" pitchFamily="34" charset="0"/>
                <a:cs typeface="Calibri" panose="020F0502020204030204" pitchFamily="34" charset="0"/>
              </a:rPr>
              <a:t> Air </a:t>
            </a:r>
            <a:r>
              <a:rPr lang="es-CR" sz="8000" b="1" dirty="0" err="1">
                <a:latin typeface="Calibri" panose="020F0502020204030204" pitchFamily="34" charset="0"/>
                <a:cs typeface="Calibri" panose="020F0502020204030204" pitchFamily="34" charset="0"/>
              </a:rPr>
              <a:t>Quality</a:t>
            </a:r>
            <a:r>
              <a:rPr lang="es-CR" sz="8000" b="1" dirty="0">
                <a:latin typeface="Calibri" panose="020F0502020204030204" pitchFamily="34" charset="0"/>
                <a:cs typeface="Calibri" panose="020F0502020204030204" pitchFamily="34" charset="0"/>
              </a:rPr>
              <a:t> </a:t>
            </a:r>
            <a:r>
              <a:rPr lang="es-CR" sz="8000" b="1" dirty="0" err="1">
                <a:latin typeface="Calibri" panose="020F0502020204030204" pitchFamily="34" charset="0"/>
                <a:cs typeface="Calibri" panose="020F0502020204030204" pitchFamily="34" charset="0"/>
              </a:rPr>
              <a:t>Guidance</a:t>
            </a:r>
            <a:r>
              <a:rPr lang="es-CR" sz="8000" b="1" dirty="0">
                <a:latin typeface="Calibri" panose="020F0502020204030204" pitchFamily="34" charset="0"/>
                <a:cs typeface="Calibri" panose="020F0502020204030204" pitchFamily="34" charset="0"/>
              </a:rPr>
              <a:t> for Schools and Child Care</a:t>
            </a:r>
            <a:endParaRPr lang="en-US" sz="8000" b="1" dirty="0">
              <a:latin typeface="Calibri" panose="020F0502020204030204" pitchFamily="34" charset="0"/>
              <a:cs typeface="Calibri" panose="020F0502020204030204" pitchFamily="34" charset="0"/>
            </a:endParaRPr>
          </a:p>
        </p:txBody>
      </p:sp>
      <p:pic>
        <p:nvPicPr>
          <p:cNvPr id="5" name="Picture 4" descr="Minnesota Outdoor Air Quality Guidance for Schools and Child Care Programs&#10;&#10;https://www.health.state.mn.us/diseases/asthma/schools/documents/outairguidespa.pdf&#10;">
            <a:extLst>
              <a:ext uri="{FF2B5EF4-FFF2-40B4-BE49-F238E27FC236}">
                <a16:creationId xmlns:a16="http://schemas.microsoft.com/office/drawing/2014/main" id="{B0F57600-3497-B2F9-1524-D03EEA1A465C}"/>
              </a:ext>
            </a:extLst>
          </p:cNvPr>
          <p:cNvPicPr>
            <a:picLocks noChangeAspect="1"/>
          </p:cNvPicPr>
          <p:nvPr/>
        </p:nvPicPr>
        <p:blipFill>
          <a:blip r:embed="rId3"/>
          <a:stretch>
            <a:fillRect/>
          </a:stretch>
        </p:blipFill>
        <p:spPr>
          <a:xfrm>
            <a:off x="1949450" y="2790657"/>
            <a:ext cx="10013950" cy="7756671"/>
          </a:xfrm>
          <a:prstGeom prst="rect">
            <a:avLst/>
          </a:prstGeom>
        </p:spPr>
      </p:pic>
      <p:sp>
        <p:nvSpPr>
          <p:cNvPr id="7" name="TextBox 6">
            <a:extLst>
              <a:ext uri="{FF2B5EF4-FFF2-40B4-BE49-F238E27FC236}">
                <a16:creationId xmlns:a16="http://schemas.microsoft.com/office/drawing/2014/main" id="{216751DE-61E0-831B-083A-137B46812C8D}"/>
              </a:ext>
            </a:extLst>
          </p:cNvPr>
          <p:cNvSpPr txBox="1"/>
          <p:nvPr/>
        </p:nvSpPr>
        <p:spPr>
          <a:xfrm>
            <a:off x="13822507" y="4335067"/>
            <a:ext cx="4687213" cy="707886"/>
          </a:xfrm>
          <a:prstGeom prst="rect">
            <a:avLst/>
          </a:prstGeom>
          <a:noFill/>
        </p:spPr>
        <p:txBody>
          <a:bodyPr wrap="square">
            <a:spAutoFit/>
          </a:bodyPr>
          <a:lstStyle/>
          <a:p>
            <a:pPr algn="ctr"/>
            <a:r>
              <a:rPr lang="en-US" sz="4000" dirty="0">
                <a:solidFill>
                  <a:srgbClr val="00365F"/>
                </a:solidFill>
                <a:latin typeface="Calibri" panose="020F0502020204030204" pitchFamily="34" charset="0"/>
                <a:ea typeface="Arimo"/>
                <a:cs typeface="Calibri" panose="020F0502020204030204" pitchFamily="34" charset="0"/>
              </a:rPr>
              <a:t>View the guide here:</a:t>
            </a:r>
            <a:endParaRPr lang="en-US" sz="4000" dirty="0">
              <a:solidFill>
                <a:schemeClr val="tx1"/>
              </a:solidFill>
              <a:latin typeface="Calibri" panose="020F0502020204030204" pitchFamily="34" charset="0"/>
              <a:cs typeface="Calibri" panose="020F0502020204030204" pitchFamily="34" charset="0"/>
            </a:endParaRPr>
          </a:p>
        </p:txBody>
      </p:sp>
      <p:pic>
        <p:nvPicPr>
          <p:cNvPr id="6" name="Picture 5" descr="QR code linking to the full Minnesota Outdoor Air Quality Guidance for Schools and Child Care Programs, with recommendations for adjusting outdoor activities based on the Air Quality Index.">
            <a:extLst>
              <a:ext uri="{FF2B5EF4-FFF2-40B4-BE49-F238E27FC236}">
                <a16:creationId xmlns:a16="http://schemas.microsoft.com/office/drawing/2014/main" id="{C57CF060-5354-A242-A915-24CBAC208762}"/>
              </a:ext>
            </a:extLst>
          </p:cNvPr>
          <p:cNvPicPr>
            <a:picLocks noChangeAspect="1"/>
          </p:cNvPicPr>
          <p:nvPr/>
        </p:nvPicPr>
        <p:blipFill>
          <a:blip r:embed="rId4"/>
          <a:stretch>
            <a:fillRect/>
          </a:stretch>
        </p:blipFill>
        <p:spPr>
          <a:xfrm>
            <a:off x="14103893" y="5262234"/>
            <a:ext cx="4124443" cy="4133488"/>
          </a:xfrm>
          <a:prstGeom prst="rect">
            <a:avLst/>
          </a:prstGeom>
        </p:spPr>
      </p:pic>
    </p:spTree>
    <p:extLst>
      <p:ext uri="{BB962C8B-B14F-4D97-AF65-F5344CB8AC3E}">
        <p14:creationId xmlns:p14="http://schemas.microsoft.com/office/powerpoint/2010/main" val="9759820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902"/>
        <p:cNvGrpSpPr/>
        <p:nvPr/>
      </p:nvGrpSpPr>
      <p:grpSpPr>
        <a:xfrm>
          <a:off x="0" y="0"/>
          <a:ext cx="0" cy="0"/>
          <a:chOff x="0" y="0"/>
          <a:chExt cx="0" cy="0"/>
        </a:xfrm>
      </p:grpSpPr>
      <p:pic>
        <p:nvPicPr>
          <p:cNvPr id="17" name="Imagen 16" descr="A child uses an inhaler with a spacer and mask. On the right is a QR code to access more Spanish-language asthma information from the Minnesota Department of Health.">
            <a:extLst>
              <a:ext uri="{FF2B5EF4-FFF2-40B4-BE49-F238E27FC236}">
                <a16:creationId xmlns:a16="http://schemas.microsoft.com/office/drawing/2014/main" id="{6F3D1458-E5E5-F74F-37FA-FF35C48FA82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267" y="0"/>
            <a:ext cx="20087565" cy="11309350"/>
          </a:xfrm>
          <a:prstGeom prst="rect">
            <a:avLst/>
          </a:prstGeom>
        </p:spPr>
      </p:pic>
      <p:sp>
        <p:nvSpPr>
          <p:cNvPr id="9" name="Rectángulo redondeado 8">
            <a:extLst>
              <a:ext uri="{FF2B5EF4-FFF2-40B4-BE49-F238E27FC236}">
                <a16:creationId xmlns:a16="http://schemas.microsoft.com/office/drawing/2014/main" id="{F3D34A9B-5941-9D2B-C00E-64DB0E9A7868}"/>
              </a:ext>
              <a:ext uri="{C183D7F6-B498-43B3-948B-1728B52AA6E4}">
                <adec:decorative xmlns:adec="http://schemas.microsoft.com/office/drawing/2017/decorative" val="1"/>
              </a:ext>
            </a:extLst>
          </p:cNvPr>
          <p:cNvSpPr/>
          <p:nvPr/>
        </p:nvSpPr>
        <p:spPr>
          <a:xfrm>
            <a:off x="11460480" y="975360"/>
            <a:ext cx="7673874" cy="9448799"/>
          </a:xfrm>
          <a:prstGeom prst="roundRect">
            <a:avLst>
              <a:gd name="adj" fmla="val 8448"/>
            </a:avLst>
          </a:prstGeom>
          <a:solidFill>
            <a:srgbClr val="EEF2F6">
              <a:alpha val="933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13" name="Google Shape;906;p30" descr="$PPTXTitle">
            <a:extLst>
              <a:ext uri="{FF2B5EF4-FFF2-40B4-BE49-F238E27FC236}">
                <a16:creationId xmlns:a16="http://schemas.microsoft.com/office/drawing/2014/main" id="{9634D6C7-78DE-6274-BF52-B971F5BAF6D9}"/>
              </a:ext>
            </a:extLst>
          </p:cNvPr>
          <p:cNvSpPr txBox="1">
            <a:spLocks noGrp="1"/>
          </p:cNvSpPr>
          <p:nvPr>
            <p:ph type="title" idx="4294967295"/>
          </p:nvPr>
        </p:nvSpPr>
        <p:spPr>
          <a:xfrm>
            <a:off x="12104354" y="1556322"/>
            <a:ext cx="6386127" cy="1108755"/>
          </a:xfrm>
          <a:prstGeom prst="rect">
            <a:avLst/>
          </a:prstGeom>
          <a:noFill/>
          <a:ln>
            <a:noFill/>
            <a:prstDash/>
          </a:ln>
          <a:effectLst/>
        </p:spPr>
        <p:txBody>
          <a:bodyPr rot="0" spcFirstLastPara="1" vertOverflow="overflow" horzOverflow="overflow" vert="horz" wrap="square" lIns="0" tIns="232400"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49"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marR="5080" algn="ctr">
              <a:lnSpc>
                <a:spcPct val="70800"/>
              </a:lnSpc>
              <a:defRPr/>
            </a:pPr>
            <a:r>
              <a:rPr lang="en-US" sz="4000" dirty="0">
                <a:latin typeface="Calibri" panose="020F0502020204030204" pitchFamily="34" charset="0"/>
                <a:cs typeface="Calibri" panose="020F0502020204030204" pitchFamily="34" charset="0"/>
              </a:rPr>
              <a:t>Find more asthma information in Spanish here</a:t>
            </a:r>
            <a:endParaRPr kumimoji="0" lang="en-US" sz="4000" b="1" i="0" u="none" strike="sngStrike" kern="0" cap="none" spc="0" normalizeH="0" baseline="0" noProof="0" dirty="0">
              <a:ln>
                <a:noFill/>
              </a:ln>
              <a:solidFill>
                <a:srgbClr val="00365F"/>
              </a:solidFill>
              <a:effectLst/>
              <a:uLnTx/>
              <a:uFillTx/>
              <a:latin typeface="Calibri" panose="020F0502020204030204" pitchFamily="34" charset="0"/>
              <a:ea typeface="Helvetica 55 Roman"/>
              <a:cs typeface="Calibri" panose="020F0502020204030204" pitchFamily="34" charset="0"/>
              <a:sym typeface="Helvetica Neue"/>
            </a:endParaRPr>
          </a:p>
        </p:txBody>
      </p:sp>
      <p:pic>
        <p:nvPicPr>
          <p:cNvPr id="2" name="Picture 1" descr="Código QR que dirige a la página en español del Programa de Asma del Minnesota Department of Health, donde se puede encontrar información y recursos sobre el asma, su manejo y prevención.">
            <a:extLst>
              <a:ext uri="{FF2B5EF4-FFF2-40B4-BE49-F238E27FC236}">
                <a16:creationId xmlns:a16="http://schemas.microsoft.com/office/drawing/2014/main" id="{7517F6E5-592A-DAF3-7F7D-9CA5AEB9A848}"/>
              </a:ext>
            </a:extLst>
          </p:cNvPr>
          <p:cNvPicPr>
            <a:picLocks noChangeAspect="1"/>
          </p:cNvPicPr>
          <p:nvPr/>
        </p:nvPicPr>
        <p:blipFill>
          <a:blip r:embed="rId4"/>
          <a:stretch>
            <a:fillRect/>
          </a:stretch>
        </p:blipFill>
        <p:spPr>
          <a:xfrm>
            <a:off x="13100317" y="3457575"/>
            <a:ext cx="4394200" cy="4394200"/>
          </a:xfrm>
          <a:prstGeom prst="rect">
            <a:avLst/>
          </a:prstGeom>
        </p:spPr>
      </p:pic>
      <p:sp>
        <p:nvSpPr>
          <p:cNvPr id="14" name="TextBox 3">
            <a:extLst>
              <a:ext uri="{FF2B5EF4-FFF2-40B4-BE49-F238E27FC236}">
                <a16:creationId xmlns:a16="http://schemas.microsoft.com/office/drawing/2014/main" id="{3F2CF086-0EAF-884D-6ABB-6B81C1A3AE73}"/>
              </a:ext>
            </a:extLst>
          </p:cNvPr>
          <p:cNvSpPr txBox="1"/>
          <p:nvPr/>
        </p:nvSpPr>
        <p:spPr>
          <a:xfrm>
            <a:off x="12873717" y="8180804"/>
            <a:ext cx="4847399" cy="1292662"/>
          </a:xfrm>
          <a:prstGeom prst="rect">
            <a:avLst/>
          </a:prstGeom>
          <a:noFill/>
        </p:spPr>
        <p:txBody>
          <a:bodyPr wrap="square">
            <a:spAutoFit/>
          </a:bodyPr>
          <a:lstStyle/>
          <a:p>
            <a:pPr algn="ctr"/>
            <a:r>
              <a:rPr lang="en-US" sz="2600" dirty="0">
                <a:solidFill>
                  <a:schemeClr val="bg2"/>
                </a:solidFill>
                <a:latin typeface="Calibri" panose="020F0502020204030204" pitchFamily="34" charset="0"/>
                <a:cs typeface="Calibri" panose="020F0502020204030204" pitchFamily="34" charset="0"/>
              </a:rPr>
              <a:t>https://</a:t>
            </a:r>
            <a:r>
              <a:rPr lang="en-US" sz="2600" dirty="0" err="1">
                <a:solidFill>
                  <a:schemeClr val="bg2"/>
                </a:solidFill>
                <a:latin typeface="Calibri" panose="020F0502020204030204" pitchFamily="34" charset="0"/>
                <a:cs typeface="Calibri" panose="020F0502020204030204" pitchFamily="34" charset="0"/>
              </a:rPr>
              <a:t>www.health.state.mn.us</a:t>
            </a:r>
            <a:r>
              <a:rPr lang="en-US" sz="2600" dirty="0">
                <a:solidFill>
                  <a:schemeClr val="bg2"/>
                </a:solidFill>
                <a:latin typeface="Calibri" panose="020F0502020204030204" pitchFamily="34" charset="0"/>
                <a:cs typeface="Calibri" panose="020F0502020204030204" pitchFamily="34" charset="0"/>
              </a:rPr>
              <a:t>/diseases/asthma/communities/</a:t>
            </a:r>
            <a:r>
              <a:rPr lang="en-US" sz="2600" dirty="0" err="1">
                <a:solidFill>
                  <a:schemeClr val="bg2"/>
                </a:solidFill>
                <a:latin typeface="Calibri" panose="020F0502020204030204" pitchFamily="34" charset="0"/>
                <a:cs typeface="Calibri" panose="020F0502020204030204" pitchFamily="34" charset="0"/>
              </a:rPr>
              <a:t>spanish</a:t>
            </a:r>
            <a:r>
              <a:rPr lang="en-US" sz="2600" dirty="0">
                <a:solidFill>
                  <a:schemeClr val="bg2"/>
                </a:solidFill>
                <a:latin typeface="Calibri" panose="020F0502020204030204" pitchFamily="34" charset="0"/>
                <a:cs typeface="Calibri" panose="020F0502020204030204" pitchFamily="34" charset="0"/>
              </a:rPr>
              <a:t>/</a:t>
            </a:r>
            <a:r>
              <a:rPr lang="en-US" sz="2600" dirty="0" err="1">
                <a:solidFill>
                  <a:schemeClr val="bg2"/>
                </a:solidFill>
                <a:latin typeface="Calibri" panose="020F0502020204030204" pitchFamily="34" charset="0"/>
                <a:cs typeface="Calibri" panose="020F0502020204030204" pitchFamily="34" charset="0"/>
              </a:rPr>
              <a:t>index.html</a:t>
            </a:r>
            <a:endParaRPr lang="en-US" sz="2600" dirty="0">
              <a:solidFill>
                <a:schemeClr val="bg2"/>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1003"/>
        <p:cNvGrpSpPr/>
        <p:nvPr/>
      </p:nvGrpSpPr>
      <p:grpSpPr>
        <a:xfrm>
          <a:off x="0" y="0"/>
          <a:ext cx="0" cy="0"/>
          <a:chOff x="0" y="0"/>
          <a:chExt cx="0" cy="0"/>
        </a:xfrm>
      </p:grpSpPr>
      <p:sp>
        <p:nvSpPr>
          <p:cNvPr id="1006" name="Google Shape;1006;p34" descr="$PPTXTitle"/>
          <p:cNvSpPr txBox="1">
            <a:spLocks noGrp="1"/>
          </p:cNvSpPr>
          <p:nvPr>
            <p:ph type="title"/>
          </p:nvPr>
        </p:nvSpPr>
        <p:spPr>
          <a:xfrm>
            <a:off x="3154656" y="961387"/>
            <a:ext cx="13794790" cy="2307929"/>
          </a:xfrm>
          <a:prstGeom prst="rect">
            <a:avLst/>
          </a:prstGeom>
          <a:noFill/>
          <a:ln>
            <a:noFill/>
          </a:ln>
        </p:spPr>
        <p:txBody>
          <a:bodyPr spcFirstLastPara="1" wrap="square" lIns="0" tIns="432425" rIns="0" bIns="0" anchor="t" anchorCtr="0">
            <a:spAutoFit/>
          </a:bodyPr>
          <a:lstStyle/>
          <a:p>
            <a:pPr marL="12699" marR="5080" algn="ctr">
              <a:lnSpc>
                <a:spcPct val="76100"/>
              </a:lnSpc>
            </a:pPr>
            <a:r>
              <a:rPr lang="en-US" sz="8000" b="1" dirty="0"/>
              <a:t>The MDH Asthma Program Is Here for You!</a:t>
            </a:r>
            <a:endParaRPr sz="8000" b="1" dirty="0">
              <a:latin typeface="Calibri" panose="020F0502020204030204" pitchFamily="34" charset="0"/>
              <a:cs typeface="Calibri" panose="020F0502020204030204" pitchFamily="34" charset="0"/>
            </a:endParaRPr>
          </a:p>
        </p:txBody>
      </p:sp>
      <p:pic>
        <p:nvPicPr>
          <p:cNvPr id="27" name="Picture 26" descr="QR code to subscribe to receive information from the Asthma Program&#10;">
            <a:extLst>
              <a:ext uri="{FF2B5EF4-FFF2-40B4-BE49-F238E27FC236}">
                <a16:creationId xmlns:a16="http://schemas.microsoft.com/office/drawing/2014/main" id="{71AF3165-1EFF-311E-3E23-0773A7579BC5}"/>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689668" y="4272317"/>
            <a:ext cx="5351117" cy="5351117"/>
          </a:xfrm>
          <a:prstGeom prst="rect">
            <a:avLst/>
          </a:prstGeom>
        </p:spPr>
      </p:pic>
      <p:grpSp>
        <p:nvGrpSpPr>
          <p:cNvPr id="4" name="Google Shape;762;p24" descr="Logo del Minnesota Department of Health">
            <a:extLst>
              <a:ext uri="{FF2B5EF4-FFF2-40B4-BE49-F238E27FC236}">
                <a16:creationId xmlns:a16="http://schemas.microsoft.com/office/drawing/2014/main" id="{632B92E0-F314-D751-9C27-4B1A27CA8FA7}"/>
              </a:ext>
            </a:extLst>
          </p:cNvPr>
          <p:cNvGrpSpPr/>
          <p:nvPr/>
        </p:nvGrpSpPr>
        <p:grpSpPr>
          <a:xfrm>
            <a:off x="10423805" y="4272317"/>
            <a:ext cx="3815589" cy="549345"/>
            <a:chOff x="17429196" y="732179"/>
            <a:chExt cx="2134505" cy="307313"/>
          </a:xfrm>
        </p:grpSpPr>
        <p:sp>
          <p:nvSpPr>
            <p:cNvPr id="6" name="Google Shape;764;p24">
              <a:extLst>
                <a:ext uri="{FF2B5EF4-FFF2-40B4-BE49-F238E27FC236}">
                  <a16:creationId xmlns:a16="http://schemas.microsoft.com/office/drawing/2014/main" id="{AAEF5EDE-84FA-A31B-BF94-0B06B6203084}"/>
                </a:ext>
              </a:extLst>
            </p:cNvPr>
            <p:cNvSpPr/>
            <p:nvPr/>
          </p:nvSpPr>
          <p:spPr>
            <a:xfrm>
              <a:off x="17924178" y="733348"/>
              <a:ext cx="222885" cy="304165"/>
            </a:xfrm>
            <a:custGeom>
              <a:avLst/>
              <a:gdLst/>
              <a:ahLst/>
              <a:cxnLst/>
              <a:rect l="l" t="t" r="r" b="b"/>
              <a:pathLst>
                <a:path w="222884" h="304165" extrusionOk="0">
                  <a:moveTo>
                    <a:pt x="84971" y="0"/>
                  </a:moveTo>
                  <a:lnTo>
                    <a:pt x="58786" y="2599"/>
                  </a:lnTo>
                  <a:lnTo>
                    <a:pt x="35849" y="9430"/>
                  </a:lnTo>
                  <a:lnTo>
                    <a:pt x="16230" y="19043"/>
                  </a:lnTo>
                  <a:lnTo>
                    <a:pt x="0" y="29988"/>
                  </a:lnTo>
                  <a:lnTo>
                    <a:pt x="11831" y="46478"/>
                  </a:lnTo>
                  <a:lnTo>
                    <a:pt x="21741" y="64813"/>
                  </a:lnTo>
                  <a:lnTo>
                    <a:pt x="29639" y="84889"/>
                  </a:lnTo>
                  <a:lnTo>
                    <a:pt x="35433" y="106604"/>
                  </a:lnTo>
                  <a:lnTo>
                    <a:pt x="42234" y="102081"/>
                  </a:lnTo>
                  <a:lnTo>
                    <a:pt x="49625" y="98685"/>
                  </a:lnTo>
                  <a:lnTo>
                    <a:pt x="57477" y="96550"/>
                  </a:lnTo>
                  <a:lnTo>
                    <a:pt x="65662" y="95808"/>
                  </a:lnTo>
                  <a:lnTo>
                    <a:pt x="87837" y="100331"/>
                  </a:lnTo>
                  <a:lnTo>
                    <a:pt x="103330" y="112510"/>
                  </a:lnTo>
                  <a:lnTo>
                    <a:pt x="112421" y="130259"/>
                  </a:lnTo>
                  <a:lnTo>
                    <a:pt x="115389" y="151492"/>
                  </a:lnTo>
                  <a:lnTo>
                    <a:pt x="115389" y="297456"/>
                  </a:lnTo>
                  <a:lnTo>
                    <a:pt x="121357" y="304116"/>
                  </a:lnTo>
                  <a:lnTo>
                    <a:pt x="216380" y="304116"/>
                  </a:lnTo>
                  <a:lnTo>
                    <a:pt x="222317" y="297456"/>
                  </a:lnTo>
                  <a:lnTo>
                    <a:pt x="222317" y="155963"/>
                  </a:lnTo>
                  <a:lnTo>
                    <a:pt x="216876" y="107255"/>
                  </a:lnTo>
                  <a:lnTo>
                    <a:pt x="200500" y="64515"/>
                  </a:lnTo>
                  <a:lnTo>
                    <a:pt x="173109" y="30533"/>
                  </a:lnTo>
                  <a:lnTo>
                    <a:pt x="134626" y="8098"/>
                  </a:lnTo>
                  <a:lnTo>
                    <a:pt x="84971" y="0"/>
                  </a:lnTo>
                  <a:close/>
                </a:path>
              </a:pathLst>
            </a:custGeom>
            <a:solidFill>
              <a:srgbClr val="65B32E"/>
            </a:solidFill>
            <a:ln>
              <a:noFill/>
            </a:ln>
          </p:spPr>
          <p:txBody>
            <a:bodyPr spcFirstLastPara="1" wrap="square" lIns="0" tIns="0" rIns="0" bIns="0" anchor="t" anchorCtr="0">
              <a:noAutofit/>
            </a:bodyPr>
            <a:lstStyle/>
            <a:p>
              <a:endParaRPr sz="1801">
                <a:latin typeface="Calibri" panose="020F0502020204030204" pitchFamily="34" charset="0"/>
                <a:cs typeface="Calibri" panose="020F0502020204030204" pitchFamily="34" charset="0"/>
              </a:endParaRPr>
            </a:p>
          </p:txBody>
        </p:sp>
        <p:sp>
          <p:nvSpPr>
            <p:cNvPr id="8" name="Google Shape;765;p24">
              <a:extLst>
                <a:ext uri="{FF2B5EF4-FFF2-40B4-BE49-F238E27FC236}">
                  <a16:creationId xmlns:a16="http://schemas.microsoft.com/office/drawing/2014/main" id="{60D36FE0-139E-6F99-ADBE-6FFC76384D10}"/>
                </a:ext>
              </a:extLst>
            </p:cNvPr>
            <p:cNvSpPr/>
            <p:nvPr/>
          </p:nvSpPr>
          <p:spPr>
            <a:xfrm>
              <a:off x="17429196" y="732980"/>
              <a:ext cx="511175" cy="304800"/>
            </a:xfrm>
            <a:custGeom>
              <a:avLst/>
              <a:gdLst/>
              <a:ahLst/>
              <a:cxnLst/>
              <a:rect l="l" t="t" r="r" b="b"/>
              <a:pathLst>
                <a:path w="511175" h="304800" extrusionOk="0">
                  <a:moveTo>
                    <a:pt x="373601" y="0"/>
                  </a:moveTo>
                  <a:lnTo>
                    <a:pt x="338663" y="4674"/>
                  </a:lnTo>
                  <a:lnTo>
                    <a:pt x="309798" y="16239"/>
                  </a:lnTo>
                  <a:lnTo>
                    <a:pt x="287201" y="31005"/>
                  </a:lnTo>
                  <a:lnTo>
                    <a:pt x="271070" y="45286"/>
                  </a:lnTo>
                  <a:lnTo>
                    <a:pt x="250415" y="25696"/>
                  </a:lnTo>
                  <a:lnTo>
                    <a:pt x="227973" y="11519"/>
                  </a:lnTo>
                  <a:lnTo>
                    <a:pt x="202761" y="2904"/>
                  </a:lnTo>
                  <a:lnTo>
                    <a:pt x="173795" y="0"/>
                  </a:lnTo>
                  <a:lnTo>
                    <a:pt x="140669" y="4481"/>
                  </a:lnTo>
                  <a:lnTo>
                    <a:pt x="112788" y="15790"/>
                  </a:lnTo>
                  <a:lnTo>
                    <a:pt x="90343" y="30718"/>
                  </a:lnTo>
                  <a:lnTo>
                    <a:pt x="73526" y="46061"/>
                  </a:lnTo>
                  <a:lnTo>
                    <a:pt x="60919" y="15622"/>
                  </a:lnTo>
                  <a:lnTo>
                    <a:pt x="58710" y="11182"/>
                  </a:lnTo>
                  <a:lnTo>
                    <a:pt x="53506" y="7455"/>
                  </a:lnTo>
                  <a:lnTo>
                    <a:pt x="5968" y="7455"/>
                  </a:lnTo>
                  <a:lnTo>
                    <a:pt x="0" y="13444"/>
                  </a:lnTo>
                  <a:lnTo>
                    <a:pt x="0" y="21570"/>
                  </a:lnTo>
                  <a:lnTo>
                    <a:pt x="0" y="297833"/>
                  </a:lnTo>
                  <a:lnTo>
                    <a:pt x="5968" y="304482"/>
                  </a:lnTo>
                  <a:lnTo>
                    <a:pt x="99546" y="304482"/>
                  </a:lnTo>
                  <a:lnTo>
                    <a:pt x="106237" y="297833"/>
                  </a:lnTo>
                  <a:lnTo>
                    <a:pt x="106237" y="147786"/>
                  </a:lnTo>
                  <a:lnTo>
                    <a:pt x="110178" y="126835"/>
                  </a:lnTo>
                  <a:lnTo>
                    <a:pt x="121076" y="110401"/>
                  </a:lnTo>
                  <a:lnTo>
                    <a:pt x="137543" y="99670"/>
                  </a:lnTo>
                  <a:lnTo>
                    <a:pt x="158194" y="95829"/>
                  </a:lnTo>
                  <a:lnTo>
                    <a:pt x="179607" y="100352"/>
                  </a:lnTo>
                  <a:lnTo>
                    <a:pt x="194118" y="112530"/>
                  </a:lnTo>
                  <a:lnTo>
                    <a:pt x="202360" y="130276"/>
                  </a:lnTo>
                  <a:lnTo>
                    <a:pt x="204967" y="151503"/>
                  </a:lnTo>
                  <a:lnTo>
                    <a:pt x="204967" y="297833"/>
                  </a:lnTo>
                  <a:lnTo>
                    <a:pt x="210977" y="304482"/>
                  </a:lnTo>
                  <a:lnTo>
                    <a:pt x="298566" y="304482"/>
                  </a:lnTo>
                  <a:lnTo>
                    <a:pt x="304482" y="297833"/>
                  </a:lnTo>
                  <a:lnTo>
                    <a:pt x="304482" y="146341"/>
                  </a:lnTo>
                  <a:lnTo>
                    <a:pt x="308607" y="126225"/>
                  </a:lnTo>
                  <a:lnTo>
                    <a:pt x="319626" y="110220"/>
                  </a:lnTo>
                  <a:lnTo>
                    <a:pt x="335510" y="99647"/>
                  </a:lnTo>
                  <a:lnTo>
                    <a:pt x="354230" y="95829"/>
                  </a:lnTo>
                  <a:lnTo>
                    <a:pt x="376442" y="100352"/>
                  </a:lnTo>
                  <a:lnTo>
                    <a:pt x="391946" y="112530"/>
                  </a:lnTo>
                  <a:lnTo>
                    <a:pt x="401033" y="130276"/>
                  </a:lnTo>
                  <a:lnTo>
                    <a:pt x="403998" y="151503"/>
                  </a:lnTo>
                  <a:lnTo>
                    <a:pt x="403998" y="297833"/>
                  </a:lnTo>
                  <a:lnTo>
                    <a:pt x="409997" y="304482"/>
                  </a:lnTo>
                  <a:lnTo>
                    <a:pt x="504958" y="304482"/>
                  </a:lnTo>
                  <a:lnTo>
                    <a:pt x="510895" y="297833"/>
                  </a:lnTo>
                  <a:lnTo>
                    <a:pt x="510895" y="155932"/>
                  </a:lnTo>
                  <a:lnTo>
                    <a:pt x="505454" y="107235"/>
                  </a:lnTo>
                  <a:lnTo>
                    <a:pt x="489081" y="64504"/>
                  </a:lnTo>
                  <a:lnTo>
                    <a:pt x="461698" y="30528"/>
                  </a:lnTo>
                  <a:lnTo>
                    <a:pt x="423230" y="8096"/>
                  </a:lnTo>
                  <a:lnTo>
                    <a:pt x="373601" y="0"/>
                  </a:lnTo>
                  <a:close/>
                </a:path>
              </a:pathLst>
            </a:custGeom>
            <a:solidFill>
              <a:srgbClr val="00365F"/>
            </a:solidFill>
            <a:ln>
              <a:noFill/>
            </a:ln>
          </p:spPr>
          <p:txBody>
            <a:bodyPr spcFirstLastPara="1" wrap="square" lIns="0" tIns="0" rIns="0" bIns="0" anchor="t" anchorCtr="0">
              <a:noAutofit/>
            </a:bodyPr>
            <a:lstStyle/>
            <a:p>
              <a:endParaRPr sz="1801">
                <a:latin typeface="Calibri" panose="020F0502020204030204" pitchFamily="34" charset="0"/>
                <a:cs typeface="Calibri" panose="020F0502020204030204" pitchFamily="34" charset="0"/>
              </a:endParaRPr>
            </a:p>
          </p:txBody>
        </p:sp>
        <p:pic>
          <p:nvPicPr>
            <p:cNvPr id="9" name="Google Shape;766;p24">
              <a:extLst>
                <a:ext uri="{FF2B5EF4-FFF2-40B4-BE49-F238E27FC236}">
                  <a16:creationId xmlns:a16="http://schemas.microsoft.com/office/drawing/2014/main" id="{B01330D2-435B-2BAA-DEE3-2C6BCBEC281F}"/>
                </a:ext>
              </a:extLst>
            </p:cNvPr>
            <p:cNvPicPr preferRelativeResize="0"/>
            <p:nvPr/>
          </p:nvPicPr>
          <p:blipFill rotWithShape="1">
            <a:blip r:embed="rId4">
              <a:alphaModFix/>
            </a:blip>
            <a:srcRect/>
            <a:stretch/>
          </p:blipFill>
          <p:spPr>
            <a:xfrm>
              <a:off x="18269405" y="733920"/>
              <a:ext cx="106237" cy="121326"/>
            </a:xfrm>
            <a:prstGeom prst="rect">
              <a:avLst/>
            </a:prstGeom>
            <a:noFill/>
            <a:ln>
              <a:noFill/>
            </a:ln>
          </p:spPr>
        </p:pic>
        <p:pic>
          <p:nvPicPr>
            <p:cNvPr id="10" name="Google Shape;767;p24">
              <a:extLst>
                <a:ext uri="{FF2B5EF4-FFF2-40B4-BE49-F238E27FC236}">
                  <a16:creationId xmlns:a16="http://schemas.microsoft.com/office/drawing/2014/main" id="{12022926-EA07-517E-B971-981C62BEC1E1}"/>
                </a:ext>
              </a:extLst>
            </p:cNvPr>
            <p:cNvPicPr preferRelativeResize="0"/>
            <p:nvPr/>
          </p:nvPicPr>
          <p:blipFill rotWithShape="1">
            <a:blip r:embed="rId5">
              <a:alphaModFix/>
            </a:blip>
            <a:srcRect/>
            <a:stretch/>
          </p:blipFill>
          <p:spPr>
            <a:xfrm>
              <a:off x="18415912" y="733920"/>
              <a:ext cx="78343" cy="121326"/>
            </a:xfrm>
            <a:prstGeom prst="rect">
              <a:avLst/>
            </a:prstGeom>
            <a:noFill/>
            <a:ln>
              <a:noFill/>
            </a:ln>
          </p:spPr>
        </p:pic>
        <p:pic>
          <p:nvPicPr>
            <p:cNvPr id="11" name="Google Shape;768;p24">
              <a:extLst>
                <a:ext uri="{FF2B5EF4-FFF2-40B4-BE49-F238E27FC236}">
                  <a16:creationId xmlns:a16="http://schemas.microsoft.com/office/drawing/2014/main" id="{BEC95FFC-3AFA-C029-5F6C-FF2E9C7D7875}"/>
                </a:ext>
              </a:extLst>
            </p:cNvPr>
            <p:cNvPicPr preferRelativeResize="0"/>
            <p:nvPr/>
          </p:nvPicPr>
          <p:blipFill rotWithShape="1">
            <a:blip r:embed="rId6">
              <a:alphaModFix/>
            </a:blip>
            <a:srcRect/>
            <a:stretch/>
          </p:blipFill>
          <p:spPr>
            <a:xfrm>
              <a:off x="18540928" y="732179"/>
              <a:ext cx="211493" cy="123064"/>
            </a:xfrm>
            <a:prstGeom prst="rect">
              <a:avLst/>
            </a:prstGeom>
            <a:noFill/>
            <a:ln>
              <a:noFill/>
            </a:ln>
          </p:spPr>
        </p:pic>
        <p:pic>
          <p:nvPicPr>
            <p:cNvPr id="12" name="Google Shape;769;p24">
              <a:extLst>
                <a:ext uri="{FF2B5EF4-FFF2-40B4-BE49-F238E27FC236}">
                  <a16:creationId xmlns:a16="http://schemas.microsoft.com/office/drawing/2014/main" id="{E73472B7-311F-2ADF-C3E5-F19DD9A0801F}"/>
                </a:ext>
              </a:extLst>
            </p:cNvPr>
            <p:cNvPicPr preferRelativeResize="0"/>
            <p:nvPr/>
          </p:nvPicPr>
          <p:blipFill rotWithShape="1">
            <a:blip r:embed="rId7">
              <a:alphaModFix/>
            </a:blip>
            <a:srcRect/>
            <a:stretch/>
          </p:blipFill>
          <p:spPr>
            <a:xfrm>
              <a:off x="18784712" y="733921"/>
              <a:ext cx="92887" cy="121326"/>
            </a:xfrm>
            <a:prstGeom prst="rect">
              <a:avLst/>
            </a:prstGeom>
            <a:noFill/>
            <a:ln>
              <a:noFill/>
            </a:ln>
          </p:spPr>
        </p:pic>
        <p:pic>
          <p:nvPicPr>
            <p:cNvPr id="13" name="Google Shape;770;p24">
              <a:extLst>
                <a:ext uri="{FF2B5EF4-FFF2-40B4-BE49-F238E27FC236}">
                  <a16:creationId xmlns:a16="http://schemas.microsoft.com/office/drawing/2014/main" id="{734FD0D9-C2A1-142F-9F12-BC788A44B9E5}"/>
                </a:ext>
              </a:extLst>
            </p:cNvPr>
            <p:cNvPicPr preferRelativeResize="0"/>
            <p:nvPr/>
          </p:nvPicPr>
          <p:blipFill rotWithShape="1">
            <a:blip r:embed="rId8">
              <a:alphaModFix/>
            </a:blip>
            <a:srcRect/>
            <a:stretch/>
          </p:blipFill>
          <p:spPr>
            <a:xfrm>
              <a:off x="18911808" y="733917"/>
              <a:ext cx="83536" cy="121326"/>
            </a:xfrm>
            <a:prstGeom prst="rect">
              <a:avLst/>
            </a:prstGeom>
            <a:noFill/>
            <a:ln>
              <a:noFill/>
            </a:ln>
          </p:spPr>
        </p:pic>
        <p:pic>
          <p:nvPicPr>
            <p:cNvPr id="14" name="Google Shape;771;p24">
              <a:extLst>
                <a:ext uri="{FF2B5EF4-FFF2-40B4-BE49-F238E27FC236}">
                  <a16:creationId xmlns:a16="http://schemas.microsoft.com/office/drawing/2014/main" id="{7739AE7F-1AE4-B720-E9E5-98911DCD7088}"/>
                </a:ext>
              </a:extLst>
            </p:cNvPr>
            <p:cNvPicPr preferRelativeResize="0"/>
            <p:nvPr/>
          </p:nvPicPr>
          <p:blipFill rotWithShape="1">
            <a:blip r:embed="rId9">
              <a:alphaModFix/>
            </a:blip>
            <a:srcRect/>
            <a:stretch/>
          </p:blipFill>
          <p:spPr>
            <a:xfrm>
              <a:off x="19026585" y="732182"/>
              <a:ext cx="138309" cy="124792"/>
            </a:xfrm>
            <a:prstGeom prst="rect">
              <a:avLst/>
            </a:prstGeom>
            <a:noFill/>
            <a:ln>
              <a:noFill/>
            </a:ln>
          </p:spPr>
        </p:pic>
        <p:pic>
          <p:nvPicPr>
            <p:cNvPr id="15" name="Google Shape;772;p24">
              <a:extLst>
                <a:ext uri="{FF2B5EF4-FFF2-40B4-BE49-F238E27FC236}">
                  <a16:creationId xmlns:a16="http://schemas.microsoft.com/office/drawing/2014/main" id="{5C6468AF-608C-A04C-357C-73BD887CC33D}"/>
                </a:ext>
              </a:extLst>
            </p:cNvPr>
            <p:cNvPicPr preferRelativeResize="0"/>
            <p:nvPr/>
          </p:nvPicPr>
          <p:blipFill rotWithShape="1">
            <a:blip r:embed="rId10">
              <a:alphaModFix/>
            </a:blip>
            <a:srcRect/>
            <a:stretch/>
          </p:blipFill>
          <p:spPr>
            <a:xfrm>
              <a:off x="19210203" y="733920"/>
              <a:ext cx="78343" cy="121326"/>
            </a:xfrm>
            <a:prstGeom prst="rect">
              <a:avLst/>
            </a:prstGeom>
            <a:noFill/>
            <a:ln>
              <a:noFill/>
            </a:ln>
          </p:spPr>
        </p:pic>
        <p:pic>
          <p:nvPicPr>
            <p:cNvPr id="16" name="Google Shape;773;p24">
              <a:extLst>
                <a:ext uri="{FF2B5EF4-FFF2-40B4-BE49-F238E27FC236}">
                  <a16:creationId xmlns:a16="http://schemas.microsoft.com/office/drawing/2014/main" id="{6895F362-DCE8-9B87-8DF3-7EC7CA8CB242}"/>
                </a:ext>
              </a:extLst>
            </p:cNvPr>
            <p:cNvPicPr preferRelativeResize="0"/>
            <p:nvPr/>
          </p:nvPicPr>
          <p:blipFill rotWithShape="1">
            <a:blip r:embed="rId11">
              <a:alphaModFix/>
            </a:blip>
            <a:srcRect/>
            <a:stretch/>
          </p:blipFill>
          <p:spPr>
            <a:xfrm>
              <a:off x="19335033" y="732184"/>
              <a:ext cx="104331" cy="124792"/>
            </a:xfrm>
            <a:prstGeom prst="rect">
              <a:avLst/>
            </a:prstGeom>
            <a:noFill/>
            <a:ln>
              <a:noFill/>
            </a:ln>
          </p:spPr>
        </p:pic>
        <p:pic>
          <p:nvPicPr>
            <p:cNvPr id="17" name="Google Shape;774;p24">
              <a:extLst>
                <a:ext uri="{FF2B5EF4-FFF2-40B4-BE49-F238E27FC236}">
                  <a16:creationId xmlns:a16="http://schemas.microsoft.com/office/drawing/2014/main" id="{EB8E24E6-5571-0FE9-DC74-7AEBCCF20023}"/>
                </a:ext>
              </a:extLst>
            </p:cNvPr>
            <p:cNvPicPr preferRelativeResize="0"/>
            <p:nvPr/>
          </p:nvPicPr>
          <p:blipFill rotWithShape="1">
            <a:blip r:embed="rId8">
              <a:alphaModFix/>
            </a:blip>
            <a:srcRect/>
            <a:stretch/>
          </p:blipFill>
          <p:spPr>
            <a:xfrm>
              <a:off x="19480165" y="733917"/>
              <a:ext cx="83536" cy="121326"/>
            </a:xfrm>
            <a:prstGeom prst="rect">
              <a:avLst/>
            </a:prstGeom>
            <a:noFill/>
            <a:ln>
              <a:noFill/>
            </a:ln>
          </p:spPr>
        </p:pic>
        <p:pic>
          <p:nvPicPr>
            <p:cNvPr id="18" name="Google Shape;775;p24">
              <a:extLst>
                <a:ext uri="{FF2B5EF4-FFF2-40B4-BE49-F238E27FC236}">
                  <a16:creationId xmlns:a16="http://schemas.microsoft.com/office/drawing/2014/main" id="{470EC09F-83D9-9450-C182-8F8F03350A66}"/>
                </a:ext>
              </a:extLst>
            </p:cNvPr>
            <p:cNvPicPr preferRelativeResize="0"/>
            <p:nvPr/>
          </p:nvPicPr>
          <p:blipFill rotWithShape="1">
            <a:blip r:embed="rId12">
              <a:alphaModFix/>
            </a:blip>
            <a:srcRect/>
            <a:stretch/>
          </p:blipFill>
          <p:spPr>
            <a:xfrm>
              <a:off x="18260559" y="914700"/>
              <a:ext cx="124614" cy="124792"/>
            </a:xfrm>
            <a:prstGeom prst="rect">
              <a:avLst/>
            </a:prstGeom>
            <a:noFill/>
            <a:ln>
              <a:noFill/>
            </a:ln>
          </p:spPr>
        </p:pic>
        <p:pic>
          <p:nvPicPr>
            <p:cNvPr id="19" name="Google Shape;776;p24">
              <a:extLst>
                <a:ext uri="{FF2B5EF4-FFF2-40B4-BE49-F238E27FC236}">
                  <a16:creationId xmlns:a16="http://schemas.microsoft.com/office/drawing/2014/main" id="{B5C666DB-85F4-584E-6321-84371CEB884E}"/>
                </a:ext>
              </a:extLst>
            </p:cNvPr>
            <p:cNvPicPr preferRelativeResize="0"/>
            <p:nvPr/>
          </p:nvPicPr>
          <p:blipFill rotWithShape="1">
            <a:blip r:embed="rId13">
              <a:alphaModFix/>
            </a:blip>
            <a:srcRect/>
            <a:stretch/>
          </p:blipFill>
          <p:spPr>
            <a:xfrm>
              <a:off x="18415739" y="916427"/>
              <a:ext cx="78343" cy="121326"/>
            </a:xfrm>
            <a:prstGeom prst="rect">
              <a:avLst/>
            </a:prstGeom>
            <a:noFill/>
            <a:ln>
              <a:noFill/>
            </a:ln>
          </p:spPr>
        </p:pic>
        <p:pic>
          <p:nvPicPr>
            <p:cNvPr id="20" name="Google Shape;777;p24">
              <a:extLst>
                <a:ext uri="{FF2B5EF4-FFF2-40B4-BE49-F238E27FC236}">
                  <a16:creationId xmlns:a16="http://schemas.microsoft.com/office/drawing/2014/main" id="{56A065A0-CFFD-14F5-13C5-39256B0B1F99}"/>
                </a:ext>
              </a:extLst>
            </p:cNvPr>
            <p:cNvPicPr preferRelativeResize="0"/>
            <p:nvPr/>
          </p:nvPicPr>
          <p:blipFill rotWithShape="1">
            <a:blip r:embed="rId14">
              <a:alphaModFix/>
            </a:blip>
            <a:srcRect/>
            <a:stretch/>
          </p:blipFill>
          <p:spPr>
            <a:xfrm>
              <a:off x="18595891" y="916427"/>
              <a:ext cx="103986" cy="121326"/>
            </a:xfrm>
            <a:prstGeom prst="rect">
              <a:avLst/>
            </a:prstGeom>
            <a:noFill/>
            <a:ln>
              <a:noFill/>
            </a:ln>
          </p:spPr>
        </p:pic>
        <p:pic>
          <p:nvPicPr>
            <p:cNvPr id="21" name="Google Shape;778;p24">
              <a:extLst>
                <a:ext uri="{FF2B5EF4-FFF2-40B4-BE49-F238E27FC236}">
                  <a16:creationId xmlns:a16="http://schemas.microsoft.com/office/drawing/2014/main" id="{7AE387D3-96AA-EBE6-52D1-388EE5D696DE}"/>
                </a:ext>
              </a:extLst>
            </p:cNvPr>
            <p:cNvPicPr preferRelativeResize="0"/>
            <p:nvPr/>
          </p:nvPicPr>
          <p:blipFill rotWithShape="1">
            <a:blip r:embed="rId15">
              <a:alphaModFix/>
            </a:blip>
            <a:srcRect/>
            <a:stretch/>
          </p:blipFill>
          <p:spPr>
            <a:xfrm>
              <a:off x="18753148" y="916427"/>
              <a:ext cx="78343" cy="121326"/>
            </a:xfrm>
            <a:prstGeom prst="rect">
              <a:avLst/>
            </a:prstGeom>
            <a:noFill/>
            <a:ln>
              <a:noFill/>
            </a:ln>
          </p:spPr>
        </p:pic>
        <p:pic>
          <p:nvPicPr>
            <p:cNvPr id="22" name="Google Shape;779;p24">
              <a:extLst>
                <a:ext uri="{FF2B5EF4-FFF2-40B4-BE49-F238E27FC236}">
                  <a16:creationId xmlns:a16="http://schemas.microsoft.com/office/drawing/2014/main" id="{CDFAF91C-834F-F0D4-1576-5803D02E1B01}"/>
                </a:ext>
              </a:extLst>
            </p:cNvPr>
            <p:cNvPicPr preferRelativeResize="0"/>
            <p:nvPr/>
          </p:nvPicPr>
          <p:blipFill rotWithShape="1">
            <a:blip r:embed="rId16">
              <a:alphaModFix/>
            </a:blip>
            <a:srcRect/>
            <a:stretch/>
          </p:blipFill>
          <p:spPr>
            <a:xfrm>
              <a:off x="18861513" y="914697"/>
              <a:ext cx="118216" cy="123064"/>
            </a:xfrm>
            <a:prstGeom prst="rect">
              <a:avLst/>
            </a:prstGeom>
            <a:noFill/>
            <a:ln>
              <a:noFill/>
            </a:ln>
          </p:spPr>
        </p:pic>
        <p:pic>
          <p:nvPicPr>
            <p:cNvPr id="23" name="Google Shape;780;p24">
              <a:extLst>
                <a:ext uri="{FF2B5EF4-FFF2-40B4-BE49-F238E27FC236}">
                  <a16:creationId xmlns:a16="http://schemas.microsoft.com/office/drawing/2014/main" id="{4B487A33-E10D-6416-E052-31FA6AF9D3C2}"/>
                </a:ext>
              </a:extLst>
            </p:cNvPr>
            <p:cNvPicPr preferRelativeResize="0"/>
            <p:nvPr/>
          </p:nvPicPr>
          <p:blipFill rotWithShape="1">
            <a:blip r:embed="rId17">
              <a:alphaModFix/>
            </a:blip>
            <a:srcRect/>
            <a:stretch/>
          </p:blipFill>
          <p:spPr>
            <a:xfrm>
              <a:off x="19016342" y="916427"/>
              <a:ext cx="71746" cy="121326"/>
            </a:xfrm>
            <a:prstGeom prst="rect">
              <a:avLst/>
            </a:prstGeom>
            <a:noFill/>
            <a:ln>
              <a:noFill/>
            </a:ln>
          </p:spPr>
        </p:pic>
        <p:pic>
          <p:nvPicPr>
            <p:cNvPr id="24" name="Google Shape;781;p24">
              <a:extLst>
                <a:ext uri="{FF2B5EF4-FFF2-40B4-BE49-F238E27FC236}">
                  <a16:creationId xmlns:a16="http://schemas.microsoft.com/office/drawing/2014/main" id="{4D87D05F-D733-A835-89B6-28792F8C5707}"/>
                </a:ext>
              </a:extLst>
            </p:cNvPr>
            <p:cNvPicPr preferRelativeResize="0"/>
            <p:nvPr/>
          </p:nvPicPr>
          <p:blipFill rotWithShape="1">
            <a:blip r:embed="rId8">
              <a:alphaModFix/>
            </a:blip>
            <a:srcRect/>
            <a:stretch/>
          </p:blipFill>
          <p:spPr>
            <a:xfrm>
              <a:off x="19109281" y="916425"/>
              <a:ext cx="83536" cy="121336"/>
            </a:xfrm>
            <a:prstGeom prst="rect">
              <a:avLst/>
            </a:prstGeom>
            <a:noFill/>
            <a:ln>
              <a:noFill/>
            </a:ln>
          </p:spPr>
        </p:pic>
        <p:pic>
          <p:nvPicPr>
            <p:cNvPr id="25" name="Google Shape;782;p24">
              <a:extLst>
                <a:ext uri="{FF2B5EF4-FFF2-40B4-BE49-F238E27FC236}">
                  <a16:creationId xmlns:a16="http://schemas.microsoft.com/office/drawing/2014/main" id="{5F71BDE1-E455-C898-7616-DF4860CF3847}"/>
                </a:ext>
              </a:extLst>
            </p:cNvPr>
            <p:cNvPicPr preferRelativeResize="0"/>
            <p:nvPr/>
          </p:nvPicPr>
          <p:blipFill rotWithShape="1">
            <a:blip r:embed="rId14">
              <a:alphaModFix/>
            </a:blip>
            <a:srcRect/>
            <a:stretch/>
          </p:blipFill>
          <p:spPr>
            <a:xfrm>
              <a:off x="19233596" y="916427"/>
              <a:ext cx="103986" cy="121326"/>
            </a:xfrm>
            <a:prstGeom prst="rect">
              <a:avLst/>
            </a:prstGeom>
            <a:noFill/>
            <a:ln>
              <a:noFill/>
            </a:ln>
          </p:spPr>
        </p:pic>
      </p:grpSp>
      <p:sp>
        <p:nvSpPr>
          <p:cNvPr id="7" name="TextBox 6">
            <a:extLst>
              <a:ext uri="{FF2B5EF4-FFF2-40B4-BE49-F238E27FC236}">
                <a16:creationId xmlns:a16="http://schemas.microsoft.com/office/drawing/2014/main" id="{79BF8642-EFA6-AB6D-BA31-CF9240375F8E}"/>
              </a:ext>
            </a:extLst>
          </p:cNvPr>
          <p:cNvSpPr txBox="1"/>
          <p:nvPr/>
        </p:nvSpPr>
        <p:spPr>
          <a:xfrm>
            <a:off x="10423805" y="5338759"/>
            <a:ext cx="8428215" cy="2308324"/>
          </a:xfrm>
          <a:prstGeom prst="rect">
            <a:avLst/>
          </a:prstGeom>
          <a:noFill/>
        </p:spPr>
        <p:txBody>
          <a:bodyPr wrap="square">
            <a:spAutoFit/>
          </a:bodyPr>
          <a:lstStyle/>
          <a:p>
            <a:r>
              <a:rPr lang="en-US" sz="3600" dirty="0">
                <a:solidFill>
                  <a:srgbClr val="00365F"/>
                </a:solidFill>
                <a:latin typeface="Calibri" panose="020F0502020204030204" pitchFamily="34" charset="0"/>
                <a:ea typeface="Arimo"/>
                <a:cs typeface="Calibri" panose="020F0502020204030204" pitchFamily="34" charset="0"/>
                <a:sym typeface="Arimo"/>
              </a:rPr>
              <a:t>Subscribe to receive information from the Asthma Program</a:t>
            </a:r>
          </a:p>
          <a:p>
            <a:r>
              <a:rPr lang="en-US" sz="3600" dirty="0">
                <a:solidFill>
                  <a:schemeClr val="bg2"/>
                </a:solidFill>
                <a:latin typeface="Calibri" panose="020F0502020204030204" pitchFamily="34" charset="0"/>
                <a:cs typeface="Calibri" panose="020F0502020204030204" pitchFamily="34" charset="0"/>
                <a:hlinkClick r:id="rId18"/>
              </a:rPr>
              <a:t>public.govdelivery.com/accounts/MNMDH/subscriber/new?topic_id=MNMDH_49 </a:t>
            </a:r>
            <a:endParaRPr lang="en-US" sz="3600" dirty="0">
              <a:solidFill>
                <a:schemeClr val="bg2"/>
              </a:solidFill>
              <a:latin typeface="Calibri" panose="020F0502020204030204" pitchFamily="34" charset="0"/>
              <a:cs typeface="Calibri" panose="020F0502020204030204" pitchFamily="34" charset="0"/>
            </a:endParaRPr>
          </a:p>
        </p:txBody>
      </p:sp>
      <p:sp>
        <p:nvSpPr>
          <p:cNvPr id="1005" name="Google Shape;1005;p34"/>
          <p:cNvSpPr txBox="1"/>
          <p:nvPr/>
        </p:nvSpPr>
        <p:spPr>
          <a:xfrm>
            <a:off x="10523130" y="7856404"/>
            <a:ext cx="7204499" cy="1204806"/>
          </a:xfrm>
          <a:prstGeom prst="rect">
            <a:avLst/>
          </a:prstGeom>
          <a:noFill/>
          <a:ln>
            <a:noFill/>
          </a:ln>
        </p:spPr>
        <p:txBody>
          <a:bodyPr spcFirstLastPara="1" wrap="square" lIns="0" tIns="95874" rIns="0" bIns="0" anchor="t" anchorCtr="0">
            <a:spAutoFit/>
          </a:bodyPr>
          <a:lstStyle/>
          <a:p>
            <a:pPr marL="12699"/>
            <a:r>
              <a:rPr lang="en-US" sz="3600" dirty="0">
                <a:solidFill>
                  <a:srgbClr val="00365F"/>
                </a:solidFill>
                <a:latin typeface="Calibri" panose="020F0502020204030204" pitchFamily="34" charset="0"/>
                <a:ea typeface="Arimo"/>
                <a:cs typeface="Calibri" panose="020F0502020204030204" pitchFamily="34" charset="0"/>
                <a:sym typeface="Arimo"/>
              </a:rPr>
              <a:t>Email: </a:t>
            </a:r>
            <a:r>
              <a:rPr lang="en-US" sz="3600" u="sng" dirty="0">
                <a:solidFill>
                  <a:srgbClr val="00365F"/>
                </a:solidFill>
                <a:latin typeface="Calibri" panose="020F0502020204030204" pitchFamily="34" charset="0"/>
                <a:ea typeface="Helvetica 55 Roman"/>
                <a:cs typeface="Calibri" panose="020F0502020204030204" pitchFamily="34" charset="0"/>
                <a:sym typeface="Helvetica Neue"/>
                <a:hlinkClick r:id="rId19">
                  <a:extLst>
                    <a:ext uri="{A12FA001-AC4F-418D-AE19-62706E023703}">
                      <ahyp:hlinkClr xmlns:ahyp="http://schemas.microsoft.com/office/drawing/2018/hyperlinkcolor" val="tx"/>
                    </a:ext>
                  </a:extLst>
                </a:hlinkClick>
              </a:rPr>
              <a:t>health.asthma@state.mn.us</a:t>
            </a:r>
            <a:endParaRPr sz="3600" u="sng" dirty="0">
              <a:latin typeface="Calibri" panose="020F0502020204030204" pitchFamily="34" charset="0"/>
              <a:ea typeface="Helvetica Neue"/>
              <a:cs typeface="Calibri" panose="020F0502020204030204" pitchFamily="34" charset="0"/>
              <a:sym typeface="Helvetica Neue"/>
            </a:endParaRPr>
          </a:p>
          <a:p>
            <a:pPr marL="12699"/>
            <a:r>
              <a:rPr lang="en-US" sz="3600" dirty="0">
                <a:solidFill>
                  <a:srgbClr val="00365F"/>
                </a:solidFill>
                <a:latin typeface="Calibri" panose="020F0502020204030204" pitchFamily="34" charset="0"/>
                <a:ea typeface="Arimo"/>
                <a:cs typeface="Calibri" panose="020F0502020204030204" pitchFamily="34" charset="0"/>
                <a:sym typeface="Arimo"/>
              </a:rPr>
              <a:t>Call: 651-201-5909</a:t>
            </a:r>
            <a:endParaRPr sz="3600" dirty="0">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6"/>
                                        </p:tgtEl>
                                        <p:attrNameLst>
                                          <p:attrName>style.visibility</p:attrName>
                                        </p:attrNameLst>
                                      </p:cBhvr>
                                      <p:to>
                                        <p:strVal val="visible"/>
                                      </p:to>
                                    </p:set>
                                    <p:animEffect transition="in" filter="fade">
                                      <p:cBhvr>
                                        <p:cTn id="7" dur="1000"/>
                                        <p:tgtEl>
                                          <p:spTgt spid="100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05"/>
                                        </p:tgtEl>
                                        <p:attrNameLst>
                                          <p:attrName>style.visibility</p:attrName>
                                        </p:attrNameLst>
                                      </p:cBhvr>
                                      <p:to>
                                        <p:strVal val="visible"/>
                                      </p:to>
                                    </p:set>
                                    <p:animEffect transition="in" filter="fade">
                                      <p:cBhvr>
                                        <p:cTn id="11" dur="1000"/>
                                        <p:tgtEl>
                                          <p:spTgt spid="1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a:extLst>
            <a:ext uri="{FF2B5EF4-FFF2-40B4-BE49-F238E27FC236}">
              <a16:creationId xmlns:a16="http://schemas.microsoft.com/office/drawing/2014/main" id="{13328F2B-EA51-D248-688D-73EC111FEF47}"/>
            </a:ext>
          </a:extLst>
        </p:cNvPr>
        <p:cNvGrpSpPr/>
        <p:nvPr/>
      </p:nvGrpSpPr>
      <p:grpSpPr>
        <a:xfrm>
          <a:off x="0" y="0"/>
          <a:ext cx="0" cy="0"/>
          <a:chOff x="0" y="0"/>
          <a:chExt cx="0" cy="0"/>
        </a:xfrm>
      </p:grpSpPr>
      <p:sp>
        <p:nvSpPr>
          <p:cNvPr id="8" name="Google Shape;247;p4" descr="$PPTXTitle">
            <a:extLst>
              <a:ext uri="{FF2B5EF4-FFF2-40B4-BE49-F238E27FC236}">
                <a16:creationId xmlns:a16="http://schemas.microsoft.com/office/drawing/2014/main" id="{096994E4-F83B-075A-2647-8D110CD64884}"/>
              </a:ext>
            </a:extLst>
          </p:cNvPr>
          <p:cNvSpPr txBox="1">
            <a:spLocks noGrp="1"/>
          </p:cNvSpPr>
          <p:nvPr>
            <p:ph type="title" idx="4294967295"/>
          </p:nvPr>
        </p:nvSpPr>
        <p:spPr>
          <a:xfrm>
            <a:off x="3019237" y="862740"/>
            <a:ext cx="13109575" cy="2173010"/>
          </a:xfrm>
          <a:prstGeom prst="rect">
            <a:avLst/>
          </a:prstGeom>
          <a:noFill/>
          <a:ln>
            <a:noFill/>
          </a:ln>
        </p:spPr>
        <p:txBody>
          <a:bodyPr spcFirstLastPara="1" wrap="square" lIns="0" tIns="201274" rIns="0" bIns="0" anchor="t" anchorCtr="0">
            <a:spAutoFit/>
          </a:bodyPr>
          <a:lstStyle/>
          <a:p>
            <a:pPr marL="12699" marR="5080" algn="ctr">
              <a:lnSpc>
                <a:spcPct val="80000"/>
              </a:lnSpc>
            </a:pPr>
            <a:r>
              <a:rPr lang="en-US" sz="8000" b="0" dirty="0">
                <a:latin typeface="Calibri" panose="020F0502020204030204" pitchFamily="34" charset="0"/>
                <a:cs typeface="Calibri" panose="020F0502020204030204" pitchFamily="34" charset="0"/>
              </a:rPr>
              <a:t>Do you recognize these famous people with </a:t>
            </a:r>
            <a:r>
              <a:rPr lang="en-US" sz="8000" dirty="0">
                <a:latin typeface="Calibri" panose="020F0502020204030204" pitchFamily="34" charset="0"/>
                <a:cs typeface="Calibri" panose="020F0502020204030204" pitchFamily="34" charset="0"/>
              </a:rPr>
              <a:t>asthma</a:t>
            </a:r>
            <a:r>
              <a:rPr lang="en-US" sz="8000" b="0" dirty="0">
                <a:latin typeface="Calibri" panose="020F0502020204030204" pitchFamily="34" charset="0"/>
                <a:cs typeface="Calibri" panose="020F0502020204030204" pitchFamily="34" charset="0"/>
              </a:rPr>
              <a:t>?</a:t>
            </a:r>
            <a:endParaRPr sz="8000" b="0" dirty="0">
              <a:latin typeface="Calibri" panose="020F0502020204030204" pitchFamily="34" charset="0"/>
              <a:cs typeface="Calibri" panose="020F0502020204030204" pitchFamily="34" charset="0"/>
            </a:endParaRPr>
          </a:p>
        </p:txBody>
      </p:sp>
      <p:sp>
        <p:nvSpPr>
          <p:cNvPr id="5" name="Rectángulo redondeado 4">
            <a:extLst>
              <a:ext uri="{FF2B5EF4-FFF2-40B4-BE49-F238E27FC236}">
                <a16:creationId xmlns:a16="http://schemas.microsoft.com/office/drawing/2014/main" id="{B63F0549-6EA4-AA09-B7C2-B9CE381A25C9}"/>
              </a:ext>
              <a:ext uri="{C183D7F6-B498-43B3-948B-1728B52AA6E4}">
                <adec:decorative xmlns:adec="http://schemas.microsoft.com/office/drawing/2017/decorative" val="1"/>
              </a:ext>
            </a:extLst>
          </p:cNvPr>
          <p:cNvSpPr/>
          <p:nvPr/>
        </p:nvSpPr>
        <p:spPr>
          <a:xfrm>
            <a:off x="749714" y="3962402"/>
            <a:ext cx="18624733" cy="6068290"/>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pic>
        <p:nvPicPr>
          <p:cNvPr id="6" name="Google Shape;245;p4" descr="Photo of actress Jessica Alba wearing a light brown jacket over a shiny silver top against a light blue background. Her hair is moving, adding a sense of motion to the image.">
            <a:extLst>
              <a:ext uri="{FF2B5EF4-FFF2-40B4-BE49-F238E27FC236}">
                <a16:creationId xmlns:a16="http://schemas.microsoft.com/office/drawing/2014/main" id="{9911D717-942E-05F3-FD31-C42556FE78C5}"/>
              </a:ext>
            </a:extLst>
          </p:cNvPr>
          <p:cNvPicPr preferRelativeResize="0"/>
          <p:nvPr/>
        </p:nvPicPr>
        <p:blipFill rotWithShape="1">
          <a:blip r:embed="rId3">
            <a:alphaModFix/>
          </a:blip>
          <a:srcRect/>
          <a:stretch/>
        </p:blipFill>
        <p:spPr>
          <a:xfrm>
            <a:off x="1188449" y="4282939"/>
            <a:ext cx="5661734" cy="5396056"/>
          </a:xfrm>
          <a:prstGeom prst="rect">
            <a:avLst/>
          </a:prstGeom>
          <a:noFill/>
          <a:ln>
            <a:noFill/>
          </a:ln>
        </p:spPr>
      </p:pic>
      <p:sp>
        <p:nvSpPr>
          <p:cNvPr id="2" name="TextBox 1">
            <a:extLst>
              <a:ext uri="{FF2B5EF4-FFF2-40B4-BE49-F238E27FC236}">
                <a16:creationId xmlns:a16="http://schemas.microsoft.com/office/drawing/2014/main" id="{EDFB482B-FECF-46D6-3443-FC29347D5EEE}"/>
              </a:ext>
            </a:extLst>
          </p:cNvPr>
          <p:cNvSpPr txBox="1"/>
          <p:nvPr/>
        </p:nvSpPr>
        <p:spPr>
          <a:xfrm>
            <a:off x="1204491" y="9643165"/>
            <a:ext cx="4673600" cy="400110"/>
          </a:xfrm>
          <a:prstGeom prst="rect">
            <a:avLst/>
          </a:prstGeom>
          <a:noFill/>
        </p:spPr>
        <p:txBody>
          <a:bodyPr wrap="square" rtlCol="0">
            <a:spAutoFit/>
          </a:bodyPr>
          <a:lstStyle/>
          <a:p>
            <a:r>
              <a:rPr lang="en-US" sz="2000">
                <a:solidFill>
                  <a:srgbClr val="00365F"/>
                </a:solidFill>
                <a:latin typeface="Calibri" panose="020F0502020204030204" pitchFamily="34" charset="0"/>
                <a:cs typeface="Calibri" panose="020F0502020204030204" pitchFamily="34" charset="0"/>
              </a:rPr>
              <a:t>Source: Hispanic Executive</a:t>
            </a:r>
          </a:p>
        </p:txBody>
      </p:sp>
      <p:pic>
        <p:nvPicPr>
          <p:cNvPr id="9" name="Google Shape;248;p4" descr="Classic portrait of the famous composer Beethoven with wavy gray hair, an intense gaze, and a serious expression. He wears a white collar and red scarf over a dark coat against a dark background.">
            <a:extLst>
              <a:ext uri="{FF2B5EF4-FFF2-40B4-BE49-F238E27FC236}">
                <a16:creationId xmlns:a16="http://schemas.microsoft.com/office/drawing/2014/main" id="{255A04B8-4A1E-45E1-E1CD-1C9B1E675494}"/>
              </a:ext>
            </a:extLst>
          </p:cNvPr>
          <p:cNvPicPr preferRelativeResize="0"/>
          <p:nvPr/>
        </p:nvPicPr>
        <p:blipFill rotWithShape="1">
          <a:blip r:embed="rId4">
            <a:alphaModFix/>
          </a:blip>
          <a:srcRect/>
          <a:stretch/>
        </p:blipFill>
        <p:spPr>
          <a:xfrm>
            <a:off x="7221186" y="4282940"/>
            <a:ext cx="5661734" cy="5396051"/>
          </a:xfrm>
          <a:prstGeom prst="rect">
            <a:avLst/>
          </a:prstGeom>
          <a:noFill/>
          <a:ln>
            <a:noFill/>
          </a:ln>
        </p:spPr>
      </p:pic>
      <p:sp>
        <p:nvSpPr>
          <p:cNvPr id="3" name="TextBox 2">
            <a:extLst>
              <a:ext uri="{FF2B5EF4-FFF2-40B4-BE49-F238E27FC236}">
                <a16:creationId xmlns:a16="http://schemas.microsoft.com/office/drawing/2014/main" id="{53CABDA4-1B5D-2B0C-1E17-0425B1E7D42C}"/>
              </a:ext>
            </a:extLst>
          </p:cNvPr>
          <p:cNvSpPr txBox="1"/>
          <p:nvPr/>
        </p:nvSpPr>
        <p:spPr>
          <a:xfrm>
            <a:off x="7237225" y="9643165"/>
            <a:ext cx="4673600" cy="400110"/>
          </a:xfrm>
          <a:prstGeom prst="rect">
            <a:avLst/>
          </a:prstGeom>
          <a:noFill/>
        </p:spPr>
        <p:txBody>
          <a:bodyPr wrap="square" rtlCol="0">
            <a:spAutoFit/>
          </a:bodyPr>
          <a:lstStyle/>
          <a:p>
            <a:r>
              <a:rPr lang="en-US" sz="2000">
                <a:solidFill>
                  <a:srgbClr val="00365F"/>
                </a:solidFill>
                <a:latin typeface="Calibri" panose="020F0502020204030204" pitchFamily="34" charset="0"/>
                <a:cs typeface="Calibri" panose="020F0502020204030204" pitchFamily="34" charset="0"/>
              </a:rPr>
              <a:t>Source: Wikipedia</a:t>
            </a:r>
          </a:p>
        </p:txBody>
      </p:sp>
      <p:pic>
        <p:nvPicPr>
          <p:cNvPr id="7" name="Google Shape;246;p4" descr="Photo of famous soccer player David Beckham with visible tattoos, wearing a navy blazer and white shirt in a blurred outdoor setting. The blazer includes the emblem of a Miami soccer club.">
            <a:extLst>
              <a:ext uri="{FF2B5EF4-FFF2-40B4-BE49-F238E27FC236}">
                <a16:creationId xmlns:a16="http://schemas.microsoft.com/office/drawing/2014/main" id="{3369EF70-B9B6-8D15-8418-6955E324EA4C}"/>
              </a:ext>
            </a:extLst>
          </p:cNvPr>
          <p:cNvPicPr preferRelativeResize="0"/>
          <p:nvPr/>
        </p:nvPicPr>
        <p:blipFill rotWithShape="1">
          <a:blip r:embed="rId5">
            <a:alphaModFix/>
          </a:blip>
          <a:srcRect/>
          <a:stretch/>
        </p:blipFill>
        <p:spPr>
          <a:xfrm>
            <a:off x="13253920" y="4282939"/>
            <a:ext cx="5661734" cy="5396056"/>
          </a:xfrm>
          <a:prstGeom prst="rect">
            <a:avLst/>
          </a:prstGeom>
          <a:noFill/>
          <a:ln>
            <a:noFill/>
          </a:ln>
        </p:spPr>
      </p:pic>
      <p:sp>
        <p:nvSpPr>
          <p:cNvPr id="4" name="TextBox 3">
            <a:extLst>
              <a:ext uri="{FF2B5EF4-FFF2-40B4-BE49-F238E27FC236}">
                <a16:creationId xmlns:a16="http://schemas.microsoft.com/office/drawing/2014/main" id="{28579935-D043-092E-C743-F35124FDBF51}"/>
              </a:ext>
            </a:extLst>
          </p:cNvPr>
          <p:cNvSpPr txBox="1"/>
          <p:nvPr/>
        </p:nvSpPr>
        <p:spPr>
          <a:xfrm>
            <a:off x="13269959" y="9643165"/>
            <a:ext cx="4673600" cy="400110"/>
          </a:xfrm>
          <a:prstGeom prst="rect">
            <a:avLst/>
          </a:prstGeom>
          <a:noFill/>
        </p:spPr>
        <p:txBody>
          <a:bodyPr wrap="square" rtlCol="0">
            <a:spAutoFit/>
          </a:bodyPr>
          <a:lstStyle/>
          <a:p>
            <a:r>
              <a:rPr lang="en-US" sz="2000">
                <a:solidFill>
                  <a:srgbClr val="00365F"/>
                </a:solidFill>
                <a:latin typeface="Calibri" panose="020F0502020204030204" pitchFamily="34" charset="0"/>
                <a:cs typeface="Calibri" panose="020F0502020204030204" pitchFamily="34" charset="0"/>
              </a:rPr>
              <a:t>Source: YES Market Media | Shutterstock</a:t>
            </a:r>
          </a:p>
        </p:txBody>
      </p:sp>
    </p:spTree>
    <p:extLst>
      <p:ext uri="{BB962C8B-B14F-4D97-AF65-F5344CB8AC3E}">
        <p14:creationId xmlns:p14="http://schemas.microsoft.com/office/powerpoint/2010/main" val="1143019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4" name="Rectángulo redondeado 23">
            <a:extLst>
              <a:ext uri="{FF2B5EF4-FFF2-40B4-BE49-F238E27FC236}">
                <a16:creationId xmlns:a16="http://schemas.microsoft.com/office/drawing/2014/main" id="{9BEDB099-C431-1496-0B73-002AF1AF4C97}"/>
              </a:ext>
              <a:ext uri="{C183D7F6-B498-43B3-948B-1728B52AA6E4}">
                <adec:decorative xmlns:adec="http://schemas.microsoft.com/office/drawing/2017/decorative" val="1"/>
              </a:ext>
            </a:extLst>
          </p:cNvPr>
          <p:cNvSpPr/>
          <p:nvPr/>
        </p:nvSpPr>
        <p:spPr>
          <a:xfrm>
            <a:off x="9753600" y="1930401"/>
            <a:ext cx="8534401" cy="8060267"/>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258" name="Google Shape;258;p5"/>
          <p:cNvSpPr txBox="1">
            <a:spLocks noGrp="1"/>
          </p:cNvSpPr>
          <p:nvPr>
            <p:ph type="title" idx="4294967295"/>
          </p:nvPr>
        </p:nvSpPr>
        <p:spPr>
          <a:xfrm>
            <a:off x="1371600" y="3068715"/>
            <a:ext cx="6415088" cy="5120618"/>
          </a:xfrm>
          <a:prstGeom prst="rect">
            <a:avLst/>
          </a:prstGeom>
          <a:noFill/>
          <a:ln>
            <a:noFill/>
            <a:prstDash/>
          </a:ln>
          <a:effectLst/>
        </p:spPr>
        <p:txBody>
          <a:bodyPr rot="0" spcFirstLastPara="1" vertOverflow="overflow" horzOverflow="overflow" vert="horz" wrap="square" lIns="0" tIns="681976" rIns="0" bIns="0" numCol="1" spcCol="0" rtlCol="0" fromWordArt="0" anchor="t" anchorCtr="0" forceAA="0" compatLnSpc="1">
            <a:prstTxWarp prst="textNoShape">
              <a:avLst/>
            </a:prstTxWarp>
            <a:spAutoFit/>
          </a:bodyPr>
          <a:lstStyle/>
          <a:p>
            <a:pPr marL="12699" marR="5080" defTabSz="914414">
              <a:lnSpc>
                <a:spcPct val="80000"/>
              </a:lnSpc>
              <a:buSzTx/>
              <a:defRPr/>
            </a:pPr>
            <a:r>
              <a:rPr lang="en-US" sz="12000" b="0" dirty="0">
                <a:latin typeface="Calibri" panose="020F0502020204030204" pitchFamily="34" charset="0"/>
                <a:ea typeface="Helvetica Neue"/>
                <a:cs typeface="Calibri" panose="020F0502020204030204" pitchFamily="34" charset="0"/>
              </a:rPr>
              <a:t>Who and why?</a:t>
            </a:r>
            <a:br>
              <a:rPr lang="en-US" sz="12000" b="0" dirty="0">
                <a:latin typeface="Calibri" panose="020F0502020204030204" pitchFamily="34" charset="0"/>
                <a:ea typeface="Helvetica Neue"/>
                <a:cs typeface="Calibri" panose="020F0502020204030204" pitchFamily="34" charset="0"/>
              </a:rPr>
            </a:br>
            <a:endParaRPr lang="en-US" sz="12000" b="0" dirty="0">
              <a:latin typeface="Calibri" panose="020F0502020204030204" pitchFamily="34" charset="0"/>
              <a:ea typeface="Helvetica Neue"/>
              <a:cs typeface="Calibri" panose="020F0502020204030204" pitchFamily="34" charset="0"/>
            </a:endParaRPr>
          </a:p>
        </p:txBody>
      </p:sp>
      <p:sp>
        <p:nvSpPr>
          <p:cNvPr id="254" name="Google Shape;254;p5" descr="$PPTXTitle"/>
          <p:cNvSpPr txBox="1">
            <a:spLocks/>
          </p:cNvSpPr>
          <p:nvPr/>
        </p:nvSpPr>
        <p:spPr>
          <a:xfrm>
            <a:off x="10926142" y="2463985"/>
            <a:ext cx="5600793" cy="2426285"/>
          </a:xfrm>
          <a:prstGeom prst="rect">
            <a:avLst/>
          </a:prstGeom>
          <a:noFill/>
          <a:ln>
            <a:noFill/>
            <a:prstDash/>
          </a:ln>
          <a:effectLst/>
        </p:spPr>
        <p:txBody>
          <a:bodyPr rot="0" spcFirstLastPara="1" vertOverflow="overflow" horzOverflow="overflow" vert="horz" wrap="square" lIns="0" tIns="452100" rIns="0" bIns="0" numCol="1" spcCol="0" rtlCol="0" fromWordArt="0" anchor="t" anchorCtr="0" forceAA="0" compatLnSpc="1">
            <a:prstTxWarp prst="textNoShape">
              <a:avLst/>
            </a:prstTxWarp>
            <a:spAutoFit/>
          </a:bodyPr>
          <a:lstStyle/>
          <a:p>
            <a:pPr marL="12699" defTabSz="914414">
              <a:lnSpc>
                <a:spcPct val="80000"/>
              </a:lnSpc>
              <a:buSzPts val="1400"/>
              <a:defRPr/>
            </a:pPr>
            <a:r>
              <a:rPr lang="en-US" sz="8000" dirty="0">
                <a:solidFill>
                  <a:srgbClr val="00365F"/>
                </a:solidFill>
                <a:latin typeface="Calibri" panose="020F0502020204030204" pitchFamily="34" charset="0"/>
                <a:ea typeface="Helvetica 55 Roman"/>
                <a:cs typeface="Calibri" panose="020F0502020204030204" pitchFamily="34" charset="0"/>
                <a:sym typeface="Helvetica Neue"/>
              </a:rPr>
              <a:t>1. Who gets asthma? </a:t>
            </a:r>
          </a:p>
        </p:txBody>
      </p:sp>
      <p:sp>
        <p:nvSpPr>
          <p:cNvPr id="2" name="Google Shape;254;p5" descr="$PPTXTitle">
            <a:extLst>
              <a:ext uri="{FF2B5EF4-FFF2-40B4-BE49-F238E27FC236}">
                <a16:creationId xmlns:a16="http://schemas.microsoft.com/office/drawing/2014/main" id="{190DFF9D-D3BC-1281-9A33-687DFD3CE36E}"/>
              </a:ext>
            </a:extLst>
          </p:cNvPr>
          <p:cNvSpPr txBox="1">
            <a:spLocks/>
          </p:cNvSpPr>
          <p:nvPr/>
        </p:nvSpPr>
        <p:spPr>
          <a:xfrm>
            <a:off x="10926142" y="5654674"/>
            <a:ext cx="5969478" cy="3411170"/>
          </a:xfrm>
          <a:prstGeom prst="rect">
            <a:avLst/>
          </a:prstGeom>
          <a:noFill/>
          <a:ln>
            <a:noFill/>
          </a:ln>
        </p:spPr>
        <p:txBody>
          <a:bodyPr spcFirstLastPara="1" wrap="square" lIns="0" tIns="45210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1550"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a:lnSpc>
                <a:spcPct val="80000"/>
              </a:lnSpc>
            </a:pPr>
            <a:r>
              <a:rPr lang="en-US" sz="8000" b="0" dirty="0">
                <a:latin typeface="Calibri" panose="020F0502020204030204" pitchFamily="34" charset="0"/>
                <a:cs typeface="Calibri" panose="020F0502020204030204" pitchFamily="34" charset="0"/>
              </a:rPr>
              <a:t>2. Why do people have asthma?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1000"/>
                                        <p:tgtEl>
                                          <p:spTgt spid="258"/>
                                        </p:tgtEl>
                                      </p:cBhvr>
                                    </p:animEffect>
                                  </p:childTnLst>
                                </p:cTn>
                              </p:par>
                              <p:par>
                                <p:cTn id="8" presetID="10" presetClass="entr" presetSubtype="0" fill="hold" nodeType="withEffect">
                                  <p:stCondLst>
                                    <p:cond delay="0"/>
                                  </p:stCondLst>
                                  <p:childTnLst>
                                    <p:set>
                                      <p:cBhvr>
                                        <p:cTn id="9" dur="1" fill="hold">
                                          <p:stCondLst>
                                            <p:cond delay="0"/>
                                          </p:stCondLst>
                                        </p:cTn>
                                        <p:tgtEl>
                                          <p:spTgt spid="254"/>
                                        </p:tgtEl>
                                        <p:attrNameLst>
                                          <p:attrName>style.visibility</p:attrName>
                                        </p:attrNameLst>
                                      </p:cBhvr>
                                      <p:to>
                                        <p:strVal val="visible"/>
                                      </p:to>
                                    </p:set>
                                    <p:animEffect transition="in" filter="fade">
                                      <p:cBhvr>
                                        <p:cTn id="10" dur="1000"/>
                                        <p:tgtEl>
                                          <p:spTgt spid="254"/>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88" name="Google Shape;288;p6" descr="$PPTXTitle">
            <a:extLst>
              <a:ext uri="{C183D7F6-B498-43B3-948B-1728B52AA6E4}">
                <adec:decorative xmlns:adec="http://schemas.microsoft.com/office/drawing/2017/decorative" val="0"/>
              </a:ext>
            </a:extLst>
          </p:cNvPr>
          <p:cNvSpPr txBox="1">
            <a:spLocks noGrp="1"/>
          </p:cNvSpPr>
          <p:nvPr>
            <p:ph type="title" idx="4294967295"/>
          </p:nvPr>
        </p:nvSpPr>
        <p:spPr>
          <a:xfrm>
            <a:off x="3715260" y="460655"/>
            <a:ext cx="12458700" cy="3028379"/>
          </a:xfrm>
          <a:prstGeom prst="rect">
            <a:avLst/>
          </a:prstGeom>
          <a:noFill/>
          <a:ln>
            <a:noFill/>
          </a:ln>
        </p:spPr>
        <p:txBody>
          <a:bodyPr spcFirstLastPara="1" wrap="square" lIns="0" tIns="12051" rIns="0" bIns="0" anchor="t" anchorCtr="0">
            <a:spAutoFit/>
          </a:bodyPr>
          <a:lstStyle/>
          <a:p>
            <a:pPr marL="12699" algn="ctr">
              <a:lnSpc>
                <a:spcPct val="80000"/>
              </a:lnSpc>
            </a:pPr>
            <a:r>
              <a:rPr lang="en-US" sz="12000" b="1" dirty="0">
                <a:latin typeface="Calibri" panose="020F0502020204030204" pitchFamily="34" charset="0"/>
                <a:cs typeface="Calibri" panose="020F0502020204030204" pitchFamily="34" charset="0"/>
              </a:rPr>
              <a:t>428,370</a:t>
            </a:r>
            <a:r>
              <a:rPr lang="en-US" sz="16500" b="0" dirty="0">
                <a:solidFill>
                  <a:srgbClr val="65B32E"/>
                </a:solidFill>
                <a:latin typeface="Calibri" panose="020F0502020204030204" pitchFamily="34" charset="0"/>
                <a:cs typeface="Calibri" panose="020F0502020204030204" pitchFamily="34" charset="0"/>
              </a:rPr>
              <a:t> </a:t>
            </a:r>
            <a:r>
              <a:rPr lang="en-US" sz="8000" b="0" dirty="0">
                <a:latin typeface="Calibri" panose="020F0502020204030204" pitchFamily="34" charset="0"/>
                <a:cs typeface="Calibri" panose="020F0502020204030204" pitchFamily="34" charset="0"/>
              </a:rPr>
              <a:t>Minnesotans have asthma</a:t>
            </a:r>
            <a:endParaRPr sz="8000" b="0" dirty="0">
              <a:latin typeface="Calibri" panose="020F0502020204030204" pitchFamily="34" charset="0"/>
              <a:cs typeface="Calibri" panose="020F0502020204030204" pitchFamily="34" charset="0"/>
            </a:endParaRPr>
          </a:p>
        </p:txBody>
      </p:sp>
      <p:sp>
        <p:nvSpPr>
          <p:cNvPr id="6" name="Rectángulo redondeado 5">
            <a:extLst>
              <a:ext uri="{FF2B5EF4-FFF2-40B4-BE49-F238E27FC236}">
                <a16:creationId xmlns:a16="http://schemas.microsoft.com/office/drawing/2014/main" id="{3C100671-693D-BE6E-D390-774E3AA8EE5D}"/>
              </a:ext>
              <a:ext uri="{C183D7F6-B498-43B3-948B-1728B52AA6E4}">
                <adec:decorative xmlns:adec="http://schemas.microsoft.com/office/drawing/2017/decorative" val="1"/>
              </a:ext>
            </a:extLst>
          </p:cNvPr>
          <p:cNvSpPr/>
          <p:nvPr/>
        </p:nvSpPr>
        <p:spPr>
          <a:xfrm>
            <a:off x="554185" y="3962402"/>
            <a:ext cx="18780851" cy="6068290"/>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grpSp>
        <p:nvGrpSpPr>
          <p:cNvPr id="9" name="Grupo 8" descr="Silhouettes of 19 children, with one highlighted to represent having asthma.">
            <a:extLst>
              <a:ext uri="{FF2B5EF4-FFF2-40B4-BE49-F238E27FC236}">
                <a16:creationId xmlns:a16="http://schemas.microsoft.com/office/drawing/2014/main" id="{DF2EA031-D345-7668-29AA-7AF577B112BA}"/>
              </a:ext>
            </a:extLst>
          </p:cNvPr>
          <p:cNvGrpSpPr/>
          <p:nvPr/>
        </p:nvGrpSpPr>
        <p:grpSpPr>
          <a:xfrm>
            <a:off x="3267455" y="4556266"/>
            <a:ext cx="5786590" cy="4373277"/>
            <a:chOff x="2375775" y="4556264"/>
            <a:chExt cx="5786590" cy="4373277"/>
          </a:xfrm>
        </p:grpSpPr>
        <p:pic>
          <p:nvPicPr>
            <p:cNvPr id="7" name="Picture 6">
              <a:extLst>
                <a:ext uri="{FF2B5EF4-FFF2-40B4-BE49-F238E27FC236}">
                  <a16:creationId xmlns:a16="http://schemas.microsoft.com/office/drawing/2014/main" id="{7C4D5091-8710-3234-5C39-36D4B5CA894E}"/>
                </a:ext>
              </a:extLst>
            </p:cNvPr>
            <p:cNvPicPr>
              <a:picLocks noChangeAspect="1"/>
            </p:cNvPicPr>
            <p:nvPr/>
          </p:nvPicPr>
          <p:blipFill>
            <a:blip r:embed="rId3"/>
            <a:srcRect r="11992" b="32576"/>
            <a:stretch>
              <a:fillRect/>
            </a:stretch>
          </p:blipFill>
          <p:spPr>
            <a:xfrm>
              <a:off x="2375775" y="4556264"/>
              <a:ext cx="5786590" cy="2907529"/>
            </a:xfrm>
            <a:prstGeom prst="rect">
              <a:avLst/>
            </a:prstGeom>
          </p:spPr>
        </p:pic>
        <p:pic>
          <p:nvPicPr>
            <p:cNvPr id="8" name="Picture 6" descr="Siluetas de 20 niños y niñas, solo una de ellas destaca por su condición de asma.">
              <a:extLst>
                <a:ext uri="{FF2B5EF4-FFF2-40B4-BE49-F238E27FC236}">
                  <a16:creationId xmlns:a16="http://schemas.microsoft.com/office/drawing/2014/main" id="{A68B9F01-3CB3-5951-2D2A-F481EC383029}"/>
                </a:ext>
              </a:extLst>
            </p:cNvPr>
            <p:cNvPicPr>
              <a:picLocks noChangeAspect="1"/>
            </p:cNvPicPr>
            <p:nvPr/>
          </p:nvPicPr>
          <p:blipFill>
            <a:blip r:embed="rId3"/>
            <a:srcRect l="1" t="33434" r="37453" b="32576"/>
            <a:stretch>
              <a:fillRect/>
            </a:stretch>
          </p:blipFill>
          <p:spPr>
            <a:xfrm>
              <a:off x="2375775" y="7463793"/>
              <a:ext cx="4112432" cy="1465748"/>
            </a:xfrm>
            <a:prstGeom prst="rect">
              <a:avLst/>
            </a:prstGeom>
          </p:spPr>
        </p:pic>
      </p:grpSp>
      <p:sp>
        <p:nvSpPr>
          <p:cNvPr id="292" name="Google Shape;292;p6">
            <a:extLst>
              <a:ext uri="{C183D7F6-B498-43B3-948B-1728B52AA6E4}">
                <adec:decorative xmlns:adec="http://schemas.microsoft.com/office/drawing/2017/decorative" val="0"/>
              </a:ext>
            </a:extLst>
          </p:cNvPr>
          <p:cNvSpPr txBox="1"/>
          <p:nvPr/>
        </p:nvSpPr>
        <p:spPr>
          <a:xfrm>
            <a:off x="2693511" y="8881833"/>
            <a:ext cx="6318371" cy="708862"/>
          </a:xfrm>
          <a:prstGeom prst="rect">
            <a:avLst/>
          </a:prstGeom>
          <a:noFill/>
          <a:ln>
            <a:noFill/>
          </a:ln>
        </p:spPr>
        <p:txBody>
          <a:bodyPr spcFirstLastPara="1" wrap="square" lIns="0" tIns="269225" rIns="0" bIns="0" anchor="t" anchorCtr="0">
            <a:spAutoFit/>
          </a:bodyPr>
          <a:lstStyle/>
          <a:p>
            <a:pPr marL="12699" marR="5080" algn="ctr">
              <a:lnSpc>
                <a:spcPct val="71300"/>
              </a:lnSpc>
            </a:pPr>
            <a:r>
              <a:rPr lang="es-ES" sz="4000" dirty="0">
                <a:solidFill>
                  <a:srgbClr val="00365F"/>
                </a:solidFill>
                <a:latin typeface="Calibri" panose="020F0502020204030204" pitchFamily="34" charset="0"/>
                <a:ea typeface="Helvetica Neue"/>
                <a:cs typeface="Calibri" panose="020F0502020204030204" pitchFamily="34" charset="0"/>
                <a:sym typeface="Helvetica Neue"/>
              </a:rPr>
              <a:t>1 in 19 </a:t>
            </a:r>
            <a:r>
              <a:rPr lang="es-ES" sz="4000" dirty="0" err="1">
                <a:solidFill>
                  <a:srgbClr val="00365F"/>
                </a:solidFill>
                <a:latin typeface="Calibri" panose="020F0502020204030204" pitchFamily="34" charset="0"/>
                <a:ea typeface="Helvetica Neue"/>
                <a:cs typeface="Calibri" panose="020F0502020204030204" pitchFamily="34" charset="0"/>
                <a:sym typeface="Helvetica Neue"/>
              </a:rPr>
              <a:t>children</a:t>
            </a:r>
            <a:endParaRPr sz="4000" dirty="0">
              <a:latin typeface="Calibri" panose="020F0502020204030204" pitchFamily="34" charset="0"/>
              <a:ea typeface="Helvetica Neue"/>
              <a:cs typeface="Calibri" panose="020F0502020204030204" pitchFamily="34" charset="0"/>
              <a:sym typeface="Helvetica Neue"/>
            </a:endParaRPr>
          </a:p>
        </p:txBody>
      </p:sp>
      <p:pic>
        <p:nvPicPr>
          <p:cNvPr id="5" name="Picture 4" descr="Silhouettes of 11 adults, with one highlighted to represent having asthma.">
            <a:extLst>
              <a:ext uri="{FF2B5EF4-FFF2-40B4-BE49-F238E27FC236}">
                <a16:creationId xmlns:a16="http://schemas.microsoft.com/office/drawing/2014/main" id="{CC416C9A-608F-980F-2234-A2899024068C}"/>
              </a:ext>
            </a:extLst>
          </p:cNvPr>
          <p:cNvPicPr>
            <a:picLocks noChangeAspect="1"/>
          </p:cNvPicPr>
          <p:nvPr/>
        </p:nvPicPr>
        <p:blipFill>
          <a:blip r:embed="rId4"/>
          <a:stretch>
            <a:fillRect/>
          </a:stretch>
        </p:blipFill>
        <p:spPr>
          <a:xfrm>
            <a:off x="11767319" y="4556265"/>
            <a:ext cx="5873924" cy="3989006"/>
          </a:xfrm>
          <a:prstGeom prst="rect">
            <a:avLst/>
          </a:prstGeom>
        </p:spPr>
      </p:pic>
      <p:sp>
        <p:nvSpPr>
          <p:cNvPr id="3" name="Google Shape;292;p6">
            <a:extLst>
              <a:ext uri="{FF2B5EF4-FFF2-40B4-BE49-F238E27FC236}">
                <a16:creationId xmlns:a16="http://schemas.microsoft.com/office/drawing/2014/main" id="{323C0F08-8C64-A90B-39C1-D943D7B62C6E}"/>
              </a:ext>
            </a:extLst>
          </p:cNvPr>
          <p:cNvSpPr txBox="1"/>
          <p:nvPr/>
        </p:nvSpPr>
        <p:spPr>
          <a:xfrm>
            <a:off x="12288272" y="8881833"/>
            <a:ext cx="5033329" cy="708862"/>
          </a:xfrm>
          <a:prstGeom prst="rect">
            <a:avLst/>
          </a:prstGeom>
          <a:noFill/>
          <a:ln>
            <a:noFill/>
          </a:ln>
        </p:spPr>
        <p:txBody>
          <a:bodyPr spcFirstLastPara="1" wrap="square" lIns="0" tIns="269225" rIns="0" bIns="0" anchor="t" anchorCtr="0">
            <a:spAutoFit/>
          </a:bodyPr>
          <a:lstStyle/>
          <a:p>
            <a:pPr marL="12699" marR="5080" algn="ctr">
              <a:lnSpc>
                <a:spcPct val="71300"/>
              </a:lnSpc>
            </a:pPr>
            <a:r>
              <a:rPr lang="es-ES" sz="4000" dirty="0">
                <a:solidFill>
                  <a:srgbClr val="00365F"/>
                </a:solidFill>
                <a:latin typeface="Calibri" panose="020F0502020204030204" pitchFamily="34" charset="0"/>
                <a:ea typeface="Helvetica Neue"/>
                <a:cs typeface="Calibri" panose="020F0502020204030204" pitchFamily="34" charset="0"/>
                <a:sym typeface="Helvetica Neue"/>
              </a:rPr>
              <a:t>1 in 11 </a:t>
            </a:r>
            <a:r>
              <a:rPr lang="es-ES" sz="4000" dirty="0" err="1">
                <a:solidFill>
                  <a:srgbClr val="00365F"/>
                </a:solidFill>
                <a:latin typeface="Calibri" panose="020F0502020204030204" pitchFamily="34" charset="0"/>
                <a:ea typeface="Helvetica Neue"/>
                <a:cs typeface="Calibri" panose="020F0502020204030204" pitchFamily="34" charset="0"/>
                <a:sym typeface="Helvetica Neue"/>
              </a:rPr>
              <a:t>adults</a:t>
            </a:r>
            <a:endParaRPr sz="4000" dirty="0">
              <a:latin typeface="Calibri" panose="020F0502020204030204" pitchFamily="34" charset="0"/>
              <a:ea typeface="Helvetica Neue"/>
              <a:cs typeface="Calibri" panose="020F0502020204030204" pitchFamily="34" charset="0"/>
              <a:sym typeface="Helvetica Neue"/>
            </a:endParaRPr>
          </a:p>
        </p:txBody>
      </p:sp>
      <p:sp>
        <p:nvSpPr>
          <p:cNvPr id="296" name="Google Shape;296;p6">
            <a:extLst>
              <a:ext uri="{C183D7F6-B498-43B3-948B-1728B52AA6E4}">
                <adec:decorative xmlns:adec="http://schemas.microsoft.com/office/drawing/2017/decorative" val="0"/>
              </a:ext>
            </a:extLst>
          </p:cNvPr>
          <p:cNvSpPr txBox="1"/>
          <p:nvPr/>
        </p:nvSpPr>
        <p:spPr>
          <a:xfrm>
            <a:off x="5800445" y="10400788"/>
            <a:ext cx="8554020" cy="384317"/>
          </a:xfrm>
          <a:prstGeom prst="rect">
            <a:avLst/>
          </a:prstGeom>
          <a:noFill/>
          <a:ln>
            <a:noFill/>
          </a:ln>
        </p:spPr>
        <p:txBody>
          <a:bodyPr spcFirstLastPara="1" wrap="square" lIns="0" tIns="36176" rIns="0" bIns="0" anchor="t" anchorCtr="0">
            <a:spAutoFit/>
          </a:bodyPr>
          <a:lstStyle/>
          <a:p>
            <a:pPr marL="12700" marR="5080">
              <a:lnSpc>
                <a:spcPct val="112631"/>
              </a:lnSpc>
            </a:pPr>
            <a:r>
              <a:rPr lang="es-ES" sz="2000" dirty="0" err="1">
                <a:solidFill>
                  <a:srgbClr val="00365F"/>
                </a:solidFill>
                <a:latin typeface="Calibri" panose="020F0502020204030204" pitchFamily="34" charset="0"/>
                <a:ea typeface="Arimo"/>
                <a:cs typeface="Calibri" panose="020F0502020204030204" pitchFamily="34" charset="0"/>
                <a:sym typeface="Arimo"/>
              </a:rPr>
              <a:t>Source</a:t>
            </a:r>
            <a:r>
              <a:rPr lang="es-ES" sz="2000" dirty="0">
                <a:solidFill>
                  <a:srgbClr val="00365F"/>
                </a:solidFill>
                <a:latin typeface="Calibri" panose="020F0502020204030204" pitchFamily="34" charset="0"/>
                <a:ea typeface="Arimo"/>
                <a:cs typeface="Calibri" panose="020F0502020204030204" pitchFamily="34" charset="0"/>
                <a:sym typeface="Arimo"/>
              </a:rPr>
              <a:t>: </a:t>
            </a:r>
            <a:r>
              <a:rPr lang="en-US" sz="2000" dirty="0">
                <a:solidFill>
                  <a:srgbClr val="00365F"/>
                </a:solidFill>
                <a:latin typeface="Calibri" panose="020F0502020204030204" pitchFamily="34" charset="0"/>
                <a:ea typeface="Arimo"/>
                <a:cs typeface="Calibri" panose="020F0502020204030204" pitchFamily="34" charset="0"/>
              </a:rPr>
              <a:t>Behavioral Risk Factor Surveillance System (BRFSS), 2023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4" name="Rectángulo redondeado 3">
            <a:extLst>
              <a:ext uri="{FF2B5EF4-FFF2-40B4-BE49-F238E27FC236}">
                <a16:creationId xmlns:a16="http://schemas.microsoft.com/office/drawing/2014/main" id="{DF19FF19-E8F8-5F35-C0CF-974BA11578DB}"/>
              </a:ext>
              <a:ext uri="{C183D7F6-B498-43B3-948B-1728B52AA6E4}">
                <adec:decorative xmlns:adec="http://schemas.microsoft.com/office/drawing/2017/decorative" val="1"/>
              </a:ext>
            </a:extLst>
          </p:cNvPr>
          <p:cNvSpPr/>
          <p:nvPr/>
        </p:nvSpPr>
        <p:spPr>
          <a:xfrm>
            <a:off x="498849" y="3958052"/>
            <a:ext cx="18995730" cy="6088969"/>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313" name="Google Shape;313;p7">
            <a:extLst>
              <a:ext uri="{C183D7F6-B498-43B3-948B-1728B52AA6E4}">
                <adec:decorative xmlns:adec="http://schemas.microsoft.com/office/drawing/2017/decorative" val="1"/>
              </a:ext>
            </a:extLst>
          </p:cNvPr>
          <p:cNvSpPr txBox="1"/>
          <p:nvPr/>
        </p:nvSpPr>
        <p:spPr>
          <a:xfrm>
            <a:off x="10567673" y="7440910"/>
            <a:ext cx="560101" cy="163616"/>
          </a:xfrm>
          <a:prstGeom prst="rect">
            <a:avLst/>
          </a:prstGeom>
          <a:noFill/>
          <a:ln>
            <a:noFill/>
          </a:ln>
        </p:spPr>
        <p:txBody>
          <a:bodyPr spcFirstLastPara="1" wrap="square" lIns="0" tIns="57775" rIns="0" bIns="0" anchor="t" anchorCtr="0">
            <a:spAutoFit/>
          </a:bodyPr>
          <a:lstStyle/>
          <a:p>
            <a:pPr marL="12699" marR="5080">
              <a:lnSpc>
                <a:spcPct val="72300"/>
              </a:lnSpc>
            </a:pPr>
            <a:endParaRPr sz="950">
              <a:latin typeface="Calibri" panose="020F0502020204030204" pitchFamily="34" charset="0"/>
              <a:ea typeface="Arimo"/>
              <a:cs typeface="Calibri" panose="020F0502020204030204" pitchFamily="34" charset="0"/>
              <a:sym typeface="Arimo"/>
            </a:endParaRPr>
          </a:p>
        </p:txBody>
      </p:sp>
      <p:sp>
        <p:nvSpPr>
          <p:cNvPr id="314" name="Google Shape;314;p7" descr="$PPTXTitle"/>
          <p:cNvSpPr txBox="1">
            <a:spLocks noGrp="1"/>
          </p:cNvSpPr>
          <p:nvPr>
            <p:ph type="title" idx="4294967295"/>
          </p:nvPr>
        </p:nvSpPr>
        <p:spPr>
          <a:xfrm>
            <a:off x="1011599" y="879202"/>
            <a:ext cx="18107025" cy="1713798"/>
          </a:xfrm>
          <a:prstGeom prst="rect">
            <a:avLst/>
          </a:prstGeom>
          <a:noFill/>
          <a:ln>
            <a:noFill/>
          </a:ln>
        </p:spPr>
        <p:txBody>
          <a:bodyPr spcFirstLastPara="1" wrap="square" lIns="0" tIns="478024" rIns="0" bIns="0" anchor="t" anchorCtr="0">
            <a:spAutoFit/>
          </a:bodyPr>
          <a:lstStyle/>
          <a:p>
            <a:pPr marL="12699" algn="ctr"/>
            <a:r>
              <a:rPr lang="en-US" sz="8000" dirty="0">
                <a:latin typeface="Calibri" panose="020F0502020204030204" pitchFamily="34" charset="0"/>
                <a:cs typeface="Calibri" panose="020F0502020204030204" pitchFamily="34" charset="0"/>
              </a:rPr>
              <a:t>Asthma Prevalence</a:t>
            </a:r>
          </a:p>
        </p:txBody>
      </p:sp>
      <p:pic>
        <p:nvPicPr>
          <p:cNvPr id="2" name="Picture 1" descr="Bar charts showing asthma prevalence. Among adults, prevalence is 6.8% for Hispanic people, 9.5% for non-Hispanic White people, and 9.3% statewide in Minnesota. Among children, prevalence is 6% for Hispanic children, 4.9% for non-Hispanic White children, and 5.8% statewide. Moderate or severe asthma affects 3.6% of Hispanic children, 0.9% of non-Hispanic White children, and 2.2% of children statewide.">
            <a:extLst>
              <a:ext uri="{FF2B5EF4-FFF2-40B4-BE49-F238E27FC236}">
                <a16:creationId xmlns:a16="http://schemas.microsoft.com/office/drawing/2014/main" id="{7AF14C94-026C-C8DC-5438-59488EE43AEA}"/>
              </a:ext>
            </a:extLst>
          </p:cNvPr>
          <p:cNvPicPr>
            <a:picLocks noChangeAspect="1"/>
          </p:cNvPicPr>
          <p:nvPr/>
        </p:nvPicPr>
        <p:blipFill>
          <a:blip r:embed="rId3"/>
          <a:stretch>
            <a:fillRect/>
          </a:stretch>
        </p:blipFill>
        <p:spPr>
          <a:xfrm>
            <a:off x="554185" y="4416969"/>
            <a:ext cx="18964453" cy="4459401"/>
          </a:xfrm>
          <a:prstGeom prst="rect">
            <a:avLst/>
          </a:prstGeom>
        </p:spPr>
      </p:pic>
      <p:pic>
        <p:nvPicPr>
          <p:cNvPr id="8" name="Picture 7" descr="green for Hispanic people, blue for Minnesota overall, and yellow for non-Hispanic White people.">
            <a:extLst>
              <a:ext uri="{FF2B5EF4-FFF2-40B4-BE49-F238E27FC236}">
                <a16:creationId xmlns:a16="http://schemas.microsoft.com/office/drawing/2014/main" id="{5233B38C-4D59-F868-3E18-795F1CBAD5C6}"/>
              </a:ext>
            </a:extLst>
          </p:cNvPr>
          <p:cNvPicPr>
            <a:picLocks noChangeAspect="1"/>
          </p:cNvPicPr>
          <p:nvPr/>
        </p:nvPicPr>
        <p:blipFill>
          <a:blip r:embed="rId4"/>
          <a:stretch>
            <a:fillRect/>
          </a:stretch>
        </p:blipFill>
        <p:spPr>
          <a:xfrm>
            <a:off x="6477793" y="8577661"/>
            <a:ext cx="7148513" cy="1054699"/>
          </a:xfrm>
          <a:prstGeom prst="rect">
            <a:avLst/>
          </a:prstGeom>
        </p:spPr>
      </p:pic>
      <p:sp>
        <p:nvSpPr>
          <p:cNvPr id="3" name="TextBox 2">
            <a:extLst>
              <a:ext uri="{FF2B5EF4-FFF2-40B4-BE49-F238E27FC236}">
                <a16:creationId xmlns:a16="http://schemas.microsoft.com/office/drawing/2014/main" id="{EDFD5391-650B-97BE-71F6-DEB68EC708D7}"/>
              </a:ext>
            </a:extLst>
          </p:cNvPr>
          <p:cNvSpPr txBox="1"/>
          <p:nvPr/>
        </p:nvSpPr>
        <p:spPr>
          <a:xfrm>
            <a:off x="5038843" y="10225093"/>
            <a:ext cx="10052538" cy="704039"/>
          </a:xfrm>
          <a:prstGeom prst="rect">
            <a:avLst/>
          </a:prstGeom>
          <a:noFill/>
        </p:spPr>
        <p:txBody>
          <a:bodyPr wrap="square">
            <a:spAutoFit/>
          </a:bodyPr>
          <a:lstStyle/>
          <a:p>
            <a:pPr marL="12699" marR="5080" algn="ctr">
              <a:lnSpc>
                <a:spcPct val="100677"/>
              </a:lnSpc>
            </a:pPr>
            <a:r>
              <a:rPr lang="en-US" sz="2000" dirty="0">
                <a:solidFill>
                  <a:srgbClr val="00365F"/>
                </a:solidFill>
                <a:latin typeface="Calibri" panose="020F0502020204030204" pitchFamily="34" charset="0"/>
                <a:ea typeface="Arimo"/>
                <a:cs typeface="Calibri" panose="020F0502020204030204" pitchFamily="34" charset="0"/>
                <a:sym typeface="Arimo"/>
              </a:rPr>
              <a:t>Source: Adults—Behavioral Risk Factor Surveillance System; Children—National Survey of Children’s Health </a:t>
            </a:r>
            <a:endParaRPr lang="en-US" sz="2001" dirty="0">
              <a:latin typeface="Calibri" panose="020F0502020204030204" pitchFamily="34" charset="0"/>
              <a:ea typeface="Arimo"/>
              <a:cs typeface="Calibri" panose="020F0502020204030204" pitchFamily="34" charset="0"/>
              <a:sym typeface="Arim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4"/>
                                        </p:tgtEl>
                                        <p:attrNameLst>
                                          <p:attrName>style.visibility</p:attrName>
                                        </p:attrNameLst>
                                      </p:cBhvr>
                                      <p:to>
                                        <p:strVal val="visible"/>
                                      </p:to>
                                    </p:set>
                                    <p:animEffect transition="in" filter="fade">
                                      <p:cBhvr>
                                        <p:cTn id="7" dur="1000"/>
                                        <p:tgtEl>
                                          <p:spTgt spid="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1">
          <a:extLst>
            <a:ext uri="{FF2B5EF4-FFF2-40B4-BE49-F238E27FC236}">
              <a16:creationId xmlns:a16="http://schemas.microsoft.com/office/drawing/2014/main" id="{AB18B395-677C-5F3C-5DF3-C4696F9F50A6}"/>
            </a:ext>
          </a:extLst>
        </p:cNvPr>
        <p:cNvGrpSpPr/>
        <p:nvPr/>
      </p:nvGrpSpPr>
      <p:grpSpPr>
        <a:xfrm>
          <a:off x="0" y="0"/>
          <a:ext cx="0" cy="0"/>
          <a:chOff x="0" y="0"/>
          <a:chExt cx="0" cy="0"/>
        </a:xfrm>
      </p:grpSpPr>
      <p:sp>
        <p:nvSpPr>
          <p:cNvPr id="5" name="Rectángulo redondeado 4">
            <a:extLst>
              <a:ext uri="{FF2B5EF4-FFF2-40B4-BE49-F238E27FC236}">
                <a16:creationId xmlns:a16="http://schemas.microsoft.com/office/drawing/2014/main" id="{FAC231A2-A32B-DA8F-C551-43493FB5AC99}"/>
              </a:ext>
              <a:ext uri="{C183D7F6-B498-43B3-948B-1728B52AA6E4}">
                <adec:decorative xmlns:adec="http://schemas.microsoft.com/office/drawing/2017/decorative" val="1"/>
              </a:ext>
            </a:extLst>
          </p:cNvPr>
          <p:cNvSpPr/>
          <p:nvPr/>
        </p:nvSpPr>
        <p:spPr>
          <a:xfrm>
            <a:off x="554185" y="2633472"/>
            <a:ext cx="18780851" cy="7397220"/>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314" name="Google Shape;314;p7" descr="$PPTXTitle">
            <a:extLst>
              <a:ext uri="{FF2B5EF4-FFF2-40B4-BE49-F238E27FC236}">
                <a16:creationId xmlns:a16="http://schemas.microsoft.com/office/drawing/2014/main" id="{7396ED69-7DAD-B707-C51D-0BC0C21A75FE}"/>
              </a:ext>
            </a:extLst>
          </p:cNvPr>
          <p:cNvSpPr txBox="1">
            <a:spLocks noGrp="1"/>
          </p:cNvSpPr>
          <p:nvPr>
            <p:ph type="title" idx="4294967295"/>
          </p:nvPr>
        </p:nvSpPr>
        <p:spPr>
          <a:xfrm>
            <a:off x="998536" y="516666"/>
            <a:ext cx="18107025" cy="1713798"/>
          </a:xfrm>
          <a:prstGeom prst="rect">
            <a:avLst/>
          </a:prstGeom>
          <a:noFill/>
          <a:ln>
            <a:noFill/>
          </a:ln>
        </p:spPr>
        <p:txBody>
          <a:bodyPr spcFirstLastPara="1" wrap="square" lIns="0" tIns="478024" rIns="0" bIns="0" anchor="t" anchorCtr="0">
            <a:spAutoFit/>
          </a:bodyPr>
          <a:lstStyle/>
          <a:p>
            <a:pPr marL="12699" algn="ctr"/>
            <a:r>
              <a:rPr lang="en-US" sz="8000" dirty="0">
                <a:latin typeface="Calibri" panose="020F0502020204030204" pitchFamily="34" charset="0"/>
                <a:cs typeface="Calibri" panose="020F0502020204030204" pitchFamily="34" charset="0"/>
              </a:rPr>
              <a:t>Poorly Controlled Asthma</a:t>
            </a:r>
          </a:p>
        </p:txBody>
      </p:sp>
      <p:pic>
        <p:nvPicPr>
          <p:cNvPr id="4" name="Picture 3" descr="Bar chart showing poorly controlled asthma: 49% among Hispanic people, 54% among non-Hispanic White people, and 52% statewide in Minnesota.">
            <a:extLst>
              <a:ext uri="{FF2B5EF4-FFF2-40B4-BE49-F238E27FC236}">
                <a16:creationId xmlns:a16="http://schemas.microsoft.com/office/drawing/2014/main" id="{BE9B98FA-8003-CB2F-5FF1-D8B36B86D610}"/>
              </a:ext>
            </a:extLst>
          </p:cNvPr>
          <p:cNvPicPr>
            <a:picLocks noChangeAspect="1"/>
          </p:cNvPicPr>
          <p:nvPr/>
        </p:nvPicPr>
        <p:blipFill>
          <a:blip r:embed="rId3"/>
          <a:stretch>
            <a:fillRect/>
          </a:stretch>
        </p:blipFill>
        <p:spPr>
          <a:xfrm>
            <a:off x="5600700" y="2843212"/>
            <a:ext cx="8358188" cy="6496412"/>
          </a:xfrm>
          <a:prstGeom prst="rect">
            <a:avLst/>
          </a:prstGeom>
        </p:spPr>
      </p:pic>
      <p:sp>
        <p:nvSpPr>
          <p:cNvPr id="3" name="TextBox 2">
            <a:extLst>
              <a:ext uri="{FF2B5EF4-FFF2-40B4-BE49-F238E27FC236}">
                <a16:creationId xmlns:a16="http://schemas.microsoft.com/office/drawing/2014/main" id="{53297364-EE4C-9593-EE18-B537DC81928A}"/>
              </a:ext>
            </a:extLst>
          </p:cNvPr>
          <p:cNvSpPr txBox="1"/>
          <p:nvPr/>
        </p:nvSpPr>
        <p:spPr>
          <a:xfrm>
            <a:off x="6604377" y="10222849"/>
            <a:ext cx="10287000" cy="704039"/>
          </a:xfrm>
          <a:prstGeom prst="rect">
            <a:avLst/>
          </a:prstGeom>
          <a:noFill/>
        </p:spPr>
        <p:txBody>
          <a:bodyPr wrap="square">
            <a:spAutoFit/>
          </a:bodyPr>
          <a:lstStyle/>
          <a:p>
            <a:pPr marL="12699" marR="5080">
              <a:lnSpc>
                <a:spcPct val="100677"/>
              </a:lnSpc>
            </a:pPr>
            <a:r>
              <a:rPr lang="es-ES" sz="2000">
                <a:solidFill>
                  <a:srgbClr val="00365F"/>
                </a:solidFill>
                <a:latin typeface="Calibri" panose="020F0502020204030204" pitchFamily="34" charset="0"/>
                <a:ea typeface="Arimo"/>
                <a:cs typeface="Calibri" panose="020F0502020204030204" pitchFamily="34" charset="0"/>
                <a:sym typeface="Arimo"/>
              </a:rPr>
              <a:t>Fuente: </a:t>
            </a:r>
            <a:r>
              <a:rPr lang="en-US" sz="2000">
                <a:solidFill>
                  <a:srgbClr val="00365F"/>
                </a:solidFill>
                <a:latin typeface="Calibri" panose="020F0502020204030204" pitchFamily="34" charset="0"/>
                <a:cs typeface="Calibri" panose="020F0502020204030204" pitchFamily="34" charset="0"/>
              </a:rPr>
              <a:t>Health Care Quality Measures/MN Community Measurement</a:t>
            </a:r>
          </a:p>
          <a:p>
            <a:pPr marL="12699" marR="5080">
              <a:lnSpc>
                <a:spcPct val="100677"/>
              </a:lnSpc>
            </a:pPr>
            <a:endParaRPr lang="es-ES" sz="2000" b="1" kern="1200">
              <a:solidFill>
                <a:srgbClr val="00365F"/>
              </a:solidFill>
              <a:latin typeface="Calibri" panose="020F0502020204030204" pitchFamily="34" charset="0"/>
              <a:ea typeface="+mn-ea"/>
              <a:cs typeface="Calibri" panose="020F0502020204030204" pitchFamily="34" charset="0"/>
              <a:sym typeface="Arimo"/>
            </a:endParaRPr>
          </a:p>
        </p:txBody>
      </p:sp>
    </p:spTree>
    <p:extLst>
      <p:ext uri="{BB962C8B-B14F-4D97-AF65-F5344CB8AC3E}">
        <p14:creationId xmlns:p14="http://schemas.microsoft.com/office/powerpoint/2010/main" val="62874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4"/>
                                        </p:tgtEl>
                                        <p:attrNameLst>
                                          <p:attrName>style.visibility</p:attrName>
                                        </p:attrNameLst>
                                      </p:cBhvr>
                                      <p:to>
                                        <p:strVal val="visible"/>
                                      </p:to>
                                    </p:set>
                                    <p:animEffect transition="in" filter="fade">
                                      <p:cBhvr>
                                        <p:cTn id="7" dur="1000"/>
                                        <p:tgtEl>
                                          <p:spTgt spid="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a:extLst>
            <a:ext uri="{FF2B5EF4-FFF2-40B4-BE49-F238E27FC236}">
              <a16:creationId xmlns:a16="http://schemas.microsoft.com/office/drawing/2014/main" id="{D5835E49-618F-9B8F-6C91-66C32C014712}"/>
            </a:ext>
          </a:extLst>
        </p:cNvPr>
        <p:cNvGrpSpPr/>
        <p:nvPr/>
      </p:nvGrpSpPr>
      <p:grpSpPr>
        <a:xfrm>
          <a:off x="0" y="0"/>
          <a:ext cx="0" cy="0"/>
          <a:chOff x="0" y="0"/>
          <a:chExt cx="0" cy="0"/>
        </a:xfrm>
      </p:grpSpPr>
      <p:sp>
        <p:nvSpPr>
          <p:cNvPr id="5" name="Rectángulo redondeado 4">
            <a:extLst>
              <a:ext uri="{FF2B5EF4-FFF2-40B4-BE49-F238E27FC236}">
                <a16:creationId xmlns:a16="http://schemas.microsoft.com/office/drawing/2014/main" id="{854CBC08-88CC-BFFA-8381-78FDE21E767C}"/>
              </a:ext>
              <a:ext uri="{C183D7F6-B498-43B3-948B-1728B52AA6E4}">
                <adec:decorative xmlns:adec="http://schemas.microsoft.com/office/drawing/2017/decorative" val="1"/>
              </a:ext>
            </a:extLst>
          </p:cNvPr>
          <p:cNvSpPr/>
          <p:nvPr/>
        </p:nvSpPr>
        <p:spPr>
          <a:xfrm>
            <a:off x="554185" y="2998057"/>
            <a:ext cx="18780851" cy="7346969"/>
          </a:xfrm>
          <a:prstGeom prst="roundRect">
            <a:avLst>
              <a:gd name="adj" fmla="val 8448"/>
            </a:avLst>
          </a:prstGeom>
          <a:solidFill>
            <a:srgbClr val="EE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sz="638">
              <a:latin typeface="Calibri" panose="020F0502020204030204" pitchFamily="34" charset="0"/>
            </a:endParaRPr>
          </a:p>
        </p:txBody>
      </p:sp>
      <p:sp>
        <p:nvSpPr>
          <p:cNvPr id="7" name="Google Shape;314;p7" descr="$PPTXTitle">
            <a:extLst>
              <a:ext uri="{FF2B5EF4-FFF2-40B4-BE49-F238E27FC236}">
                <a16:creationId xmlns:a16="http://schemas.microsoft.com/office/drawing/2014/main" id="{03BB6FBF-D950-6BC1-6C6F-4F66548B074A}"/>
              </a:ext>
            </a:extLst>
          </p:cNvPr>
          <p:cNvSpPr txBox="1">
            <a:spLocks noGrp="1"/>
          </p:cNvSpPr>
          <p:nvPr>
            <p:ph type="title" idx="4294967295"/>
          </p:nvPr>
        </p:nvSpPr>
        <p:spPr>
          <a:xfrm>
            <a:off x="72004" y="41853"/>
            <a:ext cx="19477911" cy="2944905"/>
          </a:xfrm>
          <a:prstGeom prst="rect">
            <a:avLst/>
          </a:prstGeom>
          <a:noFill/>
          <a:ln>
            <a:noFill/>
            <a:prstDash/>
          </a:ln>
          <a:effectLst/>
        </p:spPr>
        <p:txBody>
          <a:bodyPr rot="0" spcFirstLastPara="1" vertOverflow="overflow" horzOverflow="overflow" vert="horz" wrap="square" lIns="0" tIns="478024" rIns="0" bIns="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SzPts val="1400"/>
              <a:buFont typeface="Arial"/>
              <a:buNone/>
              <a:defRPr sz="11550" b="1" i="0" u="none" strike="noStrike" cap="none">
                <a:solidFill>
                  <a:srgbClr val="00365F"/>
                </a:solidFill>
                <a:latin typeface="Helvetica 55 Roman"/>
                <a:ea typeface="Helvetica 55 Roman"/>
                <a:cs typeface="Helvetica 55 Roman"/>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12699" lvl="0" algn="ctr" defTabSz="914414">
              <a:defRPr/>
            </a:pPr>
            <a:r>
              <a:rPr lang="en-US" sz="8000" dirty="0">
                <a:latin typeface="Calibri" panose="020F0502020204030204" pitchFamily="34" charset="0"/>
                <a:cs typeface="Calibri" panose="020F0502020204030204" pitchFamily="34" charset="0"/>
              </a:rPr>
              <a:t>Emergency Department Visits and Hospitalizations</a:t>
            </a:r>
          </a:p>
        </p:txBody>
      </p:sp>
      <p:sp>
        <p:nvSpPr>
          <p:cNvPr id="9" name="Google Shape;320;p8">
            <a:extLst>
              <a:ext uri="{FF2B5EF4-FFF2-40B4-BE49-F238E27FC236}">
                <a16:creationId xmlns:a16="http://schemas.microsoft.com/office/drawing/2014/main" id="{2847C8FF-E0CC-CAD2-AD5C-4455B56FE141}"/>
              </a:ext>
            </a:extLst>
          </p:cNvPr>
          <p:cNvSpPr txBox="1"/>
          <p:nvPr/>
        </p:nvSpPr>
        <p:spPr>
          <a:xfrm>
            <a:off x="1995860" y="3289793"/>
            <a:ext cx="16112381" cy="1331899"/>
          </a:xfrm>
          <a:prstGeom prst="rect">
            <a:avLst/>
          </a:prstGeom>
          <a:noFill/>
          <a:ln>
            <a:noFill/>
          </a:ln>
        </p:spPr>
        <p:txBody>
          <a:bodyPr spcFirstLastPara="1" wrap="square" lIns="0" tIns="87626" rIns="0" bIns="0" anchor="t" anchorCtr="0">
            <a:spAutoFit/>
          </a:bodyPr>
          <a:lstStyle/>
          <a:p>
            <a:pPr marL="839482" marR="5080" indent="-827418" algn="ctr">
              <a:lnSpc>
                <a:spcPct val="100677"/>
              </a:lnSpc>
            </a:pP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Asthma</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Emergency</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Department</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Visits</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and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Hospitalizations</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2024</a:t>
            </a:r>
          </a:p>
          <a:p>
            <a:pPr marL="839482" marR="5080" indent="-827418" algn="ctr">
              <a:lnSpc>
                <a:spcPct val="100677"/>
              </a:lnSpc>
            </a:pP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Rate</a:t>
            </a:r>
            <a:r>
              <a:rPr lang="es-ES" sz="4000" dirty="0">
                <a:solidFill>
                  <a:srgbClr val="00365F"/>
                </a:solidFill>
                <a:latin typeface="Calibri" panose="020F0502020204030204" pitchFamily="34" charset="0"/>
                <a:ea typeface="Helvetica 55 Roman"/>
                <a:cs typeface="Calibri" panose="020F0502020204030204" pitchFamily="34" charset="0"/>
                <a:sym typeface="Helvetica Neue"/>
              </a:rPr>
              <a:t> per 10,000 </a:t>
            </a:r>
            <a:r>
              <a:rPr lang="es-ES" sz="4000" dirty="0" err="1">
                <a:solidFill>
                  <a:srgbClr val="00365F"/>
                </a:solidFill>
                <a:latin typeface="Calibri" panose="020F0502020204030204" pitchFamily="34" charset="0"/>
                <a:ea typeface="Helvetica 55 Roman"/>
                <a:cs typeface="Calibri" panose="020F0502020204030204" pitchFamily="34" charset="0"/>
                <a:sym typeface="Helvetica Neue"/>
              </a:rPr>
              <a:t>people</a:t>
            </a:r>
            <a:endParaRPr lang="es-ES" sz="4000" dirty="0">
              <a:solidFill>
                <a:srgbClr val="00365F"/>
              </a:solidFill>
              <a:latin typeface="Calibri" panose="020F0502020204030204" pitchFamily="34" charset="0"/>
              <a:ea typeface="Helvetica 55 Roman"/>
              <a:cs typeface="Calibri" panose="020F0502020204030204" pitchFamily="34" charset="0"/>
              <a:sym typeface="Helvetica Neue"/>
            </a:endParaRPr>
          </a:p>
        </p:txBody>
      </p:sp>
      <p:pic>
        <p:nvPicPr>
          <p:cNvPr id="3" name="Picture 2" descr="Bar charts showing asthma emergency department visits and hospitalizations in 2024 per 10,000 people. Emergency department visit rates were 32.7 among Hispanic people, 27.4 statewide in Minnesota, and 16.0 among non-Hispanic White people. Hospitalization rates were 2.8 among Hispanic people, 2.5 statewide, and 1.2 among non-Hispanic White people.">
            <a:extLst>
              <a:ext uri="{FF2B5EF4-FFF2-40B4-BE49-F238E27FC236}">
                <a16:creationId xmlns:a16="http://schemas.microsoft.com/office/drawing/2014/main" id="{5CEE5505-88EB-E4AF-C889-B4E69ADF8457}"/>
              </a:ext>
            </a:extLst>
          </p:cNvPr>
          <p:cNvPicPr>
            <a:picLocks noChangeAspect="1"/>
          </p:cNvPicPr>
          <p:nvPr/>
        </p:nvPicPr>
        <p:blipFill>
          <a:blip r:embed="rId3"/>
          <a:stretch>
            <a:fillRect/>
          </a:stretch>
        </p:blipFill>
        <p:spPr>
          <a:xfrm>
            <a:off x="3426617" y="4900333"/>
            <a:ext cx="13250863" cy="4302227"/>
          </a:xfrm>
          <a:prstGeom prst="rect">
            <a:avLst/>
          </a:prstGeom>
        </p:spPr>
      </p:pic>
      <p:pic>
        <p:nvPicPr>
          <p:cNvPr id="2" name="Picture 1" descr="Chart color legend: green for Hispanic people, blue for Minnesota overall, and yellow for non-Hispanic White people.">
            <a:extLst>
              <a:ext uri="{FF2B5EF4-FFF2-40B4-BE49-F238E27FC236}">
                <a16:creationId xmlns:a16="http://schemas.microsoft.com/office/drawing/2014/main" id="{CA0C5594-6FA5-4108-957E-BE178EF724CE}"/>
              </a:ext>
            </a:extLst>
          </p:cNvPr>
          <p:cNvPicPr>
            <a:picLocks noChangeAspect="1"/>
          </p:cNvPicPr>
          <p:nvPr/>
        </p:nvPicPr>
        <p:blipFill>
          <a:blip r:embed="rId4"/>
          <a:stretch>
            <a:fillRect/>
          </a:stretch>
        </p:blipFill>
        <p:spPr>
          <a:xfrm>
            <a:off x="6708738" y="9022683"/>
            <a:ext cx="6686623" cy="986551"/>
          </a:xfrm>
          <a:prstGeom prst="rect">
            <a:avLst/>
          </a:prstGeom>
        </p:spPr>
      </p:pic>
      <p:sp>
        <p:nvSpPr>
          <p:cNvPr id="10" name="TextBox 8">
            <a:extLst>
              <a:ext uri="{FF2B5EF4-FFF2-40B4-BE49-F238E27FC236}">
                <a16:creationId xmlns:a16="http://schemas.microsoft.com/office/drawing/2014/main" id="{86A6D7E4-05CD-BFC5-FC48-A36188EFC227}"/>
              </a:ext>
            </a:extLst>
          </p:cNvPr>
          <p:cNvSpPr txBox="1"/>
          <p:nvPr/>
        </p:nvSpPr>
        <p:spPr>
          <a:xfrm>
            <a:off x="4908552" y="10487737"/>
            <a:ext cx="10287000" cy="393313"/>
          </a:xfrm>
          <a:prstGeom prst="rect">
            <a:avLst/>
          </a:prstGeom>
          <a:noFill/>
        </p:spPr>
        <p:txBody>
          <a:bodyPr wrap="square">
            <a:spAutoFit/>
          </a:bodyPr>
          <a:lstStyle/>
          <a:p>
            <a:pPr marL="839482" marR="5080" indent="-827418" algn="ctr">
              <a:lnSpc>
                <a:spcPct val="100677"/>
              </a:lnSpc>
            </a:pPr>
            <a:r>
              <a:rPr lang="es-ES" sz="2001" dirty="0" err="1">
                <a:solidFill>
                  <a:srgbClr val="00365F"/>
                </a:solidFill>
                <a:latin typeface="Calibri" panose="020F0502020204030204" pitchFamily="34" charset="0"/>
                <a:ea typeface="Arimo"/>
                <a:cs typeface="Calibri" panose="020F0502020204030204" pitchFamily="34" charset="0"/>
                <a:sym typeface="Arimo"/>
              </a:rPr>
              <a:t>Source</a:t>
            </a:r>
            <a:r>
              <a:rPr lang="es-ES" sz="2001" dirty="0">
                <a:solidFill>
                  <a:srgbClr val="00365F"/>
                </a:solidFill>
                <a:latin typeface="Calibri" panose="020F0502020204030204" pitchFamily="34" charset="0"/>
                <a:ea typeface="Arimo"/>
                <a:cs typeface="Calibri" panose="020F0502020204030204" pitchFamily="34" charset="0"/>
                <a:sym typeface="Arimo"/>
              </a:rPr>
              <a:t>: Minnesota Hospital </a:t>
            </a:r>
            <a:r>
              <a:rPr lang="es-ES" sz="2001" dirty="0" err="1">
                <a:solidFill>
                  <a:srgbClr val="00365F"/>
                </a:solidFill>
                <a:latin typeface="Calibri" panose="020F0502020204030204" pitchFamily="34" charset="0"/>
                <a:ea typeface="Arimo"/>
                <a:cs typeface="Calibri" panose="020F0502020204030204" pitchFamily="34" charset="0"/>
                <a:sym typeface="Arimo"/>
              </a:rPr>
              <a:t>Association</a:t>
            </a:r>
            <a:r>
              <a:rPr lang="es-ES" sz="2001" dirty="0">
                <a:solidFill>
                  <a:srgbClr val="00365F"/>
                </a:solidFill>
                <a:latin typeface="Calibri" panose="020F0502020204030204" pitchFamily="34" charset="0"/>
                <a:ea typeface="Arimo"/>
                <a:cs typeface="Calibri" panose="020F0502020204030204" pitchFamily="34" charset="0"/>
                <a:sym typeface="Arimo"/>
              </a:rPr>
              <a:t> </a:t>
            </a:r>
            <a:endParaRPr lang="es-ES" sz="2001" dirty="0">
              <a:latin typeface="Calibri" panose="020F0502020204030204" pitchFamily="34" charset="0"/>
              <a:ea typeface="Arimo"/>
              <a:cs typeface="Calibri" panose="020F0502020204030204" pitchFamily="34" charset="0"/>
              <a:sym typeface="Arimo"/>
            </a:endParaRPr>
          </a:p>
        </p:txBody>
      </p:sp>
    </p:spTree>
    <p:extLst>
      <p:ext uri="{BB962C8B-B14F-4D97-AF65-F5344CB8AC3E}">
        <p14:creationId xmlns:p14="http://schemas.microsoft.com/office/powerpoint/2010/main" val="301480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365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53b5481-df89-4c1c-9ae0-f8270f220dcd" xsi:nil="true"/>
    <lcf76f155ced4ddcb4097134ff3c332f xmlns="04578738-faab-47b7-9e39-a6397e718d0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0D2EA9A8A154E40BBC1BB9DE7159EDB" ma:contentTypeVersion="20" ma:contentTypeDescription="Create a new document." ma:contentTypeScope="" ma:versionID="0fd11f34ec3b09c73870c98f63edfe5a">
  <xsd:schema xmlns:xsd="http://www.w3.org/2001/XMLSchema" xmlns:xs="http://www.w3.org/2001/XMLSchema" xmlns:p="http://schemas.microsoft.com/office/2006/metadata/properties" xmlns:ns2="04578738-faab-47b7-9e39-a6397e718d03" xmlns:ns3="153b5481-df89-4c1c-9ae0-f8270f220dcd" targetNamespace="http://schemas.microsoft.com/office/2006/metadata/properties" ma:root="true" ma:fieldsID="83efe38d2cfdd3dfe91530fa4961c959" ns2:_="" ns3:_="">
    <xsd:import namespace="04578738-faab-47b7-9e39-a6397e718d03"/>
    <xsd:import namespace="153b5481-df89-4c1c-9ae0-f8270f220d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578738-faab-47b7-9e39-a6397e718d03"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19cb8a3-2c43-49ff-bdd4-56a41dc47caf"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hidden="true"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3b5481-df89-4c1c-9ae0-f8270f220dcd" elementFormDefault="qualified">
    <xsd:import namespace="http://schemas.microsoft.com/office/2006/documentManagement/types"/>
    <xsd:import namespace="http://schemas.microsoft.com/office/infopath/2007/PartnerControls"/>
    <xsd:element name="SharedWithUsers" ma:index="9"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hidden="true" ma:internalName="SharedWithDetails" ma:readOnly="true">
      <xsd:simpleType>
        <xsd:restriction base="dms:Note"/>
      </xsd:simpleType>
    </xsd:element>
    <xsd:element name="TaxCatchAll" ma:index="19" nillable="true" ma:displayName="Taxonomy Catch All Column" ma:hidden="true" ma:list="{4f7e6b62-e94f-48b1-a520-a65c268ac18c}" ma:internalName="TaxCatchAll" ma:readOnly="false" ma:showField="CatchAllData" ma:web="153b5481-df89-4c1c-9ae0-f8270f220d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82CBDE-C06E-4F80-91EC-B7B545FDCFBD}">
  <ds:schemaRefs>
    <ds:schemaRef ds:uri="http://schemas.microsoft.com/sharepoint/v3/contenttype/forms"/>
  </ds:schemaRefs>
</ds:datastoreItem>
</file>

<file path=customXml/itemProps2.xml><?xml version="1.0" encoding="utf-8"?>
<ds:datastoreItem xmlns:ds="http://schemas.openxmlformats.org/officeDocument/2006/customXml" ds:itemID="{D37A92DD-11C7-4660-8C49-EF2F85D17FB7}">
  <ds:schemaRefs>
    <ds:schemaRef ds:uri="http://schemas.microsoft.com/office/infopath/2007/PartnerControls"/>
    <ds:schemaRef ds:uri="153b5481-df89-4c1c-9ae0-f8270f220dcd"/>
    <ds:schemaRef ds:uri="http://www.w3.org/XML/1998/namespace"/>
    <ds:schemaRef ds:uri="http://schemas.microsoft.com/office/2006/documentManagement/types"/>
    <ds:schemaRef ds:uri="http://purl.org/dc/dcmitype/"/>
    <ds:schemaRef ds:uri="http://purl.org/dc/terms/"/>
    <ds:schemaRef ds:uri="http://purl.org/dc/elements/1.1/"/>
    <ds:schemaRef ds:uri="http://schemas.microsoft.com/office/2006/metadata/properties"/>
    <ds:schemaRef ds:uri="http://schemas.openxmlformats.org/package/2006/metadata/core-properties"/>
    <ds:schemaRef ds:uri="04578738-faab-47b7-9e39-a6397e718d03"/>
  </ds:schemaRefs>
</ds:datastoreItem>
</file>

<file path=customXml/itemProps3.xml><?xml version="1.0" encoding="utf-8"?>
<ds:datastoreItem xmlns:ds="http://schemas.openxmlformats.org/officeDocument/2006/customXml" ds:itemID="{6EEFD950-F78A-4C56-BF7B-1C0D5C821E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578738-faab-47b7-9e39-a6397e718d03"/>
    <ds:schemaRef ds:uri="153b5481-df89-4c1c-9ae0-f8270f220d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b14b046-24c4-4519-8f26-b89c2159828c}" enabled="0" method="" siteId="{eb14b046-24c4-4519-8f26-b89c2159828c}" removed="1"/>
</clbl:labelList>
</file>

<file path=docProps/app.xml><?xml version="1.0" encoding="utf-8"?>
<Properties xmlns="http://schemas.openxmlformats.org/officeDocument/2006/extended-properties" xmlns:vt="http://schemas.openxmlformats.org/officeDocument/2006/docPropsVTypes">
  <Template/>
  <TotalTime>7770</TotalTime>
  <Words>4990</Words>
  <Application>Microsoft Office PowerPoint</Application>
  <PresentationFormat>Custom</PresentationFormat>
  <Paragraphs>439</Paragraphs>
  <Slides>37</Slides>
  <Notes>37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Helvetica 55 Roman</vt:lpstr>
      <vt:lpstr>Calibri</vt:lpstr>
      <vt:lpstr>Arial</vt:lpstr>
      <vt:lpstr>Office Theme</vt:lpstr>
      <vt:lpstr>Let’s talk about asthma in Minnesota</vt:lpstr>
      <vt:lpstr>Who can share what asthma is? </vt:lpstr>
      <vt:lpstr>Asthma is like breathing through a straw </vt:lpstr>
      <vt:lpstr>Do you recognize these famous people with asthma?</vt:lpstr>
      <vt:lpstr>Who and why? </vt:lpstr>
      <vt:lpstr>428,370 Minnesotans have asthma</vt:lpstr>
      <vt:lpstr>Asthma Prevalence</vt:lpstr>
      <vt:lpstr>Poorly Controlled Asthma</vt:lpstr>
      <vt:lpstr>Emergency Department Visits and Hospitalizations</vt:lpstr>
      <vt:lpstr>Does asthma affect everyone in the same way??</vt:lpstr>
      <vt:lpstr>Asthma affects each person differently </vt:lpstr>
      <vt:lpstr>Who can share some asthma symptoms? </vt:lpstr>
      <vt:lpstr>What are the symptoms of asthma?</vt:lpstr>
      <vt:lpstr>Asthma can be controlled, but if it is not controlled, it can be FATAL… </vt:lpstr>
      <vt:lpstr>Symptoms can change from:</vt:lpstr>
      <vt:lpstr>What are the 2–3 most common asthma triggers you know?</vt:lpstr>
      <vt:lpstr>What can trigger an asthma attack? </vt:lpstr>
      <vt:lpstr>Environmental triggers </vt:lpstr>
      <vt:lpstr>Non-environmental triggers:</vt:lpstr>
      <vt:lpstr>How can we help someone during an asthma attack? </vt:lpstr>
      <vt:lpstr>Key Actions</vt:lpstr>
      <vt:lpstr>What are some ways people can manage asthma at home or wherever they go? </vt:lpstr>
      <vt:lpstr>How can you manage asthma at home? </vt:lpstr>
      <vt:lpstr>How can you manage asthma with help from a healthcare provider?</vt:lpstr>
      <vt:lpstr>Questions for your healthcare provider at your next visit: </vt:lpstr>
      <vt:lpstr>Does anyone know what an Asthma Action Plan is? </vt:lpstr>
      <vt:lpstr>Adult Asthma Action Plan </vt:lpstr>
      <vt:lpstr>Does anyone know of any asthma medications? </vt:lpstr>
      <vt:lpstr>Daily Controller Medications </vt:lpstr>
      <vt:lpstr>Quick-Relief Medications</vt:lpstr>
      <vt:lpstr>SMART or MART Therapy</vt:lpstr>
      <vt:lpstr>Spacers</vt:lpstr>
      <vt:lpstr>Air Quality and Asthma </vt:lpstr>
      <vt:lpstr>Apps</vt:lpstr>
      <vt:lpstr>MN Outdoor Air Quality Guidance for Schools and Child Care</vt:lpstr>
      <vt:lpstr>Find more asthma information in Spanish here</vt:lpstr>
      <vt:lpstr>The MDH Asthma Program Is Here for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Let's Talk About Asthma in Minnesota</dc:title>
  <dc:subject>Asthma in Minnesota</dc:subject>
  <dc:creator>Minnesota Department of Health</dc:creator>
  <cp:lastModifiedBy>Thorstenson, Karli (She/Her/Hers) (MDH)</cp:lastModifiedBy>
  <cp:revision>11</cp:revision>
  <dcterms:created xsi:type="dcterms:W3CDTF">2026-07-09T23:43:25Z</dcterms:created>
  <dcterms:modified xsi:type="dcterms:W3CDTF">2026-09-10T13:11:52Z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2026-07-09T00:00:00Z</vt:filetime>
  </property>
  <property fmtid="{D5CDD505-2E9C-101B-9397-08002B2CF9AE}" pid="3" name="Creator">
    <vt:lpwstr>Adobe Illustrator 30.2 (Macintosh)</vt:lpwstr>
  </property>
  <property fmtid="{D5CDD505-2E9C-101B-9397-08002B2CF9AE}" pid="4" name="CreatorVersion">
    <vt:lpwstr>21.0.0</vt:lpwstr>
  </property>
  <property fmtid="{D5CDD505-2E9C-101B-9397-08002B2CF9AE}" pid="5" name="LastSaved">
    <vt:filetime>2026-07-09T00:00:00Z</vt:filetime>
  </property>
  <property fmtid="{D5CDD505-2E9C-101B-9397-08002B2CF9AE}" pid="6" name="Producer">
    <vt:lpwstr>Adobe PDF library 18.00</vt:lpwstr>
  </property>
  <property fmtid="{D5CDD505-2E9C-101B-9397-08002B2CF9AE}" pid="7" name="ContentTypeId">
    <vt:lpwstr>0x01010010D2EA9A8A154E40BBC1BB9DE7159EDB</vt:lpwstr>
  </property>
  <property fmtid="{D5CDD505-2E9C-101B-9397-08002B2CF9AE}" pid="8" name="MediaServiceImageTags">
    <vt:lpwstr/>
  </property>
</Properties>
</file>