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2.xml" ContentType="application/vnd.openxmlformats-officedocument.presentationml.notesSl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8.xml" ContentType="application/vnd.openxmlformats-officedocument.presentationml.notesSlid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2.xml" ContentType="application/vnd.openxmlformats-officedocument.drawingml.chart+xml"/>
  <Override PartName="/ppt/drawings/drawing2.xml" ContentType="application/vnd.openxmlformats-officedocument.drawingml.chartshapes+xml"/>
  <Override PartName="/ppt/notesSlides/notesSlide32.xml" ContentType="application/vnd.openxmlformats-officedocument.presentationml.notesSlide+xml"/>
  <Override PartName="/ppt/charts/chart23.xml" ContentType="application/vnd.openxmlformats-officedocument.drawingml.chart+xml"/>
  <Override PartName="/ppt/drawings/drawing3.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4.xml" ContentType="application/vnd.openxmlformats-officedocument.presentationml.notesSlide+xml"/>
  <Override PartName="/ppt/charts/chart25.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5.xml" ContentType="application/vnd.openxmlformats-officedocument.presentationml.notesSlide+xml"/>
  <Override PartName="/ppt/charts/chart26.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6.xml" ContentType="application/vnd.openxmlformats-officedocument.presentationml.notesSlide+xml"/>
  <Override PartName="/ppt/charts/chart27.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47.xml" ContentType="application/vnd.openxmlformats-officedocument.presentationml.notesSlide+xml"/>
  <Override PartName="/ppt/charts/chart28.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48.xml" ContentType="application/vnd.openxmlformats-officedocument.presentationml.notesSlide+xml"/>
  <Override PartName="/ppt/charts/chart29.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49.xml" ContentType="application/vnd.openxmlformats-officedocument.presentationml.notesSlide+xml"/>
  <Override PartName="/ppt/charts/chart30.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50.xml" ContentType="application/vnd.openxmlformats-officedocument.presentationml.notesSlide+xml"/>
  <Override PartName="/ppt/charts/chart31.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51.xml" ContentType="application/vnd.openxmlformats-officedocument.presentationml.notesSlide+xml"/>
  <Override PartName="/ppt/charts/chart32.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52.xml" ContentType="application/vnd.openxmlformats-officedocument.presentationml.notesSlide+xml"/>
  <Override PartName="/ppt/charts/chart33.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53.xml" ContentType="application/vnd.openxmlformats-officedocument.presentationml.notesSlide+xml"/>
  <Override PartName="/ppt/charts/chart34.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54.xml" ContentType="application/vnd.openxmlformats-officedocument.presentationml.notesSlide+xml"/>
  <Override PartName="/ppt/charts/chart35.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55.xml" ContentType="application/vnd.openxmlformats-officedocument.presentationml.notesSlide+xml"/>
  <Override PartName="/ppt/charts/chart36.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56.xml" ContentType="application/vnd.openxmlformats-officedocument.presentationml.notesSlide+xml"/>
  <Override PartName="/ppt/charts/chart37.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57.xml" ContentType="application/vnd.openxmlformats-officedocument.presentationml.notesSlide+xml"/>
  <Override PartName="/ppt/charts/chart38.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58.xml" ContentType="application/vnd.openxmlformats-officedocument.presentationml.notesSlide+xml"/>
  <Override PartName="/ppt/charts/chart39.xml" ContentType="application/vnd.openxmlformats-officedocument.drawingml.chart+xml"/>
  <Override PartName="/ppt/notesSlides/notesSlide59.xml" ContentType="application/vnd.openxmlformats-officedocument.presentationml.notesSlide+xml"/>
  <Override PartName="/ppt/charts/chart4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handoutMasterIdLst>
    <p:handoutMasterId r:id="rId80"/>
  </p:handoutMasterIdLst>
  <p:sldIdLst>
    <p:sldId id="257" r:id="rId2"/>
    <p:sldId id="265" r:id="rId3"/>
    <p:sldId id="421" r:id="rId4"/>
    <p:sldId id="318" r:id="rId5"/>
    <p:sldId id="273" r:id="rId6"/>
    <p:sldId id="274" r:id="rId7"/>
    <p:sldId id="275" r:id="rId8"/>
    <p:sldId id="276" r:id="rId9"/>
    <p:sldId id="279" r:id="rId10"/>
    <p:sldId id="280" r:id="rId11"/>
    <p:sldId id="281" r:id="rId12"/>
    <p:sldId id="321" r:id="rId13"/>
    <p:sldId id="285" r:id="rId14"/>
    <p:sldId id="286" r:id="rId15"/>
    <p:sldId id="287" r:id="rId16"/>
    <p:sldId id="288" r:id="rId17"/>
    <p:sldId id="377" r:id="rId18"/>
    <p:sldId id="282" r:id="rId19"/>
    <p:sldId id="283" r:id="rId20"/>
    <p:sldId id="303" r:id="rId21"/>
    <p:sldId id="304" r:id="rId22"/>
    <p:sldId id="305" r:id="rId23"/>
    <p:sldId id="306" r:id="rId24"/>
    <p:sldId id="323" r:id="rId25"/>
    <p:sldId id="324" r:id="rId26"/>
    <p:sldId id="307" r:id="rId27"/>
    <p:sldId id="308" r:id="rId28"/>
    <p:sldId id="309" r:id="rId29"/>
    <p:sldId id="310" r:id="rId30"/>
    <p:sldId id="311" r:id="rId31"/>
    <p:sldId id="312" r:id="rId32"/>
    <p:sldId id="317" r:id="rId33"/>
    <p:sldId id="376" r:id="rId34"/>
    <p:sldId id="327" r:id="rId35"/>
    <p:sldId id="381" r:id="rId36"/>
    <p:sldId id="382" r:id="rId37"/>
    <p:sldId id="383" r:id="rId38"/>
    <p:sldId id="384" r:id="rId39"/>
    <p:sldId id="385" r:id="rId40"/>
    <p:sldId id="386" r:id="rId41"/>
    <p:sldId id="387" r:id="rId42"/>
    <p:sldId id="388" r:id="rId43"/>
    <p:sldId id="389" r:id="rId44"/>
    <p:sldId id="390" r:id="rId45"/>
    <p:sldId id="391" r:id="rId46"/>
    <p:sldId id="392" r:id="rId47"/>
    <p:sldId id="393" r:id="rId48"/>
    <p:sldId id="394" r:id="rId49"/>
    <p:sldId id="395" r:id="rId50"/>
    <p:sldId id="396" r:id="rId51"/>
    <p:sldId id="397" r:id="rId52"/>
    <p:sldId id="398" r:id="rId53"/>
    <p:sldId id="39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413" r:id="rId68"/>
    <p:sldId id="414" r:id="rId69"/>
    <p:sldId id="415" r:id="rId70"/>
    <p:sldId id="416" r:id="rId71"/>
    <p:sldId id="417" r:id="rId72"/>
    <p:sldId id="418" r:id="rId73"/>
    <p:sldId id="419" r:id="rId74"/>
    <p:sldId id="420" r:id="rId75"/>
    <p:sldId id="375" r:id="rId76"/>
    <p:sldId id="368" r:id="rId77"/>
    <p:sldId id="371" r:id="rId7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325" autoAdjust="0"/>
  </p:normalViewPr>
  <p:slideViewPr>
    <p:cSldViewPr snapToGrid="0">
      <p:cViewPr varScale="1">
        <p:scale>
          <a:sx n="84" d="100"/>
          <a:sy n="84" d="100"/>
        </p:scale>
        <p:origin x="2352" y="60"/>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8" d="100"/>
          <a:sy n="88" d="100"/>
        </p:scale>
        <p:origin x="271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4.xml"/><Relationship Id="rId1" Type="http://schemas.microsoft.com/office/2011/relationships/chartStyle" Target="style1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5.xml"/><Relationship Id="rId1" Type="http://schemas.microsoft.com/office/2011/relationships/chartStyle" Target="style15.xm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6.xml"/><Relationship Id="rId1" Type="http://schemas.microsoft.com/office/2011/relationships/chartStyle" Target="style1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7.xml"/><Relationship Id="rId1" Type="http://schemas.microsoft.com/office/2011/relationships/chartStyle" Target="style1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8.xml"/><Relationship Id="rId1" Type="http://schemas.microsoft.com/office/2011/relationships/chartStyle" Target="style1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9.xml"/><Relationship Id="rId1" Type="http://schemas.microsoft.com/office/2011/relationships/chartStyle" Target="style1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0.xml"/><Relationship Id="rId1" Type="http://schemas.microsoft.com/office/2011/relationships/chartStyle" Target="style2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2.xml"/><Relationship Id="rId1" Type="http://schemas.microsoft.com/office/2011/relationships/chartStyle" Target="style2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3.xml"/><Relationship Id="rId1" Type="http://schemas.microsoft.com/office/2011/relationships/chartStyle" Target="style23.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4.xml"/><Relationship Id="rId1" Type="http://schemas.microsoft.com/office/2011/relationships/chartStyle" Target="style24.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5.xml"/><Relationship Id="rId1" Type="http://schemas.microsoft.com/office/2011/relationships/chartStyle" Target="style25.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6.xml"/><Relationship Id="rId1" Type="http://schemas.microsoft.com/office/2011/relationships/chartStyle" Target="style2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7.xml"/><Relationship Id="rId1" Type="http://schemas.microsoft.com/office/2011/relationships/chartStyle" Target="style2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8.xml"/><Relationship Id="rId1" Type="http://schemas.microsoft.com/office/2011/relationships/chartStyle" Target="style2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9.xml"/><Relationship Id="rId1" Type="http://schemas.microsoft.com/office/2011/relationships/chartStyle" Target="style2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0.xml"/><Relationship Id="rId1" Type="http://schemas.microsoft.com/office/2011/relationships/chartStyle" Target="style30.xml"/></Relationships>
</file>

<file path=ppt/charts/_rels/chart39.xml.rels><?xml version="1.0" encoding="UTF-8" standalone="yes"?>
<Relationships xmlns="http://schemas.openxmlformats.org/package/2006/relationships"><Relationship Id="rId1" Type="http://schemas.openxmlformats.org/officeDocument/2006/relationships/oleObject" Target="file:///\\data4fb\idepc\ITIH\Live\SurveillanceFiles_Data\Hepatitis\AnnualSummaryData\2015\year%20of%20birth.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oleObject" Target="file:///\\data4fb\idepc\ITIH\Live\SurveillanceFiles_Data\Hepatitis\AnnualSummaryData\2015\year%20of%20birth.xlsx" TargetMode="External"/><Relationship Id="rId2" Type="http://schemas.microsoft.com/office/2011/relationships/chartColorStyle" Target="colors31.xml"/><Relationship Id="rId1" Type="http://schemas.microsoft.com/office/2011/relationships/chartStyle" Target="style3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74529270797672"/>
          <c:y val="0.2397637695261805"/>
          <c:w val="0.8204264870931538"/>
          <c:h val="0.59132007233273054"/>
        </c:manualLayout>
      </c:layout>
      <c:lineChart>
        <c:grouping val="standard"/>
        <c:varyColors val="0"/>
        <c:ser>
          <c:idx val="3"/>
          <c:order val="0"/>
          <c:tx>
            <c:strRef>
              <c:f>Sheet1!$A$2</c:f>
              <c:strCache>
                <c:ptCount val="1"/>
                <c:pt idx="0">
                  <c:v>HIV Disease Diagnoses*</c:v>
                </c:pt>
              </c:strCache>
            </c:strRef>
          </c:tx>
          <c:spPr>
            <a:ln w="13535">
              <a:solidFill>
                <a:schemeClr val="accent4"/>
              </a:solidFill>
              <a:prstDash val="solid"/>
            </a:ln>
          </c:spPr>
          <c:marker>
            <c:symbol val="square"/>
            <c:size val="8"/>
            <c:spPr>
              <a:solidFill>
                <a:schemeClr val="accent4"/>
              </a:solidFill>
              <a:ln>
                <a:solidFill>
                  <a:schemeClr val="accent4"/>
                </a:solidFill>
                <a:prstDash val="solid"/>
              </a:ln>
            </c:spPr>
          </c:marker>
          <c:cat>
            <c:numRef>
              <c:f>Sheet1!$B$1:$AA$1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Sheet1!$B$2:$AA$2</c:f>
              <c:numCache>
                <c:formatCode>General</c:formatCode>
                <c:ptCount val="11"/>
                <c:pt idx="0">
                  <c:v>306</c:v>
                </c:pt>
                <c:pt idx="1">
                  <c:v>319</c:v>
                </c:pt>
                <c:pt idx="2">
                  <c:v>331</c:v>
                </c:pt>
                <c:pt idx="3">
                  <c:v>322</c:v>
                </c:pt>
                <c:pt idx="4">
                  <c:v>370</c:v>
                </c:pt>
                <c:pt idx="5">
                  <c:v>331</c:v>
                </c:pt>
                <c:pt idx="6">
                  <c:v>293</c:v>
                </c:pt>
                <c:pt idx="7">
                  <c:v>312</c:v>
                </c:pt>
                <c:pt idx="8">
                  <c:v>302</c:v>
                </c:pt>
                <c:pt idx="9">
                  <c:v>306</c:v>
                </c:pt>
                <c:pt idx="10">
                  <c:v>294</c:v>
                </c:pt>
              </c:numCache>
            </c:numRef>
          </c:val>
          <c:smooth val="0"/>
        </c:ser>
        <c:ser>
          <c:idx val="0"/>
          <c:order val="1"/>
          <c:tx>
            <c:strRef>
              <c:f>Sheet1!$A$3</c:f>
              <c:strCache>
                <c:ptCount val="1"/>
                <c:pt idx="0">
                  <c:v>HIV (non-AIDS)</c:v>
                </c:pt>
              </c:strCache>
            </c:strRef>
          </c:tx>
          <c:spPr>
            <a:ln w="27069">
              <a:solidFill>
                <a:schemeClr val="accent6"/>
              </a:solidFill>
              <a:prstDash val="solid"/>
            </a:ln>
          </c:spPr>
          <c:marker>
            <c:symbol val="circle"/>
            <c:size val="8"/>
            <c:spPr>
              <a:solidFill>
                <a:schemeClr val="accent6"/>
              </a:solidFill>
              <a:ln>
                <a:solidFill>
                  <a:schemeClr val="accent6"/>
                </a:solidFill>
              </a:ln>
            </c:spPr>
          </c:marker>
          <c:cat>
            <c:numRef>
              <c:f>Sheet1!$B$1:$AA$1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Sheet1!$B$3:$AA$3</c:f>
              <c:numCache>
                <c:formatCode>General</c:formatCode>
                <c:ptCount val="11"/>
                <c:pt idx="0">
                  <c:v>247</c:v>
                </c:pt>
                <c:pt idx="1">
                  <c:v>273</c:v>
                </c:pt>
                <c:pt idx="2">
                  <c:v>265</c:v>
                </c:pt>
                <c:pt idx="3">
                  <c:v>249</c:v>
                </c:pt>
                <c:pt idx="4">
                  <c:v>281</c:v>
                </c:pt>
                <c:pt idx="5">
                  <c:v>248</c:v>
                </c:pt>
                <c:pt idx="6">
                  <c:v>220</c:v>
                </c:pt>
                <c:pt idx="7">
                  <c:v>236</c:v>
                </c:pt>
                <c:pt idx="8">
                  <c:v>217</c:v>
                </c:pt>
                <c:pt idx="9">
                  <c:v>234</c:v>
                </c:pt>
                <c:pt idx="10">
                  <c:v>228</c:v>
                </c:pt>
              </c:numCache>
            </c:numRef>
          </c:val>
          <c:smooth val="0"/>
        </c:ser>
        <c:ser>
          <c:idx val="2"/>
          <c:order val="2"/>
          <c:tx>
            <c:strRef>
              <c:f>Sheet1!$A$4</c:f>
              <c:strCache>
                <c:ptCount val="1"/>
                <c:pt idx="0">
                  <c:v>AIDS^</c:v>
                </c:pt>
              </c:strCache>
            </c:strRef>
          </c:tx>
          <c:spPr>
            <a:ln w="27069">
              <a:solidFill>
                <a:schemeClr val="accent1"/>
              </a:solidFill>
              <a:prstDash val="solid"/>
            </a:ln>
          </c:spPr>
          <c:marker>
            <c:symbol val="triangle"/>
            <c:size val="8"/>
            <c:spPr>
              <a:solidFill>
                <a:schemeClr val="accent1"/>
              </a:solidFill>
              <a:ln>
                <a:solidFill>
                  <a:schemeClr val="accent1"/>
                </a:solidFill>
                <a:prstDash val="solid"/>
              </a:ln>
            </c:spPr>
          </c:marker>
          <c:cat>
            <c:numRef>
              <c:f>Sheet1!$B$1:$AA$1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Sheet1!$B$4:$AA$4</c:f>
              <c:numCache>
                <c:formatCode>General</c:formatCode>
                <c:ptCount val="11"/>
                <c:pt idx="0">
                  <c:v>216</c:v>
                </c:pt>
                <c:pt idx="1">
                  <c:v>196</c:v>
                </c:pt>
                <c:pt idx="2">
                  <c:v>189</c:v>
                </c:pt>
                <c:pt idx="3">
                  <c:v>202</c:v>
                </c:pt>
                <c:pt idx="4">
                  <c:v>190</c:v>
                </c:pt>
                <c:pt idx="5">
                  <c:v>181</c:v>
                </c:pt>
                <c:pt idx="6">
                  <c:v>186</c:v>
                </c:pt>
                <c:pt idx="7">
                  <c:v>201</c:v>
                </c:pt>
                <c:pt idx="8">
                  <c:v>163</c:v>
                </c:pt>
                <c:pt idx="9">
                  <c:v>166</c:v>
                </c:pt>
                <c:pt idx="10">
                  <c:v>141</c:v>
                </c:pt>
              </c:numCache>
            </c:numRef>
          </c:val>
          <c:smooth val="0"/>
        </c:ser>
        <c:ser>
          <c:idx val="1"/>
          <c:order val="3"/>
          <c:tx>
            <c:strRef>
              <c:f>Sheet1!$A$5</c:f>
              <c:strCache>
                <c:ptCount val="1"/>
                <c:pt idx="0">
                  <c:v>AIDS at first diagnosis</c:v>
                </c:pt>
              </c:strCache>
            </c:strRef>
          </c:tx>
          <c:spPr>
            <a:ln>
              <a:solidFill>
                <a:schemeClr val="accent5"/>
              </a:solidFill>
            </a:ln>
          </c:spPr>
          <c:marker>
            <c:spPr>
              <a:solidFill>
                <a:schemeClr val="accent5"/>
              </a:solidFill>
              <a:ln>
                <a:solidFill>
                  <a:schemeClr val="accent5"/>
                </a:solidFill>
              </a:ln>
            </c:spPr>
          </c:marker>
          <c:cat>
            <c:numRef>
              <c:f>Sheet1!$B$1:$AA$1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Sheet1!$B$5:$AA$5</c:f>
              <c:numCache>
                <c:formatCode>General</c:formatCode>
                <c:ptCount val="11"/>
                <c:pt idx="0">
                  <c:v>58</c:v>
                </c:pt>
                <c:pt idx="1">
                  <c:v>48</c:v>
                </c:pt>
                <c:pt idx="2">
                  <c:v>66</c:v>
                </c:pt>
                <c:pt idx="3">
                  <c:v>72</c:v>
                </c:pt>
                <c:pt idx="4">
                  <c:v>87</c:v>
                </c:pt>
                <c:pt idx="5">
                  <c:v>85</c:v>
                </c:pt>
                <c:pt idx="6">
                  <c:v>74</c:v>
                </c:pt>
                <c:pt idx="7">
                  <c:v>76</c:v>
                </c:pt>
                <c:pt idx="8">
                  <c:v>83</c:v>
                </c:pt>
                <c:pt idx="9">
                  <c:v>71</c:v>
                </c:pt>
                <c:pt idx="10">
                  <c:v>66</c:v>
                </c:pt>
              </c:numCache>
            </c:numRef>
          </c:val>
          <c:smooth val="0"/>
        </c:ser>
        <c:dLbls>
          <c:showLegendKey val="0"/>
          <c:showVal val="0"/>
          <c:showCatName val="0"/>
          <c:showSerName val="0"/>
          <c:showPercent val="0"/>
          <c:showBubbleSize val="0"/>
        </c:dLbls>
        <c:marker val="1"/>
        <c:smooth val="0"/>
        <c:axId val="547684112"/>
        <c:axId val="547687640"/>
      </c:lineChart>
      <c:catAx>
        <c:axId val="547684112"/>
        <c:scaling>
          <c:orientation val="minMax"/>
        </c:scaling>
        <c:delete val="0"/>
        <c:axPos val="b"/>
        <c:title>
          <c:tx>
            <c:rich>
              <a:bodyPr/>
              <a:lstStyle/>
              <a:p>
                <a:pPr>
                  <a:defRPr sz="1918" b="1" i="0" u="none" strike="noStrike" baseline="0">
                    <a:solidFill>
                      <a:schemeClr val="tx1"/>
                    </a:solidFill>
                    <a:latin typeface="Arial Narrow"/>
                    <a:ea typeface="Arial Narrow"/>
                    <a:cs typeface="Arial Narrow"/>
                  </a:defRPr>
                </a:pPr>
                <a:r>
                  <a:rPr lang="en-US"/>
                  <a:t>Year</a:t>
                </a:r>
              </a:p>
            </c:rich>
          </c:tx>
          <c:layout>
            <c:manualLayout>
              <c:xMode val="edge"/>
              <c:yMode val="edge"/>
              <c:x val="0.50505055346342564"/>
              <c:y val="0.91522869962421227"/>
            </c:manualLayout>
          </c:layout>
          <c:overlay val="0"/>
          <c:spPr>
            <a:noFill/>
            <a:ln w="27069">
              <a:noFill/>
            </a:ln>
          </c:spPr>
        </c:title>
        <c:numFmt formatCode="General" sourceLinked="1"/>
        <c:majorTickMark val="cross"/>
        <c:minorTickMark val="none"/>
        <c:tickLblPos val="nextTo"/>
        <c:spPr>
          <a:ln w="3384">
            <a:solidFill>
              <a:schemeClr val="tx1"/>
            </a:solidFill>
            <a:prstDash val="solid"/>
          </a:ln>
        </c:spPr>
        <c:txPr>
          <a:bodyPr rot="-2700000" vert="horz"/>
          <a:lstStyle/>
          <a:p>
            <a:pPr>
              <a:defRPr sz="1400" b="1" i="0" u="none" strike="noStrike" baseline="0">
                <a:solidFill>
                  <a:schemeClr val="tx1"/>
                </a:solidFill>
                <a:latin typeface="Arial Narrow"/>
                <a:ea typeface="Arial Narrow"/>
                <a:cs typeface="Arial Narrow"/>
              </a:defRPr>
            </a:pPr>
            <a:endParaRPr lang="en-US"/>
          </a:p>
        </c:txPr>
        <c:crossAx val="547687640"/>
        <c:crosses val="autoZero"/>
        <c:auto val="0"/>
        <c:lblAlgn val="ctr"/>
        <c:lblOffset val="100"/>
        <c:tickLblSkip val="1"/>
        <c:tickMarkSkip val="1"/>
        <c:noMultiLvlLbl val="0"/>
      </c:catAx>
      <c:valAx>
        <c:axId val="547687640"/>
        <c:scaling>
          <c:orientation val="minMax"/>
          <c:min val="0"/>
        </c:scaling>
        <c:delete val="0"/>
        <c:axPos val="l"/>
        <c:title>
          <c:tx>
            <c:rich>
              <a:bodyPr/>
              <a:lstStyle/>
              <a:p>
                <a:pPr>
                  <a:defRPr sz="1492" b="1" i="0" u="none" strike="noStrike" baseline="0">
                    <a:solidFill>
                      <a:schemeClr val="tx1"/>
                    </a:solidFill>
                    <a:latin typeface="Arial Narrow"/>
                    <a:ea typeface="Arial Narrow"/>
                    <a:cs typeface="Arial Narrow"/>
                  </a:defRPr>
                </a:pPr>
                <a:r>
                  <a:rPr lang="en-US"/>
                  <a:t>No. of New HIV/AIDS Cases</a:t>
                </a:r>
              </a:p>
            </c:rich>
          </c:tx>
          <c:layout>
            <c:manualLayout>
              <c:xMode val="edge"/>
              <c:yMode val="edge"/>
              <c:x val="2.6936026936026935E-2"/>
              <c:y val="0.32549728752260398"/>
            </c:manualLayout>
          </c:layout>
          <c:overlay val="0"/>
          <c:spPr>
            <a:noFill/>
            <a:ln w="27069">
              <a:noFill/>
            </a:ln>
          </c:spPr>
        </c:title>
        <c:numFmt formatCode="General" sourceLinked="1"/>
        <c:majorTickMark val="cross"/>
        <c:minorTickMark val="none"/>
        <c:tickLblPos val="nextTo"/>
        <c:spPr>
          <a:ln w="13535">
            <a:solidFill>
              <a:schemeClr val="tx1"/>
            </a:solidFill>
            <a:prstDash val="solid"/>
          </a:ln>
        </c:spPr>
        <c:txPr>
          <a:bodyPr rot="0" vert="horz"/>
          <a:lstStyle/>
          <a:p>
            <a:pPr>
              <a:defRPr sz="1918" b="1" i="0" u="none" strike="noStrike" baseline="0">
                <a:solidFill>
                  <a:schemeClr val="tx1"/>
                </a:solidFill>
                <a:latin typeface="Arial Narrow"/>
                <a:ea typeface="Arial Narrow"/>
                <a:cs typeface="Arial Narrow"/>
              </a:defRPr>
            </a:pPr>
            <a:endParaRPr lang="en-US"/>
          </a:p>
        </c:txPr>
        <c:crossAx val="547684112"/>
        <c:crosses val="autoZero"/>
        <c:crossBetween val="between"/>
        <c:majorUnit val="50"/>
        <c:minorUnit val="10"/>
      </c:valAx>
      <c:spPr>
        <a:noFill/>
        <a:ln w="27069">
          <a:noFill/>
        </a:ln>
      </c:spPr>
    </c:plotArea>
    <c:legend>
      <c:legendPos val="r"/>
      <c:layout>
        <c:manualLayout>
          <c:xMode val="edge"/>
          <c:yMode val="edge"/>
          <c:x val="3.0869675652394783E-2"/>
          <c:y val="0.12884472868493249"/>
          <c:w val="0.94949498072909189"/>
          <c:h val="0"/>
        </c:manualLayout>
      </c:layout>
      <c:overlay val="0"/>
      <c:spPr>
        <a:noFill/>
        <a:ln w="27069">
          <a:noFill/>
        </a:ln>
      </c:spPr>
      <c:txPr>
        <a:bodyPr/>
        <a:lstStyle/>
        <a:p>
          <a:pPr>
            <a:defRPr sz="1764" b="1" i="0" u="none" strike="noStrike" baseline="0">
              <a:solidFill>
                <a:schemeClr val="tx1"/>
              </a:solidFill>
              <a:latin typeface="Arial Narrow"/>
              <a:ea typeface="Arial Narrow"/>
              <a:cs typeface="Arial Narrow"/>
            </a:defRPr>
          </a:pPr>
          <a:endParaRPr lang="en-US"/>
        </a:p>
      </c:txPr>
    </c:legend>
    <c:plotVisOnly val="1"/>
    <c:dispBlanksAs val="gap"/>
    <c:showDLblsOverMax val="0"/>
  </c:chart>
  <c:spPr>
    <a:noFill/>
    <a:ln>
      <a:noFill/>
    </a:ln>
  </c:spPr>
  <c:txPr>
    <a:bodyPr/>
    <a:lstStyle/>
    <a:p>
      <a:pPr>
        <a:defRPr sz="1918" b="1" i="0" u="none" strike="noStrike" baseline="0">
          <a:solidFill>
            <a:schemeClr val="tx1"/>
          </a:solidFill>
          <a:latin typeface="Arial Narrow"/>
          <a:ea typeface="Arial Narrow"/>
          <a:cs typeface="Arial Narrow"/>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7661245952504"/>
          <c:y val="6.6180431995387867E-2"/>
          <c:w val="0.89702338754047495"/>
          <c:h val="0.76352249943084394"/>
        </c:manualLayout>
      </c:layout>
      <c:lineChart>
        <c:grouping val="standard"/>
        <c:varyColors val="0"/>
        <c:ser>
          <c:idx val="0"/>
          <c:order val="0"/>
          <c:tx>
            <c:strRef>
              <c:f>Sheet1!$A$2</c:f>
              <c:strCache>
                <c:ptCount val="1"/>
                <c:pt idx="0">
                  <c:v> MSM</c:v>
                </c:pt>
              </c:strCache>
            </c:strRef>
          </c:tx>
          <c:spPr>
            <a:ln w="19050" cap="rnd" cmpd="sng" algn="ctr">
              <a:solidFill>
                <a:schemeClr val="accent1"/>
              </a:solidFill>
              <a:prstDash val="solid"/>
              <a:round/>
            </a:ln>
            <a:effectLst/>
          </c:spPr>
          <c:marker>
            <c:symbol val="square"/>
            <c:size val="9"/>
            <c:spPr>
              <a:solidFill>
                <a:schemeClr val="accent1"/>
              </a:solidFill>
              <a:ln w="6350" cap="flat" cmpd="sng" algn="ctr">
                <a:solidFill>
                  <a:schemeClr val="accent1"/>
                </a:solidFill>
                <a:prstDash val="solid"/>
                <a:round/>
              </a:ln>
              <a:effectLst/>
            </c:spPr>
          </c:marker>
          <c:cat>
            <c:numRef>
              <c:f>Sheet1!$B$1:$AA$1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Sheet1!$B$2:$AA$2</c:f>
              <c:numCache>
                <c:formatCode>General</c:formatCode>
                <c:ptCount val="11"/>
                <c:pt idx="0">
                  <c:v>155</c:v>
                </c:pt>
                <c:pt idx="1">
                  <c:v>151</c:v>
                </c:pt>
                <c:pt idx="2">
                  <c:v>154</c:v>
                </c:pt>
                <c:pt idx="3">
                  <c:v>163</c:v>
                </c:pt>
                <c:pt idx="4">
                  <c:v>214</c:v>
                </c:pt>
                <c:pt idx="5">
                  <c:v>177</c:v>
                </c:pt>
                <c:pt idx="6">
                  <c:v>157</c:v>
                </c:pt>
                <c:pt idx="7">
                  <c:v>167</c:v>
                </c:pt>
                <c:pt idx="8">
                  <c:v>157</c:v>
                </c:pt>
                <c:pt idx="9">
                  <c:v>147</c:v>
                </c:pt>
                <c:pt idx="10">
                  <c:v>136</c:v>
                </c:pt>
              </c:numCache>
            </c:numRef>
          </c:val>
          <c:smooth val="0"/>
        </c:ser>
        <c:ser>
          <c:idx val="1"/>
          <c:order val="1"/>
          <c:tx>
            <c:strRef>
              <c:f>Sheet1!$A$3</c:f>
              <c:strCache>
                <c:ptCount val="1"/>
                <c:pt idx="0">
                  <c:v>IDU</c:v>
                </c:pt>
              </c:strCache>
            </c:strRef>
          </c:tx>
          <c:spPr>
            <a:ln w="19050" cap="rnd" cmpd="sng" algn="ctr">
              <a:solidFill>
                <a:schemeClr val="accent3"/>
              </a:solidFill>
              <a:prstDash val="solid"/>
              <a:round/>
            </a:ln>
            <a:effectLst/>
          </c:spPr>
          <c:marker>
            <c:symbol val="triangle"/>
            <c:size val="9"/>
            <c:spPr>
              <a:solidFill>
                <a:schemeClr val="accent3"/>
              </a:solidFill>
              <a:ln w="6350" cap="flat" cmpd="sng" algn="ctr">
                <a:solidFill>
                  <a:schemeClr val="accent3"/>
                </a:solidFill>
                <a:prstDash val="solid"/>
                <a:round/>
              </a:ln>
              <a:effectLst/>
            </c:spPr>
          </c:marker>
          <c:cat>
            <c:numRef>
              <c:f>Sheet1!$B$1:$AA$1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Sheet1!$B$3:$AA$3</c:f>
              <c:numCache>
                <c:formatCode>General</c:formatCode>
                <c:ptCount val="11"/>
                <c:pt idx="0">
                  <c:v>6</c:v>
                </c:pt>
                <c:pt idx="1">
                  <c:v>12</c:v>
                </c:pt>
                <c:pt idx="2">
                  <c:v>17</c:v>
                </c:pt>
                <c:pt idx="3">
                  <c:v>15</c:v>
                </c:pt>
                <c:pt idx="4">
                  <c:v>9</c:v>
                </c:pt>
                <c:pt idx="5">
                  <c:v>10</c:v>
                </c:pt>
                <c:pt idx="6">
                  <c:v>4</c:v>
                </c:pt>
                <c:pt idx="7">
                  <c:v>11</c:v>
                </c:pt>
                <c:pt idx="8">
                  <c:v>5</c:v>
                </c:pt>
                <c:pt idx="9">
                  <c:v>5</c:v>
                </c:pt>
                <c:pt idx="10">
                  <c:v>6</c:v>
                </c:pt>
              </c:numCache>
            </c:numRef>
          </c:val>
          <c:smooth val="0"/>
        </c:ser>
        <c:ser>
          <c:idx val="2"/>
          <c:order val="2"/>
          <c:tx>
            <c:strRef>
              <c:f>Sheet1!$A$4</c:f>
              <c:strCache>
                <c:ptCount val="1"/>
                <c:pt idx="0">
                  <c:v> MSM/IDU</c:v>
                </c:pt>
              </c:strCache>
            </c:strRef>
          </c:tx>
          <c:spPr>
            <a:ln w="19050" cap="rnd" cmpd="sng" algn="ctr">
              <a:solidFill>
                <a:schemeClr val="accent5"/>
              </a:solidFill>
              <a:prstDash val="solid"/>
              <a:round/>
            </a:ln>
            <a:effectLst/>
          </c:spPr>
          <c:marker>
            <c:symbol val="diamond"/>
            <c:size val="9"/>
            <c:spPr>
              <a:solidFill>
                <a:schemeClr val="accent5"/>
              </a:solidFill>
              <a:ln w="6350" cap="flat" cmpd="sng" algn="ctr">
                <a:solidFill>
                  <a:schemeClr val="accent5"/>
                </a:solidFill>
                <a:prstDash val="solid"/>
                <a:round/>
              </a:ln>
              <a:effectLst/>
            </c:spPr>
          </c:marker>
          <c:cat>
            <c:numRef>
              <c:f>Sheet1!$B$1:$AA$1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Sheet1!$B$4:$AA$4</c:f>
              <c:numCache>
                <c:formatCode>General</c:formatCode>
                <c:ptCount val="11"/>
                <c:pt idx="0">
                  <c:v>17</c:v>
                </c:pt>
                <c:pt idx="1">
                  <c:v>11</c:v>
                </c:pt>
                <c:pt idx="2">
                  <c:v>18</c:v>
                </c:pt>
                <c:pt idx="3">
                  <c:v>18</c:v>
                </c:pt>
                <c:pt idx="4">
                  <c:v>16</c:v>
                </c:pt>
                <c:pt idx="5">
                  <c:v>15</c:v>
                </c:pt>
                <c:pt idx="6">
                  <c:v>8</c:v>
                </c:pt>
                <c:pt idx="7">
                  <c:v>10</c:v>
                </c:pt>
                <c:pt idx="8">
                  <c:v>10</c:v>
                </c:pt>
                <c:pt idx="9">
                  <c:v>12</c:v>
                </c:pt>
                <c:pt idx="10">
                  <c:v>20</c:v>
                </c:pt>
              </c:numCache>
            </c:numRef>
          </c:val>
          <c:smooth val="0"/>
        </c:ser>
        <c:ser>
          <c:idx val="3"/>
          <c:order val="3"/>
          <c:tx>
            <c:strRef>
              <c:f>Sheet1!$A$5</c:f>
              <c:strCache>
                <c:ptCount val="1"/>
                <c:pt idx="0">
                  <c:v> Heterosexual</c:v>
                </c:pt>
              </c:strCache>
            </c:strRef>
          </c:tx>
          <c:spPr>
            <a:ln w="19050" cap="rnd" cmpd="sng" algn="ctr">
              <a:solidFill>
                <a:schemeClr val="accent1">
                  <a:lumMod val="60000"/>
                </a:schemeClr>
              </a:solidFill>
              <a:prstDash val="solid"/>
              <a:round/>
            </a:ln>
            <a:effectLst/>
          </c:spPr>
          <c:marker>
            <c:symbol val="circle"/>
            <c:size val="9"/>
            <c:spPr>
              <a:solidFill>
                <a:schemeClr val="accent1">
                  <a:lumMod val="60000"/>
                </a:schemeClr>
              </a:solidFill>
              <a:ln w="6350" cap="flat" cmpd="sng" algn="ctr">
                <a:solidFill>
                  <a:schemeClr val="accent1">
                    <a:lumMod val="60000"/>
                  </a:schemeClr>
                </a:solidFill>
                <a:prstDash val="solid"/>
                <a:round/>
              </a:ln>
              <a:effectLst/>
            </c:spPr>
          </c:marker>
          <c:cat>
            <c:numRef>
              <c:f>Sheet1!$B$1:$AA$1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Sheet1!$B$5:$AA$5</c:f>
              <c:numCache>
                <c:formatCode>General</c:formatCode>
                <c:ptCount val="11"/>
                <c:pt idx="0">
                  <c:v>87</c:v>
                </c:pt>
                <c:pt idx="1">
                  <c:v>92</c:v>
                </c:pt>
                <c:pt idx="2">
                  <c:v>75</c:v>
                </c:pt>
                <c:pt idx="3">
                  <c:v>73</c:v>
                </c:pt>
                <c:pt idx="4">
                  <c:v>72</c:v>
                </c:pt>
                <c:pt idx="5">
                  <c:v>66</c:v>
                </c:pt>
                <c:pt idx="6">
                  <c:v>77</c:v>
                </c:pt>
                <c:pt idx="7">
                  <c:v>57</c:v>
                </c:pt>
                <c:pt idx="8">
                  <c:v>77</c:v>
                </c:pt>
                <c:pt idx="9">
                  <c:v>60</c:v>
                </c:pt>
                <c:pt idx="10">
                  <c:v>55</c:v>
                </c:pt>
              </c:numCache>
            </c:numRef>
          </c:val>
          <c:smooth val="0"/>
        </c:ser>
        <c:ser>
          <c:idx val="5"/>
          <c:order val="4"/>
          <c:tx>
            <c:strRef>
              <c:f>Sheet1!$A$6</c:f>
              <c:strCache>
                <c:ptCount val="1"/>
                <c:pt idx="0">
                  <c:v> Unspecified</c:v>
                </c:pt>
              </c:strCache>
            </c:strRef>
          </c:tx>
          <c:spPr>
            <a:ln w="19050" cap="rnd" cmpd="sng" algn="ctr">
              <a:solidFill>
                <a:schemeClr val="accent5">
                  <a:lumMod val="60000"/>
                </a:schemeClr>
              </a:solidFill>
              <a:prstDash val="solid"/>
              <a:round/>
            </a:ln>
            <a:effectLst/>
          </c:spPr>
          <c:marker>
            <c:symbol val="x"/>
            <c:size val="11"/>
            <c:spPr>
              <a:noFill/>
              <a:ln w="6350" cap="flat" cmpd="sng" algn="ctr">
                <a:solidFill>
                  <a:schemeClr val="accent5">
                    <a:lumMod val="60000"/>
                  </a:schemeClr>
                </a:solidFill>
                <a:prstDash val="solid"/>
                <a:round/>
              </a:ln>
              <a:effectLst/>
            </c:spPr>
          </c:marker>
          <c:cat>
            <c:numRef>
              <c:f>Sheet1!$B$1:$AA$1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Sheet1!$B$6:$AA$6</c:f>
              <c:numCache>
                <c:formatCode>General</c:formatCode>
                <c:ptCount val="11"/>
                <c:pt idx="0">
                  <c:v>41</c:v>
                </c:pt>
                <c:pt idx="1">
                  <c:v>51</c:v>
                </c:pt>
                <c:pt idx="2">
                  <c:v>66</c:v>
                </c:pt>
                <c:pt idx="3">
                  <c:v>53</c:v>
                </c:pt>
                <c:pt idx="4">
                  <c:v>59</c:v>
                </c:pt>
                <c:pt idx="5">
                  <c:v>61</c:v>
                </c:pt>
                <c:pt idx="6">
                  <c:v>45</c:v>
                </c:pt>
                <c:pt idx="7">
                  <c:v>66</c:v>
                </c:pt>
                <c:pt idx="8">
                  <c:v>53</c:v>
                </c:pt>
                <c:pt idx="9">
                  <c:v>80</c:v>
                </c:pt>
                <c:pt idx="10">
                  <c:v>74</c:v>
                </c:pt>
              </c:numCache>
            </c:numRef>
          </c:val>
          <c:smooth val="0"/>
        </c:ser>
        <c:dLbls>
          <c:showLegendKey val="0"/>
          <c:showVal val="0"/>
          <c:showCatName val="0"/>
          <c:showSerName val="0"/>
          <c:showPercent val="0"/>
          <c:showBubbleSize val="0"/>
        </c:dLbls>
        <c:marker val="1"/>
        <c:smooth val="0"/>
        <c:axId val="546620608"/>
        <c:axId val="546608848"/>
      </c:lineChart>
      <c:catAx>
        <c:axId val="546620608"/>
        <c:scaling>
          <c:orientation val="minMax"/>
        </c:scaling>
        <c:delete val="0"/>
        <c:axPos val="b"/>
        <c:title>
          <c:tx>
            <c:rich>
              <a:bodyPr rot="0" spcFirstLastPara="1" vertOverflow="ellipsis" vert="horz" wrap="square" anchor="ctr" anchorCtr="1"/>
              <a:lstStyle/>
              <a:p>
                <a:pPr>
                  <a:defRPr sz="1397" b="0" i="0" u="none" strike="noStrike" kern="1200" baseline="0">
                    <a:solidFill>
                      <a:schemeClr val="tx1"/>
                    </a:solidFill>
                    <a:latin typeface="Arial Narrow"/>
                    <a:ea typeface="Arial Narrow"/>
                    <a:cs typeface="Arial Narrow"/>
                  </a:defRPr>
                </a:pPr>
                <a:r>
                  <a:rPr lang="en-US"/>
                  <a:t>Year</a:t>
                </a:r>
              </a:p>
            </c:rich>
          </c:tx>
          <c:layout>
            <c:manualLayout>
              <c:xMode val="edge"/>
              <c:yMode val="edge"/>
              <c:x val="0.49163879598662208"/>
              <c:y val="0.91881188118811885"/>
            </c:manualLayout>
          </c:layout>
          <c:overlay val="0"/>
          <c:spPr>
            <a:noFill/>
            <a:ln w="25349">
              <a:noFill/>
            </a:ln>
            <a:effectLst/>
          </c:spPr>
          <c:txPr>
            <a:bodyPr rot="0" spcFirstLastPara="1" vertOverflow="ellipsis" vert="horz" wrap="square" anchor="ctr" anchorCtr="1"/>
            <a:lstStyle/>
            <a:p>
              <a:pPr>
                <a:defRPr sz="1397" b="0" i="0" u="none" strike="noStrike" kern="1200" baseline="0">
                  <a:solidFill>
                    <a:schemeClr val="tx1"/>
                  </a:solidFill>
                  <a:latin typeface="Arial Narrow"/>
                  <a:ea typeface="Arial Narrow"/>
                  <a:cs typeface="Arial Narrow"/>
                </a:defRPr>
              </a:pPr>
              <a:endParaRPr lang="en-US"/>
            </a:p>
          </c:txPr>
        </c:title>
        <c:numFmt formatCode="General" sourceLinked="1"/>
        <c:majorTickMark val="out"/>
        <c:minorTickMark val="none"/>
        <c:tickLblPos val="nextTo"/>
        <c:spPr>
          <a:noFill/>
          <a:ln w="3169" cap="flat" cmpd="sng" algn="ctr">
            <a:solidFill>
              <a:schemeClr val="tx1"/>
            </a:solidFill>
            <a:prstDash val="solid"/>
            <a:round/>
          </a:ln>
          <a:effectLst/>
        </c:spPr>
        <c:txPr>
          <a:bodyPr rot="0" spcFirstLastPara="1" vertOverflow="ellipsis" wrap="square" anchor="ctr" anchorCtr="1"/>
          <a:lstStyle/>
          <a:p>
            <a:pPr>
              <a:defRPr sz="1397" b="1" i="0" u="none" strike="noStrike" kern="1200" baseline="0">
                <a:solidFill>
                  <a:schemeClr val="tx1"/>
                </a:solidFill>
                <a:latin typeface="Arial Narrow"/>
                <a:ea typeface="Arial Narrow"/>
                <a:cs typeface="Arial Narrow"/>
              </a:defRPr>
            </a:pPr>
            <a:endParaRPr lang="en-US"/>
          </a:p>
        </c:txPr>
        <c:crossAx val="546608848"/>
        <c:crossesAt val="0"/>
        <c:auto val="1"/>
        <c:lblAlgn val="ctr"/>
        <c:lblOffset val="100"/>
        <c:tickLblSkip val="1"/>
        <c:tickMarkSkip val="1"/>
        <c:noMultiLvlLbl val="0"/>
      </c:catAx>
      <c:valAx>
        <c:axId val="546608848"/>
        <c:scaling>
          <c:orientation val="minMax"/>
          <c:max val="250"/>
          <c:min val="0"/>
        </c:scaling>
        <c:delete val="0"/>
        <c:axPos val="l"/>
        <c:title>
          <c:tx>
            <c:rich>
              <a:bodyPr rot="-5400000" spcFirstLastPara="1" vertOverflow="ellipsis" vert="horz" wrap="square" anchor="ctr" anchorCtr="1"/>
              <a:lstStyle/>
              <a:p>
                <a:pPr>
                  <a:defRPr sz="1397" b="0" i="0" u="none" strike="noStrike" kern="1200" baseline="0">
                    <a:solidFill>
                      <a:schemeClr val="tx1"/>
                    </a:solidFill>
                    <a:latin typeface="Arial Narrow"/>
                    <a:ea typeface="Arial Narrow"/>
                    <a:cs typeface="Arial Narrow"/>
                  </a:defRPr>
                </a:pPr>
                <a:r>
                  <a:rPr lang="en-US"/>
                  <a:t>Number of Cases</a:t>
                </a:r>
              </a:p>
            </c:rich>
          </c:tx>
          <c:layout>
            <c:manualLayout>
              <c:xMode val="edge"/>
              <c:yMode val="edge"/>
              <c:x val="6.688963210702341E-3"/>
              <c:y val="0.30495049504950494"/>
            </c:manualLayout>
          </c:layout>
          <c:overlay val="0"/>
          <c:spPr>
            <a:noFill/>
            <a:ln w="25349">
              <a:noFill/>
            </a:ln>
            <a:effectLst/>
          </c:spPr>
          <c:txPr>
            <a:bodyPr rot="-5400000" spcFirstLastPara="1" vertOverflow="ellipsis" vert="horz" wrap="square" anchor="ctr" anchorCtr="1"/>
            <a:lstStyle/>
            <a:p>
              <a:pPr>
                <a:defRPr sz="1397" b="0" i="0" u="none" strike="noStrike" kern="1200" baseline="0">
                  <a:solidFill>
                    <a:schemeClr val="tx1"/>
                  </a:solidFill>
                  <a:latin typeface="Arial Narrow"/>
                  <a:ea typeface="Arial Narrow"/>
                  <a:cs typeface="Arial Narrow"/>
                </a:defRPr>
              </a:pPr>
              <a:endParaRPr lang="en-US"/>
            </a:p>
          </c:txPr>
        </c:title>
        <c:numFmt formatCode="General" sourceLinked="1"/>
        <c:majorTickMark val="out"/>
        <c:minorTickMark val="none"/>
        <c:tickLblPos val="nextTo"/>
        <c:spPr>
          <a:noFill/>
          <a:ln w="3169" cap="flat" cmpd="sng" algn="ctr">
            <a:solidFill>
              <a:schemeClr val="tx1"/>
            </a:solidFill>
            <a:prstDash val="solid"/>
            <a:round/>
          </a:ln>
          <a:effectLst/>
        </c:spPr>
        <c:txPr>
          <a:bodyPr rot="0" spcFirstLastPara="1" vertOverflow="ellipsis" wrap="square" anchor="ctr" anchorCtr="1"/>
          <a:lstStyle/>
          <a:p>
            <a:pPr>
              <a:defRPr sz="1397" b="0" i="0" u="none" strike="noStrike" kern="1200" baseline="0">
                <a:solidFill>
                  <a:schemeClr val="tx1"/>
                </a:solidFill>
                <a:latin typeface="Arial Narrow"/>
                <a:ea typeface="Arial Narrow"/>
                <a:cs typeface="Arial Narrow"/>
              </a:defRPr>
            </a:pPr>
            <a:endParaRPr lang="en-US"/>
          </a:p>
        </c:txPr>
        <c:crossAx val="546620608"/>
        <c:crosses val="autoZero"/>
        <c:crossBetween val="between"/>
      </c:valAx>
      <c:spPr>
        <a:noFill/>
        <a:ln w="25349">
          <a:noFill/>
        </a:ln>
        <a:effectLst/>
      </c:spPr>
    </c:plotArea>
    <c:legend>
      <c:legendPos val="r"/>
      <c:layout>
        <c:manualLayout>
          <c:xMode val="edge"/>
          <c:yMode val="edge"/>
          <c:x val="0.14398823858357912"/>
          <c:y val="5.1589977986938968E-3"/>
          <c:w val="0.80783805804343189"/>
          <c:h val="0.22574257425742575"/>
        </c:manualLayout>
      </c:layout>
      <c:overlay val="0"/>
      <c:spPr>
        <a:noFill/>
        <a:ln w="25349">
          <a:noFill/>
        </a:ln>
        <a:effectLst/>
      </c:spPr>
      <c:txPr>
        <a:bodyPr rot="0" spcFirstLastPara="1" vertOverflow="ellipsis" vert="horz" wrap="square" anchor="ctr" anchorCtr="1"/>
        <a:lstStyle/>
        <a:p>
          <a:pPr>
            <a:defRPr sz="1467" b="0" i="0" u="none" strike="noStrike" kern="1200" baseline="0">
              <a:solidFill>
                <a:schemeClr val="tx1"/>
              </a:solidFill>
              <a:latin typeface="Arial Narrow"/>
              <a:ea typeface="Arial Narrow"/>
              <a:cs typeface="Arial Narrow"/>
            </a:defRPr>
          </a:pPr>
          <a:endParaRPr lang="en-US"/>
        </a:p>
      </c:txPr>
    </c:legend>
    <c:plotVisOnly val="1"/>
    <c:dispBlanksAs val="gap"/>
    <c:showDLblsOverMax val="0"/>
  </c:chart>
  <c:spPr>
    <a:noFill/>
    <a:ln w="6350" cap="flat" cmpd="sng" algn="ctr">
      <a:noFill/>
      <a:prstDash val="solid"/>
      <a:miter lim="800000"/>
    </a:ln>
    <a:effectLst/>
  </c:spPr>
  <c:txPr>
    <a:bodyPr/>
    <a:lstStyle/>
    <a:p>
      <a:pPr>
        <a:defRPr sz="1697"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56410256410256"/>
          <c:y val="3.3663366336633666E-2"/>
          <c:w val="0.89855072463768115"/>
          <c:h val="0.79603960396039608"/>
        </c:manualLayout>
      </c:layout>
      <c:lineChart>
        <c:grouping val="standard"/>
        <c:varyColors val="0"/>
        <c:ser>
          <c:idx val="0"/>
          <c:order val="0"/>
          <c:tx>
            <c:strRef>
              <c:f>Sheet1!$A$2</c:f>
              <c:strCache>
                <c:ptCount val="1"/>
                <c:pt idx="0">
                  <c:v> MSM</c:v>
                </c:pt>
              </c:strCache>
            </c:strRef>
          </c:tx>
          <c:spPr>
            <a:ln w="19050" cap="rnd" cmpd="sng" algn="ctr">
              <a:solidFill>
                <a:schemeClr val="accent1"/>
              </a:solidFill>
              <a:prstDash val="solid"/>
              <a:round/>
            </a:ln>
            <a:effectLst/>
          </c:spPr>
          <c:marker>
            <c:symbol val="square"/>
            <c:size val="9"/>
            <c:spPr>
              <a:solidFill>
                <a:schemeClr val="accent1"/>
              </a:solidFill>
              <a:ln w="6350" cap="flat" cmpd="sng" algn="ctr">
                <a:solidFill>
                  <a:schemeClr val="accent1"/>
                </a:solidFill>
                <a:prstDash val="solid"/>
                <a:round/>
              </a:ln>
              <a:effectLst/>
            </c:spPr>
          </c:marker>
          <c:cat>
            <c:numRef>
              <c:f>Sheet1!$B$1:$AA$1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Sheet1!$B$2:$AA$2</c:f>
              <c:numCache>
                <c:formatCode>General</c:formatCode>
                <c:ptCount val="11"/>
                <c:pt idx="0">
                  <c:v>155</c:v>
                </c:pt>
                <c:pt idx="1">
                  <c:v>151</c:v>
                </c:pt>
                <c:pt idx="2">
                  <c:v>154</c:v>
                </c:pt>
                <c:pt idx="3">
                  <c:v>163</c:v>
                </c:pt>
                <c:pt idx="4">
                  <c:v>214</c:v>
                </c:pt>
                <c:pt idx="5">
                  <c:v>177</c:v>
                </c:pt>
                <c:pt idx="6">
                  <c:v>157</c:v>
                </c:pt>
                <c:pt idx="7">
                  <c:v>167</c:v>
                </c:pt>
                <c:pt idx="8">
                  <c:v>155</c:v>
                </c:pt>
                <c:pt idx="9">
                  <c:v>147</c:v>
                </c:pt>
                <c:pt idx="10">
                  <c:v>136</c:v>
                </c:pt>
              </c:numCache>
            </c:numRef>
          </c:val>
          <c:smooth val="0"/>
        </c:ser>
        <c:ser>
          <c:idx val="1"/>
          <c:order val="1"/>
          <c:tx>
            <c:strRef>
              <c:f>Sheet1!$A$3</c:f>
              <c:strCache>
                <c:ptCount val="1"/>
                <c:pt idx="0">
                  <c:v> IDU</c:v>
                </c:pt>
              </c:strCache>
            </c:strRef>
          </c:tx>
          <c:spPr>
            <a:ln w="19050" cap="rnd" cmpd="sng" algn="ctr">
              <a:solidFill>
                <a:schemeClr val="accent3"/>
              </a:solidFill>
              <a:prstDash val="solid"/>
              <a:round/>
            </a:ln>
            <a:effectLst/>
          </c:spPr>
          <c:marker>
            <c:symbol val="triangle"/>
            <c:size val="9"/>
            <c:spPr>
              <a:solidFill>
                <a:schemeClr val="accent3"/>
              </a:solidFill>
              <a:ln w="6350" cap="flat" cmpd="sng" algn="ctr">
                <a:solidFill>
                  <a:schemeClr val="accent3"/>
                </a:solidFill>
                <a:prstDash val="solid"/>
                <a:round/>
              </a:ln>
              <a:effectLst/>
            </c:spPr>
          </c:marker>
          <c:cat>
            <c:numRef>
              <c:f>Sheet1!$B$1:$AA$1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Sheet1!$B$3:$AA$3</c:f>
              <c:numCache>
                <c:formatCode>General</c:formatCode>
                <c:ptCount val="11"/>
                <c:pt idx="0">
                  <c:v>2</c:v>
                </c:pt>
                <c:pt idx="1">
                  <c:v>8</c:v>
                </c:pt>
                <c:pt idx="2">
                  <c:v>8</c:v>
                </c:pt>
                <c:pt idx="3">
                  <c:v>8</c:v>
                </c:pt>
                <c:pt idx="4">
                  <c:v>5</c:v>
                </c:pt>
                <c:pt idx="5">
                  <c:v>6</c:v>
                </c:pt>
                <c:pt idx="6">
                  <c:v>1</c:v>
                </c:pt>
                <c:pt idx="7">
                  <c:v>7</c:v>
                </c:pt>
                <c:pt idx="8">
                  <c:v>3</c:v>
                </c:pt>
                <c:pt idx="9">
                  <c:v>3</c:v>
                </c:pt>
                <c:pt idx="10">
                  <c:v>6</c:v>
                </c:pt>
              </c:numCache>
            </c:numRef>
          </c:val>
          <c:smooth val="0"/>
        </c:ser>
        <c:ser>
          <c:idx val="2"/>
          <c:order val="2"/>
          <c:tx>
            <c:strRef>
              <c:f>Sheet1!$A$4</c:f>
              <c:strCache>
                <c:ptCount val="1"/>
                <c:pt idx="0">
                  <c:v> MSM/IDU</c:v>
                </c:pt>
              </c:strCache>
            </c:strRef>
          </c:tx>
          <c:spPr>
            <a:ln w="19050" cap="rnd" cmpd="sng" algn="ctr">
              <a:solidFill>
                <a:schemeClr val="accent5"/>
              </a:solidFill>
              <a:prstDash val="solid"/>
              <a:round/>
            </a:ln>
            <a:effectLst/>
          </c:spPr>
          <c:marker>
            <c:symbol val="diamond"/>
            <c:size val="9"/>
            <c:spPr>
              <a:solidFill>
                <a:schemeClr val="accent5"/>
              </a:solidFill>
              <a:ln w="6350" cap="flat" cmpd="sng" algn="ctr">
                <a:solidFill>
                  <a:schemeClr val="accent5"/>
                </a:solidFill>
                <a:prstDash val="solid"/>
                <a:round/>
              </a:ln>
              <a:effectLst/>
            </c:spPr>
          </c:marker>
          <c:cat>
            <c:numRef>
              <c:f>Sheet1!$B$1:$AA$1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Sheet1!$B$4:$AA$4</c:f>
              <c:numCache>
                <c:formatCode>General</c:formatCode>
                <c:ptCount val="11"/>
                <c:pt idx="0">
                  <c:v>17</c:v>
                </c:pt>
                <c:pt idx="1">
                  <c:v>11</c:v>
                </c:pt>
                <c:pt idx="2">
                  <c:v>18</c:v>
                </c:pt>
                <c:pt idx="3">
                  <c:v>18</c:v>
                </c:pt>
                <c:pt idx="4">
                  <c:v>16</c:v>
                </c:pt>
                <c:pt idx="5">
                  <c:v>15</c:v>
                </c:pt>
                <c:pt idx="6">
                  <c:v>8</c:v>
                </c:pt>
                <c:pt idx="7">
                  <c:v>10</c:v>
                </c:pt>
                <c:pt idx="8">
                  <c:v>10</c:v>
                </c:pt>
                <c:pt idx="9">
                  <c:v>12</c:v>
                </c:pt>
                <c:pt idx="10">
                  <c:v>20</c:v>
                </c:pt>
              </c:numCache>
            </c:numRef>
          </c:val>
          <c:smooth val="0"/>
        </c:ser>
        <c:ser>
          <c:idx val="3"/>
          <c:order val="3"/>
          <c:tx>
            <c:strRef>
              <c:f>Sheet1!$A$5</c:f>
              <c:strCache>
                <c:ptCount val="1"/>
                <c:pt idx="0">
                  <c:v> Heterosexual</c:v>
                </c:pt>
              </c:strCache>
            </c:strRef>
          </c:tx>
          <c:spPr>
            <a:ln w="19050" cap="rnd" cmpd="sng" algn="ctr">
              <a:solidFill>
                <a:schemeClr val="accent1">
                  <a:lumMod val="60000"/>
                </a:schemeClr>
              </a:solidFill>
              <a:prstDash val="solid"/>
              <a:round/>
            </a:ln>
            <a:effectLst/>
          </c:spPr>
          <c:marker>
            <c:symbol val="circle"/>
            <c:size val="9"/>
            <c:spPr>
              <a:solidFill>
                <a:schemeClr val="accent1">
                  <a:lumMod val="60000"/>
                </a:schemeClr>
              </a:solidFill>
              <a:ln w="6350" cap="flat" cmpd="sng" algn="ctr">
                <a:solidFill>
                  <a:schemeClr val="accent1">
                    <a:lumMod val="60000"/>
                  </a:schemeClr>
                </a:solidFill>
                <a:prstDash val="solid"/>
                <a:round/>
              </a:ln>
              <a:effectLst/>
            </c:spPr>
          </c:marker>
          <c:cat>
            <c:numRef>
              <c:f>Sheet1!$B$1:$AA$1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Sheet1!$B$5:$AA$5</c:f>
              <c:numCache>
                <c:formatCode>General</c:formatCode>
                <c:ptCount val="11"/>
                <c:pt idx="0">
                  <c:v>9</c:v>
                </c:pt>
                <c:pt idx="1">
                  <c:v>8</c:v>
                </c:pt>
                <c:pt idx="2">
                  <c:v>12</c:v>
                </c:pt>
                <c:pt idx="3">
                  <c:v>6</c:v>
                </c:pt>
                <c:pt idx="4">
                  <c:v>11</c:v>
                </c:pt>
                <c:pt idx="5">
                  <c:v>13</c:v>
                </c:pt>
                <c:pt idx="6">
                  <c:v>12</c:v>
                </c:pt>
                <c:pt idx="7">
                  <c:v>10</c:v>
                </c:pt>
                <c:pt idx="8">
                  <c:v>12</c:v>
                </c:pt>
                <c:pt idx="9">
                  <c:v>6</c:v>
                </c:pt>
                <c:pt idx="10">
                  <c:v>4</c:v>
                </c:pt>
              </c:numCache>
            </c:numRef>
          </c:val>
          <c:smooth val="0"/>
        </c:ser>
        <c:ser>
          <c:idx val="5"/>
          <c:order val="4"/>
          <c:tx>
            <c:strRef>
              <c:f>Sheet1!$A$6</c:f>
              <c:strCache>
                <c:ptCount val="1"/>
                <c:pt idx="0">
                  <c:v> Unspecified</c:v>
                </c:pt>
              </c:strCache>
            </c:strRef>
          </c:tx>
          <c:spPr>
            <a:ln w="19050" cap="rnd" cmpd="sng" algn="ctr">
              <a:solidFill>
                <a:schemeClr val="accent5">
                  <a:lumMod val="60000"/>
                </a:schemeClr>
              </a:solidFill>
              <a:prstDash val="solid"/>
              <a:round/>
            </a:ln>
            <a:effectLst/>
          </c:spPr>
          <c:marker>
            <c:symbol val="x"/>
            <c:size val="11"/>
            <c:spPr>
              <a:noFill/>
              <a:ln w="6350" cap="flat" cmpd="sng" algn="ctr">
                <a:solidFill>
                  <a:schemeClr val="accent5">
                    <a:lumMod val="60000"/>
                  </a:schemeClr>
                </a:solidFill>
                <a:prstDash val="solid"/>
                <a:round/>
              </a:ln>
              <a:effectLst/>
            </c:spPr>
          </c:marker>
          <c:cat>
            <c:numRef>
              <c:f>Sheet1!$B$1:$AA$1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Sheet1!$B$6:$AA$6</c:f>
              <c:numCache>
                <c:formatCode>General</c:formatCode>
                <c:ptCount val="11"/>
                <c:pt idx="0">
                  <c:v>41</c:v>
                </c:pt>
                <c:pt idx="1">
                  <c:v>51</c:v>
                </c:pt>
                <c:pt idx="2">
                  <c:v>61</c:v>
                </c:pt>
                <c:pt idx="3">
                  <c:v>49</c:v>
                </c:pt>
                <c:pt idx="4">
                  <c:v>54</c:v>
                </c:pt>
                <c:pt idx="5">
                  <c:v>51</c:v>
                </c:pt>
                <c:pt idx="6">
                  <c:v>40</c:v>
                </c:pt>
                <c:pt idx="7">
                  <c:v>56</c:v>
                </c:pt>
                <c:pt idx="8">
                  <c:v>52</c:v>
                </c:pt>
                <c:pt idx="9">
                  <c:v>66</c:v>
                </c:pt>
                <c:pt idx="10">
                  <c:v>58</c:v>
                </c:pt>
              </c:numCache>
            </c:numRef>
          </c:val>
          <c:smooth val="0"/>
        </c:ser>
        <c:dLbls>
          <c:showLegendKey val="0"/>
          <c:showVal val="0"/>
          <c:showCatName val="0"/>
          <c:showSerName val="0"/>
          <c:showPercent val="0"/>
          <c:showBubbleSize val="0"/>
        </c:dLbls>
        <c:marker val="1"/>
        <c:smooth val="0"/>
        <c:axId val="546619824"/>
        <c:axId val="546621392"/>
      </c:lineChart>
      <c:catAx>
        <c:axId val="546619824"/>
        <c:scaling>
          <c:orientation val="minMax"/>
        </c:scaling>
        <c:delete val="0"/>
        <c:axPos val="b"/>
        <c:title>
          <c:tx>
            <c:rich>
              <a:bodyPr rot="0" spcFirstLastPara="1" vertOverflow="ellipsis" vert="horz" wrap="square" anchor="ctr" anchorCtr="1"/>
              <a:lstStyle/>
              <a:p>
                <a:pPr>
                  <a:defRPr sz="1397" b="0" i="0" u="none" strike="noStrike" kern="1200" baseline="0">
                    <a:solidFill>
                      <a:schemeClr val="tx1"/>
                    </a:solidFill>
                    <a:latin typeface="Arial Narrow"/>
                    <a:ea typeface="Arial Narrow"/>
                    <a:cs typeface="Arial Narrow"/>
                  </a:defRPr>
                </a:pPr>
                <a:r>
                  <a:rPr lang="en-US" dirty="0"/>
                  <a:t>Year</a:t>
                </a:r>
              </a:p>
            </c:rich>
          </c:tx>
          <c:layout>
            <c:manualLayout>
              <c:xMode val="edge"/>
              <c:yMode val="edge"/>
              <c:x val="0.49163879598662208"/>
              <c:y val="0.91881188118811885"/>
            </c:manualLayout>
          </c:layout>
          <c:overlay val="0"/>
          <c:spPr>
            <a:noFill/>
            <a:ln w="25349">
              <a:noFill/>
            </a:ln>
            <a:effectLst/>
          </c:spPr>
          <c:txPr>
            <a:bodyPr rot="0" spcFirstLastPara="1" vertOverflow="ellipsis" vert="horz" wrap="square" anchor="ctr" anchorCtr="1"/>
            <a:lstStyle/>
            <a:p>
              <a:pPr>
                <a:defRPr sz="1397" b="0" i="0" u="none" strike="noStrike" kern="1200" baseline="0">
                  <a:solidFill>
                    <a:schemeClr val="tx1"/>
                  </a:solidFill>
                  <a:latin typeface="Arial Narrow"/>
                  <a:ea typeface="Arial Narrow"/>
                  <a:cs typeface="Arial Narrow"/>
                </a:defRPr>
              </a:pPr>
              <a:endParaRPr lang="en-US"/>
            </a:p>
          </c:txPr>
        </c:title>
        <c:numFmt formatCode="General" sourceLinked="1"/>
        <c:majorTickMark val="out"/>
        <c:minorTickMark val="none"/>
        <c:tickLblPos val="nextTo"/>
        <c:spPr>
          <a:noFill/>
          <a:ln w="3169" cap="flat" cmpd="sng" algn="ctr">
            <a:solidFill>
              <a:schemeClr val="tx1"/>
            </a:solidFill>
            <a:prstDash val="solid"/>
            <a:round/>
          </a:ln>
          <a:effectLst/>
        </c:spPr>
        <c:txPr>
          <a:bodyPr rot="0" spcFirstLastPara="1" vertOverflow="ellipsis" wrap="square" anchor="ctr" anchorCtr="1"/>
          <a:lstStyle/>
          <a:p>
            <a:pPr>
              <a:defRPr sz="1397" b="1" i="0" u="none" strike="noStrike" kern="1200" baseline="0">
                <a:solidFill>
                  <a:schemeClr val="tx1"/>
                </a:solidFill>
                <a:latin typeface="Arial Narrow"/>
                <a:ea typeface="Arial Narrow"/>
                <a:cs typeface="Arial Narrow"/>
              </a:defRPr>
            </a:pPr>
            <a:endParaRPr lang="en-US"/>
          </a:p>
        </c:txPr>
        <c:crossAx val="546621392"/>
        <c:crossesAt val="0"/>
        <c:auto val="1"/>
        <c:lblAlgn val="ctr"/>
        <c:lblOffset val="100"/>
        <c:tickLblSkip val="1"/>
        <c:tickMarkSkip val="1"/>
        <c:noMultiLvlLbl val="0"/>
      </c:catAx>
      <c:valAx>
        <c:axId val="546621392"/>
        <c:scaling>
          <c:orientation val="minMax"/>
          <c:max val="250"/>
          <c:min val="0"/>
        </c:scaling>
        <c:delete val="0"/>
        <c:axPos val="l"/>
        <c:title>
          <c:tx>
            <c:rich>
              <a:bodyPr rot="-5400000" spcFirstLastPara="1" vertOverflow="ellipsis" vert="horz" wrap="square" anchor="ctr" anchorCtr="1"/>
              <a:lstStyle/>
              <a:p>
                <a:pPr>
                  <a:defRPr sz="1397" b="0" i="0" u="none" strike="noStrike" kern="1200" baseline="0">
                    <a:solidFill>
                      <a:schemeClr val="tx1"/>
                    </a:solidFill>
                    <a:latin typeface="Arial Narrow"/>
                    <a:ea typeface="Arial Narrow"/>
                    <a:cs typeface="Arial Narrow"/>
                  </a:defRPr>
                </a:pPr>
                <a:r>
                  <a:rPr lang="en-US"/>
                  <a:t>Number of Cases</a:t>
                </a:r>
              </a:p>
            </c:rich>
          </c:tx>
          <c:layout>
            <c:manualLayout>
              <c:xMode val="edge"/>
              <c:yMode val="edge"/>
              <c:x val="6.688963210702341E-3"/>
              <c:y val="0.30495049504950494"/>
            </c:manualLayout>
          </c:layout>
          <c:overlay val="0"/>
          <c:spPr>
            <a:noFill/>
            <a:ln w="25349">
              <a:noFill/>
            </a:ln>
            <a:effectLst/>
          </c:spPr>
          <c:txPr>
            <a:bodyPr rot="-5400000" spcFirstLastPara="1" vertOverflow="ellipsis" vert="horz" wrap="square" anchor="ctr" anchorCtr="1"/>
            <a:lstStyle/>
            <a:p>
              <a:pPr>
                <a:defRPr sz="1397" b="0" i="0" u="none" strike="noStrike" kern="1200" baseline="0">
                  <a:solidFill>
                    <a:schemeClr val="tx1"/>
                  </a:solidFill>
                  <a:latin typeface="Arial Narrow"/>
                  <a:ea typeface="Arial Narrow"/>
                  <a:cs typeface="Arial Narrow"/>
                </a:defRPr>
              </a:pPr>
              <a:endParaRPr lang="en-US"/>
            </a:p>
          </c:txPr>
        </c:title>
        <c:numFmt formatCode="General" sourceLinked="1"/>
        <c:majorTickMark val="out"/>
        <c:minorTickMark val="none"/>
        <c:tickLblPos val="nextTo"/>
        <c:spPr>
          <a:noFill/>
          <a:ln w="3169" cap="flat" cmpd="sng" algn="ctr">
            <a:solidFill>
              <a:schemeClr val="tx1"/>
            </a:solidFill>
            <a:prstDash val="solid"/>
            <a:round/>
          </a:ln>
          <a:effectLst/>
        </c:spPr>
        <c:txPr>
          <a:bodyPr rot="0" spcFirstLastPara="1" vertOverflow="ellipsis" wrap="square" anchor="ctr" anchorCtr="1"/>
          <a:lstStyle/>
          <a:p>
            <a:pPr>
              <a:defRPr sz="1397" b="0" i="0" u="none" strike="noStrike" kern="1200" baseline="0">
                <a:solidFill>
                  <a:schemeClr val="tx1"/>
                </a:solidFill>
                <a:latin typeface="Arial Narrow"/>
                <a:ea typeface="Arial Narrow"/>
                <a:cs typeface="Arial Narrow"/>
              </a:defRPr>
            </a:pPr>
            <a:endParaRPr lang="en-US"/>
          </a:p>
        </c:txPr>
        <c:crossAx val="546619824"/>
        <c:crosses val="autoZero"/>
        <c:crossBetween val="between"/>
      </c:valAx>
      <c:spPr>
        <a:noFill/>
        <a:ln w="25349">
          <a:noFill/>
        </a:ln>
        <a:effectLst/>
      </c:spPr>
    </c:plotArea>
    <c:legend>
      <c:legendPos val="r"/>
      <c:layout>
        <c:manualLayout>
          <c:xMode val="edge"/>
          <c:yMode val="edge"/>
          <c:x val="0.17413045743999608"/>
          <c:y val="0"/>
          <c:w val="0.78593509099410885"/>
          <c:h val="0.22574257425742575"/>
        </c:manualLayout>
      </c:layout>
      <c:overlay val="0"/>
      <c:spPr>
        <a:noFill/>
        <a:ln w="25349">
          <a:noFill/>
        </a:ln>
        <a:effectLst/>
      </c:spPr>
      <c:txPr>
        <a:bodyPr rot="0" spcFirstLastPara="1" vertOverflow="ellipsis" vert="horz" wrap="square" anchor="ctr" anchorCtr="1"/>
        <a:lstStyle/>
        <a:p>
          <a:pPr>
            <a:defRPr sz="1467" b="0" i="0" u="none" strike="noStrike" kern="1200" baseline="0">
              <a:solidFill>
                <a:schemeClr val="tx1"/>
              </a:solidFill>
              <a:latin typeface="Arial Narrow"/>
              <a:ea typeface="Arial Narrow"/>
              <a:cs typeface="Arial Narrow"/>
            </a:defRPr>
          </a:pPr>
          <a:endParaRPr lang="en-US"/>
        </a:p>
      </c:txPr>
    </c:legend>
    <c:plotVisOnly val="1"/>
    <c:dispBlanksAs val="gap"/>
    <c:showDLblsOverMax val="0"/>
  </c:chart>
  <c:spPr>
    <a:noFill/>
    <a:ln w="6350" cap="flat" cmpd="sng" algn="ctr">
      <a:noFill/>
      <a:prstDash val="solid"/>
      <a:miter lim="800000"/>
    </a:ln>
    <a:effectLst/>
  </c:spPr>
  <c:txPr>
    <a:bodyPr/>
    <a:lstStyle/>
    <a:p>
      <a:pPr>
        <a:defRPr sz="1697"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19555524991691"/>
          <c:y val="7.9104982237117982E-2"/>
          <c:w val="0.87033719584178615"/>
          <c:h val="0.79584737425108054"/>
        </c:manualLayout>
      </c:layout>
      <c:lineChart>
        <c:grouping val="standard"/>
        <c:varyColors val="0"/>
        <c:ser>
          <c:idx val="1"/>
          <c:order val="0"/>
          <c:tx>
            <c:strRef>
              <c:f>Sheet1!$A$2</c:f>
              <c:strCache>
                <c:ptCount val="1"/>
                <c:pt idx="0">
                  <c:v> IDU</c:v>
                </c:pt>
              </c:strCache>
            </c:strRef>
          </c:tx>
          <c:spPr>
            <a:ln w="19050" cap="rnd" cmpd="sng" algn="ctr">
              <a:solidFill>
                <a:schemeClr val="accent3"/>
              </a:solidFill>
              <a:prstDash val="solid"/>
              <a:round/>
            </a:ln>
            <a:effectLst/>
          </c:spPr>
          <c:marker>
            <c:symbol val="triangle"/>
            <c:size val="9"/>
            <c:spPr>
              <a:solidFill>
                <a:schemeClr val="accent3"/>
              </a:solidFill>
              <a:ln w="6350" cap="flat" cmpd="sng" algn="ctr">
                <a:solidFill>
                  <a:schemeClr val="accent3"/>
                </a:solidFill>
                <a:prstDash val="solid"/>
                <a:round/>
              </a:ln>
              <a:effectLst/>
            </c:spPr>
          </c:marker>
          <c:cat>
            <c:numRef>
              <c:f>Sheet1!$B$1:$AA$1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Sheet1!$B$2:$AA$2</c:f>
              <c:numCache>
                <c:formatCode>General</c:formatCode>
                <c:ptCount val="11"/>
                <c:pt idx="0">
                  <c:v>4</c:v>
                </c:pt>
                <c:pt idx="1">
                  <c:v>4</c:v>
                </c:pt>
                <c:pt idx="2">
                  <c:v>9</c:v>
                </c:pt>
                <c:pt idx="3">
                  <c:v>7</c:v>
                </c:pt>
                <c:pt idx="4">
                  <c:v>4</c:v>
                </c:pt>
                <c:pt idx="5">
                  <c:v>4</c:v>
                </c:pt>
                <c:pt idx="6">
                  <c:v>3</c:v>
                </c:pt>
                <c:pt idx="7">
                  <c:v>4</c:v>
                </c:pt>
                <c:pt idx="8">
                  <c:v>2</c:v>
                </c:pt>
                <c:pt idx="9">
                  <c:v>2</c:v>
                </c:pt>
                <c:pt idx="10">
                  <c:v>0</c:v>
                </c:pt>
              </c:numCache>
            </c:numRef>
          </c:val>
          <c:smooth val="0"/>
        </c:ser>
        <c:ser>
          <c:idx val="3"/>
          <c:order val="1"/>
          <c:tx>
            <c:strRef>
              <c:f>Sheet1!$A$3</c:f>
              <c:strCache>
                <c:ptCount val="1"/>
                <c:pt idx="0">
                  <c:v> Heterosexual</c:v>
                </c:pt>
              </c:strCache>
            </c:strRef>
          </c:tx>
          <c:spPr>
            <a:ln w="19050" cap="rnd" cmpd="sng" algn="ctr">
              <a:solidFill>
                <a:schemeClr val="accent1">
                  <a:lumMod val="60000"/>
                </a:schemeClr>
              </a:solidFill>
              <a:prstDash val="solid"/>
              <a:round/>
            </a:ln>
            <a:effectLst/>
          </c:spPr>
          <c:marker>
            <c:symbol val="circle"/>
            <c:size val="10"/>
            <c:spPr>
              <a:solidFill>
                <a:schemeClr val="accent1">
                  <a:lumMod val="60000"/>
                </a:schemeClr>
              </a:solidFill>
              <a:ln w="6350" cap="flat" cmpd="sng" algn="ctr">
                <a:solidFill>
                  <a:schemeClr val="accent1">
                    <a:lumMod val="60000"/>
                  </a:schemeClr>
                </a:solidFill>
                <a:prstDash val="solid"/>
                <a:round/>
              </a:ln>
              <a:effectLst/>
            </c:spPr>
          </c:marker>
          <c:cat>
            <c:numRef>
              <c:f>Sheet1!$B$1:$AA$1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Sheet1!$B$3:$AA$3</c:f>
              <c:numCache>
                <c:formatCode>General</c:formatCode>
                <c:ptCount val="11"/>
                <c:pt idx="0">
                  <c:v>78</c:v>
                </c:pt>
                <c:pt idx="1">
                  <c:v>84</c:v>
                </c:pt>
                <c:pt idx="2">
                  <c:v>63</c:v>
                </c:pt>
                <c:pt idx="3">
                  <c:v>67</c:v>
                </c:pt>
                <c:pt idx="4">
                  <c:v>61</c:v>
                </c:pt>
                <c:pt idx="5">
                  <c:v>53</c:v>
                </c:pt>
                <c:pt idx="6">
                  <c:v>65</c:v>
                </c:pt>
                <c:pt idx="7">
                  <c:v>47</c:v>
                </c:pt>
                <c:pt idx="8">
                  <c:v>65</c:v>
                </c:pt>
                <c:pt idx="9">
                  <c:v>54</c:v>
                </c:pt>
                <c:pt idx="10">
                  <c:v>51</c:v>
                </c:pt>
              </c:numCache>
            </c:numRef>
          </c:val>
          <c:smooth val="0"/>
        </c:ser>
        <c:ser>
          <c:idx val="5"/>
          <c:order val="2"/>
          <c:tx>
            <c:strRef>
              <c:f>Sheet1!$A$4</c:f>
              <c:strCache>
                <c:ptCount val="1"/>
                <c:pt idx="0">
                  <c:v> Unspecified</c:v>
                </c:pt>
              </c:strCache>
            </c:strRef>
          </c:tx>
          <c:spPr>
            <a:ln w="19050" cap="rnd" cmpd="sng" algn="ctr">
              <a:solidFill>
                <a:schemeClr val="accent5">
                  <a:lumMod val="60000"/>
                </a:schemeClr>
              </a:solidFill>
              <a:prstDash val="solid"/>
              <a:round/>
            </a:ln>
            <a:effectLst/>
          </c:spPr>
          <c:marker>
            <c:symbol val="x"/>
            <c:size val="11"/>
            <c:spPr>
              <a:noFill/>
              <a:ln w="6350" cap="flat" cmpd="sng" algn="ctr">
                <a:solidFill>
                  <a:schemeClr val="accent5">
                    <a:lumMod val="60000"/>
                  </a:schemeClr>
                </a:solidFill>
                <a:prstDash val="solid"/>
                <a:round/>
              </a:ln>
              <a:effectLst/>
            </c:spPr>
          </c:marker>
          <c:cat>
            <c:numRef>
              <c:f>Sheet1!$B$1:$AA$1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Sheet1!$B$4:$AA$4</c:f>
              <c:numCache>
                <c:formatCode>General</c:formatCode>
                <c:ptCount val="11"/>
                <c:pt idx="0">
                  <c:v>0</c:v>
                </c:pt>
                <c:pt idx="1">
                  <c:v>0</c:v>
                </c:pt>
                <c:pt idx="2">
                  <c:v>5</c:v>
                </c:pt>
                <c:pt idx="3">
                  <c:v>4</c:v>
                </c:pt>
                <c:pt idx="4">
                  <c:v>5</c:v>
                </c:pt>
                <c:pt idx="5">
                  <c:v>10</c:v>
                </c:pt>
                <c:pt idx="6">
                  <c:v>5</c:v>
                </c:pt>
                <c:pt idx="7">
                  <c:v>9</c:v>
                </c:pt>
                <c:pt idx="8">
                  <c:v>1</c:v>
                </c:pt>
                <c:pt idx="9">
                  <c:v>14</c:v>
                </c:pt>
                <c:pt idx="10">
                  <c:v>16</c:v>
                </c:pt>
              </c:numCache>
            </c:numRef>
          </c:val>
          <c:smooth val="0"/>
        </c:ser>
        <c:ser>
          <c:idx val="0"/>
          <c:order val="3"/>
          <c:tx>
            <c:strRef>
              <c:f>Sheet1!$A$5</c:f>
              <c:strCache>
                <c:ptCount val="1"/>
                <c:pt idx="0">
                  <c:v>Perinatal</c:v>
                </c:pt>
              </c:strCache>
            </c:strRef>
          </c:tx>
          <c:spPr>
            <a:ln w="19050" cap="rnd" cmpd="sng" algn="ctr">
              <a:solidFill>
                <a:schemeClr val="accent1"/>
              </a:solidFill>
              <a:prstDash val="solid"/>
              <a:round/>
            </a:ln>
            <a:effectLst/>
          </c:spPr>
          <c:marker>
            <c:spPr>
              <a:solidFill>
                <a:schemeClr val="accent1"/>
              </a:solidFill>
              <a:ln w="6350" cap="flat" cmpd="sng" algn="ctr">
                <a:solidFill>
                  <a:schemeClr val="accent1"/>
                </a:solidFill>
                <a:prstDash val="solid"/>
                <a:round/>
              </a:ln>
              <a:effectLst/>
            </c:spPr>
          </c:marker>
          <c:cat>
            <c:numRef>
              <c:f>Sheet1!$B$1:$AA$1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Sheet1!$B$5:$AA$5</c:f>
            </c:numRef>
          </c:val>
          <c:smooth val="0"/>
        </c:ser>
        <c:dLbls>
          <c:showLegendKey val="0"/>
          <c:showVal val="0"/>
          <c:showCatName val="0"/>
          <c:showSerName val="0"/>
          <c:showPercent val="0"/>
          <c:showBubbleSize val="0"/>
        </c:dLbls>
        <c:marker val="1"/>
        <c:smooth val="0"/>
        <c:axId val="546618648"/>
        <c:axId val="546614336"/>
      </c:lineChart>
      <c:catAx>
        <c:axId val="546618648"/>
        <c:scaling>
          <c:orientation val="minMax"/>
        </c:scaling>
        <c:delete val="0"/>
        <c:axPos val="b"/>
        <c:title>
          <c:tx>
            <c:rich>
              <a:bodyPr rot="0" spcFirstLastPara="1" vertOverflow="ellipsis" vert="horz" wrap="square" anchor="ctr" anchorCtr="1"/>
              <a:lstStyle/>
              <a:p>
                <a:pPr>
                  <a:defRPr sz="1401" b="0" i="0" u="none" strike="noStrike" kern="1200" baseline="0">
                    <a:solidFill>
                      <a:schemeClr val="tx1"/>
                    </a:solidFill>
                    <a:latin typeface="Arial Narrow"/>
                    <a:ea typeface="Arial Narrow"/>
                    <a:cs typeface="Arial Narrow"/>
                  </a:defRPr>
                </a:pPr>
                <a:r>
                  <a:rPr lang="en-US"/>
                  <a:t>Year</a:t>
                </a:r>
              </a:p>
            </c:rich>
          </c:tx>
          <c:layout>
            <c:manualLayout>
              <c:xMode val="edge"/>
              <c:yMode val="edge"/>
              <c:x val="0.48699778794026283"/>
              <c:y val="0.94912251667395997"/>
            </c:manualLayout>
          </c:layout>
          <c:overlay val="0"/>
          <c:spPr>
            <a:noFill/>
            <a:ln w="25416">
              <a:noFill/>
            </a:ln>
            <a:effectLst/>
          </c:spPr>
          <c:txPr>
            <a:bodyPr rot="0" spcFirstLastPara="1" vertOverflow="ellipsis" vert="horz" wrap="square" anchor="ctr" anchorCtr="1"/>
            <a:lstStyle/>
            <a:p>
              <a:pPr>
                <a:defRPr sz="1401" b="0" i="0" u="none" strike="noStrike" kern="1200" baseline="0">
                  <a:solidFill>
                    <a:schemeClr val="tx1"/>
                  </a:solidFill>
                  <a:latin typeface="Arial Narrow"/>
                  <a:ea typeface="Arial Narrow"/>
                  <a:cs typeface="Arial Narrow"/>
                </a:defRPr>
              </a:pPr>
              <a:endParaRPr lang="en-US"/>
            </a:p>
          </c:txPr>
        </c:title>
        <c:numFmt formatCode="General" sourceLinked="1"/>
        <c:majorTickMark val="out"/>
        <c:minorTickMark val="none"/>
        <c:tickLblPos val="nextTo"/>
        <c:spPr>
          <a:noFill/>
          <a:ln w="3177" cap="flat" cmpd="sng" algn="ctr">
            <a:solidFill>
              <a:schemeClr val="tx1"/>
            </a:solidFill>
            <a:prstDash val="solid"/>
            <a:round/>
          </a:ln>
          <a:effectLst/>
        </c:spPr>
        <c:txPr>
          <a:bodyPr rot="0" spcFirstLastPara="1" vertOverflow="ellipsis" wrap="square" anchor="ctr" anchorCtr="1"/>
          <a:lstStyle/>
          <a:p>
            <a:pPr>
              <a:defRPr sz="1401" b="1" i="0" u="none" strike="noStrike" kern="1200" baseline="0">
                <a:solidFill>
                  <a:schemeClr val="tx1"/>
                </a:solidFill>
                <a:latin typeface="Arial Narrow"/>
                <a:ea typeface="Arial Narrow"/>
                <a:cs typeface="Arial Narrow"/>
              </a:defRPr>
            </a:pPr>
            <a:endParaRPr lang="en-US"/>
          </a:p>
        </c:txPr>
        <c:crossAx val="546614336"/>
        <c:crossesAt val="0"/>
        <c:auto val="1"/>
        <c:lblAlgn val="ctr"/>
        <c:lblOffset val="100"/>
        <c:tickLblSkip val="1"/>
        <c:tickMarkSkip val="1"/>
        <c:noMultiLvlLbl val="0"/>
      </c:catAx>
      <c:valAx>
        <c:axId val="546614336"/>
        <c:scaling>
          <c:orientation val="minMax"/>
          <c:min val="0"/>
        </c:scaling>
        <c:delete val="0"/>
        <c:axPos val="l"/>
        <c:title>
          <c:tx>
            <c:rich>
              <a:bodyPr rot="-5400000" spcFirstLastPara="1" vertOverflow="ellipsis" vert="horz" wrap="square" anchor="ctr" anchorCtr="1"/>
              <a:lstStyle/>
              <a:p>
                <a:pPr>
                  <a:defRPr sz="1401" b="0" i="0" u="none" strike="noStrike" kern="1200" baseline="0">
                    <a:solidFill>
                      <a:schemeClr val="tx1"/>
                    </a:solidFill>
                    <a:latin typeface="Arial Narrow"/>
                    <a:ea typeface="Arial Narrow"/>
                    <a:cs typeface="Arial Narrow"/>
                  </a:defRPr>
                </a:pPr>
                <a:r>
                  <a:rPr lang="en-US"/>
                  <a:t>Number of Cases</a:t>
                </a:r>
              </a:p>
            </c:rich>
          </c:tx>
          <c:layout>
            <c:manualLayout>
              <c:xMode val="edge"/>
              <c:yMode val="edge"/>
              <c:x val="2.6942658368577295E-2"/>
              <c:y val="0.33245454702366389"/>
            </c:manualLayout>
          </c:layout>
          <c:overlay val="0"/>
          <c:spPr>
            <a:noFill/>
            <a:ln w="25416">
              <a:noFill/>
            </a:ln>
            <a:effectLst/>
          </c:spPr>
          <c:txPr>
            <a:bodyPr rot="-5400000" spcFirstLastPara="1" vertOverflow="ellipsis" vert="horz" wrap="square" anchor="ctr" anchorCtr="1"/>
            <a:lstStyle/>
            <a:p>
              <a:pPr>
                <a:defRPr sz="1401" b="0" i="0" u="none" strike="noStrike" kern="1200" baseline="0">
                  <a:solidFill>
                    <a:schemeClr val="tx1"/>
                  </a:solidFill>
                  <a:latin typeface="Arial Narrow"/>
                  <a:ea typeface="Arial Narrow"/>
                  <a:cs typeface="Arial Narrow"/>
                </a:defRPr>
              </a:pPr>
              <a:endParaRPr lang="en-US"/>
            </a:p>
          </c:txPr>
        </c:title>
        <c:numFmt formatCode="General" sourceLinked="1"/>
        <c:majorTickMark val="out"/>
        <c:minorTickMark val="none"/>
        <c:tickLblPos val="nextTo"/>
        <c:spPr>
          <a:noFill/>
          <a:ln w="3177" cap="flat" cmpd="sng" algn="ctr">
            <a:solidFill>
              <a:schemeClr val="tx1"/>
            </a:solidFill>
            <a:prstDash val="solid"/>
            <a:round/>
          </a:ln>
          <a:effectLst/>
        </c:spPr>
        <c:txPr>
          <a:bodyPr rot="0" spcFirstLastPara="1" vertOverflow="ellipsis" wrap="square" anchor="ctr" anchorCtr="1"/>
          <a:lstStyle/>
          <a:p>
            <a:pPr>
              <a:defRPr sz="1401" b="0" i="0" u="none" strike="noStrike" kern="1200" baseline="0">
                <a:solidFill>
                  <a:schemeClr val="tx1"/>
                </a:solidFill>
                <a:latin typeface="Arial Narrow"/>
                <a:ea typeface="Arial Narrow"/>
                <a:cs typeface="Arial Narrow"/>
              </a:defRPr>
            </a:pPr>
            <a:endParaRPr lang="en-US"/>
          </a:p>
        </c:txPr>
        <c:crossAx val="546618648"/>
        <c:crosses val="autoZero"/>
        <c:crossBetween val="between"/>
        <c:majorUnit val="5"/>
        <c:minorUnit val="1"/>
      </c:valAx>
      <c:spPr>
        <a:noFill/>
        <a:ln w="25416">
          <a:noFill/>
        </a:ln>
        <a:effectLst/>
      </c:spPr>
    </c:plotArea>
    <c:legend>
      <c:legendPos val="r"/>
      <c:layout>
        <c:manualLayout>
          <c:xMode val="edge"/>
          <c:yMode val="edge"/>
          <c:x val="0.28222012435639576"/>
          <c:y val="1.2247871753273906E-2"/>
          <c:w val="0.51650793277705953"/>
          <c:h val="0.20555730093209715"/>
        </c:manualLayout>
      </c:layout>
      <c:overlay val="0"/>
      <c:spPr>
        <a:noFill/>
        <a:ln w="25416">
          <a:noFill/>
        </a:ln>
        <a:effectLst/>
      </c:spPr>
      <c:txPr>
        <a:bodyPr rot="0" spcFirstLastPara="1" vertOverflow="ellipsis" vert="horz" wrap="square" anchor="ctr" anchorCtr="1"/>
        <a:lstStyle/>
        <a:p>
          <a:pPr>
            <a:defRPr sz="1400" b="0" i="0" u="none" strike="noStrike" kern="1200" baseline="0">
              <a:solidFill>
                <a:schemeClr val="tx1"/>
              </a:solidFill>
              <a:latin typeface="Arial Narrow"/>
              <a:ea typeface="Arial Narrow"/>
              <a:cs typeface="Arial Narrow"/>
            </a:defRPr>
          </a:pPr>
          <a:endParaRPr lang="en-US"/>
        </a:p>
      </c:txPr>
    </c:legend>
    <c:plotVisOnly val="1"/>
    <c:dispBlanksAs val="gap"/>
    <c:showDLblsOverMax val="0"/>
  </c:chart>
  <c:spPr>
    <a:noFill/>
    <a:ln w="6350" cap="flat" cmpd="sng" algn="ctr">
      <a:noFill/>
      <a:prstDash val="solid"/>
      <a:miter lim="800000"/>
    </a:ln>
    <a:effectLst/>
  </c:spPr>
  <c:txPr>
    <a:bodyPr/>
    <a:lstStyle/>
    <a:p>
      <a:pPr>
        <a:defRPr sz="1801"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361458074903367E-2"/>
          <c:y val="3.4803689891039075E-2"/>
          <c:w val="0.90963855421686746"/>
          <c:h val="0.81132075471698117"/>
        </c:manualLayout>
      </c:layout>
      <c:lineChart>
        <c:grouping val="standard"/>
        <c:varyColors val="0"/>
        <c:ser>
          <c:idx val="1"/>
          <c:order val="0"/>
          <c:tx>
            <c:strRef>
              <c:f>Sheet1!$A$2</c:f>
              <c:strCache>
                <c:ptCount val="1"/>
                <c:pt idx="0">
                  <c:v> Births</c:v>
                </c:pt>
              </c:strCache>
            </c:strRef>
          </c:tx>
          <c:spPr>
            <a:ln w="19050" cap="rnd" cmpd="sng" algn="ctr">
              <a:solidFill>
                <a:schemeClr val="accent3"/>
              </a:solidFill>
              <a:prstDash val="solid"/>
              <a:round/>
            </a:ln>
            <a:effectLst/>
          </c:spPr>
          <c:marker>
            <c:symbol val="square"/>
            <c:size val="9"/>
            <c:spPr>
              <a:solidFill>
                <a:schemeClr val="accent3"/>
              </a:solidFill>
              <a:ln w="6350" cap="flat" cmpd="sng" algn="ctr">
                <a:solidFill>
                  <a:schemeClr val="accent3"/>
                </a:solidFill>
                <a:prstDash val="solid"/>
                <a:round/>
              </a:ln>
              <a:effectLst/>
            </c:spPr>
          </c:marker>
          <c:cat>
            <c:numRef>
              <c:f>Sheet1!$B$1:$AA$1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Sheet1!$B$2:$AA$2</c:f>
              <c:numCache>
                <c:formatCode>General</c:formatCode>
                <c:ptCount val="11"/>
                <c:pt idx="0">
                  <c:v>41</c:v>
                </c:pt>
                <c:pt idx="1">
                  <c:v>52</c:v>
                </c:pt>
                <c:pt idx="2">
                  <c:v>59</c:v>
                </c:pt>
                <c:pt idx="3">
                  <c:v>53</c:v>
                </c:pt>
                <c:pt idx="4">
                  <c:v>71</c:v>
                </c:pt>
                <c:pt idx="5">
                  <c:v>51</c:v>
                </c:pt>
                <c:pt idx="6">
                  <c:v>65</c:v>
                </c:pt>
                <c:pt idx="7">
                  <c:v>59</c:v>
                </c:pt>
                <c:pt idx="8">
                  <c:v>62</c:v>
                </c:pt>
                <c:pt idx="9">
                  <c:v>65</c:v>
                </c:pt>
                <c:pt idx="10">
                  <c:v>59</c:v>
                </c:pt>
              </c:numCache>
            </c:numRef>
          </c:val>
          <c:smooth val="0"/>
        </c:ser>
        <c:ser>
          <c:idx val="3"/>
          <c:order val="1"/>
          <c:tx>
            <c:strRef>
              <c:f>Sheet1!$A$3</c:f>
              <c:strCache>
                <c:ptCount val="1"/>
                <c:pt idx="0">
                  <c:v> HIV Infections</c:v>
                </c:pt>
              </c:strCache>
            </c:strRef>
          </c:tx>
          <c:spPr>
            <a:ln w="19050" cap="rnd" cmpd="sng" algn="ctr">
              <a:solidFill>
                <a:schemeClr val="accent1">
                  <a:lumMod val="60000"/>
                </a:schemeClr>
              </a:solidFill>
              <a:prstDash val="solid"/>
              <a:round/>
            </a:ln>
            <a:effectLst/>
          </c:spPr>
          <c:marker>
            <c:symbol val="triangle"/>
            <c:size val="9"/>
            <c:spPr>
              <a:solidFill>
                <a:schemeClr val="accent1">
                  <a:lumMod val="60000"/>
                </a:schemeClr>
              </a:solidFill>
              <a:ln w="6350" cap="flat" cmpd="sng" algn="ctr">
                <a:solidFill>
                  <a:schemeClr val="accent1">
                    <a:lumMod val="60000"/>
                  </a:schemeClr>
                </a:solidFill>
                <a:prstDash val="solid"/>
                <a:round/>
              </a:ln>
              <a:effectLst/>
            </c:spPr>
          </c:marker>
          <c:cat>
            <c:numRef>
              <c:f>Sheet1!$B$1:$AA$1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Sheet1!$B$3:$AA$3</c:f>
              <c:numCache>
                <c:formatCode>General</c:formatCode>
                <c:ptCount val="11"/>
                <c:pt idx="0">
                  <c:v>0</c:v>
                </c:pt>
                <c:pt idx="1">
                  <c:v>1</c:v>
                </c:pt>
                <c:pt idx="2">
                  <c:v>1</c:v>
                </c:pt>
                <c:pt idx="3">
                  <c:v>0</c:v>
                </c:pt>
                <c:pt idx="4">
                  <c:v>0</c:v>
                </c:pt>
                <c:pt idx="5">
                  <c:v>2</c:v>
                </c:pt>
                <c:pt idx="6">
                  <c:v>0</c:v>
                </c:pt>
                <c:pt idx="7">
                  <c:v>1</c:v>
                </c:pt>
                <c:pt idx="8">
                  <c:v>0</c:v>
                </c:pt>
                <c:pt idx="9">
                  <c:v>1</c:v>
                </c:pt>
                <c:pt idx="10">
                  <c:v>2</c:v>
                </c:pt>
              </c:numCache>
            </c:numRef>
          </c:val>
          <c:smooth val="0"/>
        </c:ser>
        <c:dLbls>
          <c:showLegendKey val="0"/>
          <c:showVal val="0"/>
          <c:showCatName val="0"/>
          <c:showSerName val="0"/>
          <c:showPercent val="0"/>
          <c:showBubbleSize val="0"/>
        </c:dLbls>
        <c:marker val="1"/>
        <c:smooth val="0"/>
        <c:axId val="547681368"/>
        <c:axId val="547679016"/>
      </c:lineChart>
      <c:catAx>
        <c:axId val="547681368"/>
        <c:scaling>
          <c:orientation val="minMax"/>
        </c:scaling>
        <c:delete val="0"/>
        <c:axPos val="b"/>
        <c:title>
          <c:tx>
            <c:rich>
              <a:bodyPr rot="0" spcFirstLastPara="1" vertOverflow="ellipsis" vert="horz" wrap="square" anchor="ctr" anchorCtr="1"/>
              <a:lstStyle/>
              <a:p>
                <a:pPr>
                  <a:defRPr sz="1401" b="0" i="0" u="none" strike="noStrike" kern="1200" baseline="0">
                    <a:solidFill>
                      <a:schemeClr val="tx1"/>
                    </a:solidFill>
                    <a:latin typeface="Arial Narrow"/>
                    <a:ea typeface="Arial Narrow"/>
                    <a:cs typeface="Arial Narrow"/>
                  </a:defRPr>
                </a:pPr>
                <a:r>
                  <a:rPr lang="en-US"/>
                  <a:t>Year</a:t>
                </a:r>
              </a:p>
            </c:rich>
          </c:tx>
          <c:layout>
            <c:manualLayout>
              <c:xMode val="edge"/>
              <c:yMode val="edge"/>
              <c:x val="0.48915662650602409"/>
              <c:y val="0.9037735849056604"/>
            </c:manualLayout>
          </c:layout>
          <c:overlay val="0"/>
          <c:spPr>
            <a:noFill/>
            <a:ln w="25416">
              <a:noFill/>
            </a:ln>
            <a:effectLst/>
          </c:spPr>
          <c:txPr>
            <a:bodyPr rot="0" spcFirstLastPara="1" vertOverflow="ellipsis" vert="horz" wrap="square" anchor="ctr" anchorCtr="1"/>
            <a:lstStyle/>
            <a:p>
              <a:pPr>
                <a:defRPr sz="1401" b="0" i="0" u="none" strike="noStrike" kern="1200" baseline="0">
                  <a:solidFill>
                    <a:schemeClr val="tx1"/>
                  </a:solidFill>
                  <a:latin typeface="Arial Narrow"/>
                  <a:ea typeface="Arial Narrow"/>
                  <a:cs typeface="Arial Narrow"/>
                </a:defRPr>
              </a:pPr>
              <a:endParaRPr lang="en-US"/>
            </a:p>
          </c:txPr>
        </c:title>
        <c:numFmt formatCode="General" sourceLinked="1"/>
        <c:majorTickMark val="out"/>
        <c:minorTickMark val="none"/>
        <c:tickLblPos val="nextTo"/>
        <c:spPr>
          <a:noFill/>
          <a:ln w="3177" cap="flat" cmpd="sng" algn="ctr">
            <a:solidFill>
              <a:schemeClr val="tx1"/>
            </a:solidFill>
            <a:prstDash val="solid"/>
            <a:round/>
          </a:ln>
          <a:effectLst/>
        </c:spPr>
        <c:txPr>
          <a:bodyPr rot="0" spcFirstLastPara="1" vertOverflow="ellipsis" wrap="square" anchor="ctr" anchorCtr="1"/>
          <a:lstStyle/>
          <a:p>
            <a:pPr>
              <a:defRPr sz="1401" b="1" i="0" u="none" strike="noStrike" kern="1200" baseline="0">
                <a:solidFill>
                  <a:schemeClr val="tx1"/>
                </a:solidFill>
                <a:latin typeface="Arial Narrow"/>
                <a:ea typeface="Arial Narrow"/>
                <a:cs typeface="Arial Narrow"/>
              </a:defRPr>
            </a:pPr>
            <a:endParaRPr lang="en-US"/>
          </a:p>
        </c:txPr>
        <c:crossAx val="547679016"/>
        <c:crossesAt val="0"/>
        <c:auto val="1"/>
        <c:lblAlgn val="ctr"/>
        <c:lblOffset val="100"/>
        <c:tickLblSkip val="1"/>
        <c:tickMarkSkip val="1"/>
        <c:noMultiLvlLbl val="0"/>
      </c:catAx>
      <c:valAx>
        <c:axId val="547679016"/>
        <c:scaling>
          <c:orientation val="minMax"/>
          <c:max val="80"/>
          <c:min val="0"/>
        </c:scaling>
        <c:delete val="0"/>
        <c:axPos val="l"/>
        <c:title>
          <c:tx>
            <c:rich>
              <a:bodyPr rot="-5400000" spcFirstLastPara="1" vertOverflow="ellipsis" vert="horz" wrap="square" anchor="ctr" anchorCtr="1"/>
              <a:lstStyle/>
              <a:p>
                <a:pPr>
                  <a:defRPr sz="1401" b="0" i="0" u="none" strike="noStrike" kern="1200" baseline="0">
                    <a:solidFill>
                      <a:schemeClr val="tx1"/>
                    </a:solidFill>
                    <a:latin typeface="Arial Narrow"/>
                    <a:ea typeface="Arial Narrow"/>
                    <a:cs typeface="Arial Narrow"/>
                  </a:defRPr>
                </a:pPr>
                <a:r>
                  <a:rPr lang="en-US"/>
                  <a:t>Number of Cases</a:t>
                </a:r>
              </a:p>
            </c:rich>
          </c:tx>
          <c:layout>
            <c:manualLayout>
              <c:xMode val="edge"/>
              <c:yMode val="edge"/>
              <c:x val="8.4337349397590362E-3"/>
              <c:y val="0.31698113207547168"/>
            </c:manualLayout>
          </c:layout>
          <c:overlay val="0"/>
          <c:spPr>
            <a:noFill/>
            <a:ln w="25416">
              <a:noFill/>
            </a:ln>
            <a:effectLst/>
          </c:spPr>
          <c:txPr>
            <a:bodyPr rot="-5400000" spcFirstLastPara="1" vertOverflow="ellipsis" vert="horz" wrap="square" anchor="ctr" anchorCtr="1"/>
            <a:lstStyle/>
            <a:p>
              <a:pPr>
                <a:defRPr sz="1401" b="0" i="0" u="none" strike="noStrike" kern="1200" baseline="0">
                  <a:solidFill>
                    <a:schemeClr val="tx1"/>
                  </a:solidFill>
                  <a:latin typeface="Arial Narrow"/>
                  <a:ea typeface="Arial Narrow"/>
                  <a:cs typeface="Arial Narrow"/>
                </a:defRPr>
              </a:pPr>
              <a:endParaRPr lang="en-US"/>
            </a:p>
          </c:txPr>
        </c:title>
        <c:numFmt formatCode="General" sourceLinked="1"/>
        <c:majorTickMark val="out"/>
        <c:minorTickMark val="none"/>
        <c:tickLblPos val="nextTo"/>
        <c:spPr>
          <a:noFill/>
          <a:ln w="3177" cap="flat" cmpd="sng" algn="ctr">
            <a:solidFill>
              <a:schemeClr val="tx1"/>
            </a:solidFill>
            <a:prstDash val="solid"/>
            <a:round/>
          </a:ln>
          <a:effectLst/>
        </c:spPr>
        <c:txPr>
          <a:bodyPr rot="0" spcFirstLastPara="1" vertOverflow="ellipsis" wrap="square" anchor="ctr" anchorCtr="1"/>
          <a:lstStyle/>
          <a:p>
            <a:pPr>
              <a:defRPr sz="1401" b="0" i="0" u="none" strike="noStrike" kern="1200" baseline="0">
                <a:solidFill>
                  <a:schemeClr val="tx1"/>
                </a:solidFill>
                <a:latin typeface="Arial Narrow"/>
                <a:ea typeface="Arial Narrow"/>
                <a:cs typeface="Arial Narrow"/>
              </a:defRPr>
            </a:pPr>
            <a:endParaRPr lang="en-US"/>
          </a:p>
        </c:txPr>
        <c:crossAx val="547681368"/>
        <c:crosses val="autoZero"/>
        <c:crossBetween val="between"/>
        <c:majorUnit val="10"/>
        <c:minorUnit val="5"/>
      </c:valAx>
      <c:spPr>
        <a:noFill/>
        <a:ln w="25416">
          <a:noFill/>
        </a:ln>
        <a:effectLst/>
      </c:spPr>
    </c:plotArea>
    <c:legend>
      <c:legendPos val="r"/>
      <c:layout>
        <c:manualLayout>
          <c:xMode val="edge"/>
          <c:yMode val="edge"/>
          <c:x val="0.24361977305333302"/>
          <c:y val="2.9055528821365947E-3"/>
          <c:w val="0.472289156626506"/>
          <c:h val="0.16981132075471697"/>
        </c:manualLayout>
      </c:layout>
      <c:overlay val="0"/>
      <c:spPr>
        <a:noFill/>
        <a:ln w="25416">
          <a:noFill/>
        </a:ln>
        <a:effectLst/>
      </c:spPr>
      <c:txPr>
        <a:bodyPr rot="0" spcFirstLastPara="1" vertOverflow="ellipsis" vert="horz" wrap="square" anchor="ctr" anchorCtr="1"/>
        <a:lstStyle/>
        <a:p>
          <a:pPr>
            <a:defRPr sz="1471" b="0" i="0" u="none" strike="noStrike" kern="1200" baseline="0">
              <a:solidFill>
                <a:schemeClr val="tx1"/>
              </a:solidFill>
              <a:latin typeface="Arial Narrow"/>
              <a:ea typeface="Arial Narrow"/>
              <a:cs typeface="Arial Narrow"/>
            </a:defRPr>
          </a:pPr>
          <a:endParaRPr lang="en-US"/>
        </a:p>
      </c:txPr>
    </c:legend>
    <c:plotVisOnly val="1"/>
    <c:dispBlanksAs val="gap"/>
    <c:showDLblsOverMax val="0"/>
  </c:chart>
  <c:spPr>
    <a:noFill/>
    <a:ln w="6350" cap="flat" cmpd="sng" algn="ctr">
      <a:noFill/>
      <a:prstDash val="solid"/>
      <a:miter lim="800000"/>
    </a:ln>
    <a:effectLst/>
  </c:spPr>
  <c:txPr>
    <a:bodyPr/>
    <a:lstStyle/>
    <a:p>
      <a:pPr>
        <a:defRPr sz="1801"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c:v>
                </c:pt>
              </c:strCache>
            </c:strRef>
          </c:tx>
          <c:spPr>
            <a:solidFill>
              <a:schemeClr val="accent1"/>
            </a:solidFill>
            <a:ln>
              <a:noFill/>
            </a:ln>
            <a:effectLst/>
          </c:spPr>
          <c:invertIfNegative val="0"/>
          <c:cat>
            <c:strRef>
              <c:f>Sheet1!$A$2:$A$12</c:f>
              <c:strCache>
                <c:ptCount val="11"/>
                <c:pt idx="0">
                  <c:v>&lt;13</c:v>
                </c:pt>
                <c:pt idx="1">
                  <c:v>13-19</c:v>
                </c:pt>
                <c:pt idx="2">
                  <c:v>20-24</c:v>
                </c:pt>
                <c:pt idx="3">
                  <c:v>25-29</c:v>
                </c:pt>
                <c:pt idx="4">
                  <c:v>30-34</c:v>
                </c:pt>
                <c:pt idx="5">
                  <c:v>35-39</c:v>
                </c:pt>
                <c:pt idx="6">
                  <c:v>40-44</c:v>
                </c:pt>
                <c:pt idx="7">
                  <c:v>45-49</c:v>
                </c:pt>
                <c:pt idx="8">
                  <c:v>50-54</c:v>
                </c:pt>
                <c:pt idx="9">
                  <c:v>55-59</c:v>
                </c:pt>
                <c:pt idx="10">
                  <c:v>60+</c:v>
                </c:pt>
              </c:strCache>
            </c:strRef>
          </c:cat>
          <c:val>
            <c:numRef>
              <c:f>Sheet1!$B$2:$B$12</c:f>
              <c:numCache>
                <c:formatCode>General</c:formatCode>
                <c:ptCount val="11"/>
                <c:pt idx="0">
                  <c:v>1</c:v>
                </c:pt>
                <c:pt idx="1">
                  <c:v>9</c:v>
                </c:pt>
                <c:pt idx="2">
                  <c:v>44</c:v>
                </c:pt>
                <c:pt idx="3">
                  <c:v>45</c:v>
                </c:pt>
                <c:pt idx="4">
                  <c:v>28</c:v>
                </c:pt>
                <c:pt idx="5">
                  <c:v>29</c:v>
                </c:pt>
                <c:pt idx="6">
                  <c:v>17</c:v>
                </c:pt>
                <c:pt idx="7">
                  <c:v>19</c:v>
                </c:pt>
                <c:pt idx="8">
                  <c:v>17</c:v>
                </c:pt>
                <c:pt idx="9">
                  <c:v>7</c:v>
                </c:pt>
                <c:pt idx="10">
                  <c:v>9</c:v>
                </c:pt>
              </c:numCache>
            </c:numRef>
          </c:val>
        </c:ser>
        <c:ser>
          <c:idx val="1"/>
          <c:order val="1"/>
          <c:tx>
            <c:strRef>
              <c:f>Sheet1!$C$1</c:f>
              <c:strCache>
                <c:ptCount val="1"/>
                <c:pt idx="0">
                  <c:v>Female</c:v>
                </c:pt>
              </c:strCache>
            </c:strRef>
          </c:tx>
          <c:spPr>
            <a:solidFill>
              <a:schemeClr val="accent3"/>
            </a:solidFill>
            <a:ln>
              <a:noFill/>
            </a:ln>
            <a:effectLst/>
          </c:spPr>
          <c:invertIfNegative val="0"/>
          <c:cat>
            <c:strRef>
              <c:f>Sheet1!$A$2:$A$12</c:f>
              <c:strCache>
                <c:ptCount val="11"/>
                <c:pt idx="0">
                  <c:v>&lt;13</c:v>
                </c:pt>
                <c:pt idx="1">
                  <c:v>13-19</c:v>
                </c:pt>
                <c:pt idx="2">
                  <c:v>20-24</c:v>
                </c:pt>
                <c:pt idx="3">
                  <c:v>25-29</c:v>
                </c:pt>
                <c:pt idx="4">
                  <c:v>30-34</c:v>
                </c:pt>
                <c:pt idx="5">
                  <c:v>35-39</c:v>
                </c:pt>
                <c:pt idx="6">
                  <c:v>40-44</c:v>
                </c:pt>
                <c:pt idx="7">
                  <c:v>45-49</c:v>
                </c:pt>
                <c:pt idx="8">
                  <c:v>50-54</c:v>
                </c:pt>
                <c:pt idx="9">
                  <c:v>55-59</c:v>
                </c:pt>
                <c:pt idx="10">
                  <c:v>60+</c:v>
                </c:pt>
              </c:strCache>
            </c:strRef>
          </c:cat>
          <c:val>
            <c:numRef>
              <c:f>Sheet1!$C$2:$C$12</c:f>
              <c:numCache>
                <c:formatCode>General</c:formatCode>
                <c:ptCount val="11"/>
                <c:pt idx="0">
                  <c:v>1</c:v>
                </c:pt>
                <c:pt idx="1">
                  <c:v>3</c:v>
                </c:pt>
                <c:pt idx="2">
                  <c:v>9</c:v>
                </c:pt>
                <c:pt idx="3">
                  <c:v>10</c:v>
                </c:pt>
                <c:pt idx="4">
                  <c:v>9</c:v>
                </c:pt>
                <c:pt idx="5">
                  <c:v>9</c:v>
                </c:pt>
                <c:pt idx="6">
                  <c:v>4</c:v>
                </c:pt>
                <c:pt idx="7">
                  <c:v>5</c:v>
                </c:pt>
                <c:pt idx="8">
                  <c:v>4</c:v>
                </c:pt>
                <c:pt idx="9">
                  <c:v>5</c:v>
                </c:pt>
                <c:pt idx="10">
                  <c:v>10</c:v>
                </c:pt>
              </c:numCache>
            </c:numRef>
          </c:val>
        </c:ser>
        <c:dLbls>
          <c:showLegendKey val="0"/>
          <c:showVal val="0"/>
          <c:showCatName val="0"/>
          <c:showSerName val="0"/>
          <c:showPercent val="0"/>
          <c:showBubbleSize val="0"/>
        </c:dLbls>
        <c:gapWidth val="65"/>
        <c:axId val="546618256"/>
        <c:axId val="546611984"/>
      </c:barChart>
      <c:catAx>
        <c:axId val="546618256"/>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smtClean="0"/>
                  <a:t>Age at</a:t>
                </a:r>
                <a:r>
                  <a:rPr lang="en-US" baseline="0" dirty="0" smtClean="0"/>
                  <a:t> HIV Diagnosis in Years</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46611984"/>
        <c:crosses val="autoZero"/>
        <c:auto val="1"/>
        <c:lblAlgn val="ctr"/>
        <c:lblOffset val="100"/>
        <c:noMultiLvlLbl val="0"/>
      </c:catAx>
      <c:valAx>
        <c:axId val="546611984"/>
        <c:scaling>
          <c:orientation val="minMax"/>
        </c:scaling>
        <c:delete val="0"/>
        <c:axPos val="l"/>
        <c:majorGridlines>
          <c:spPr>
            <a:ln w="6350" cap="flat" cmpd="sng" algn="ctr">
              <a:noFill/>
              <a:prstDash val="solid"/>
              <a:round/>
            </a:ln>
            <a:effectLst/>
          </c:spPr>
        </c:majorGridlines>
        <c:minorGridlines>
          <c:spPr>
            <a:ln w="6350" cap="flat" cmpd="sng" algn="ctr">
              <a:noFill/>
              <a:prstDash val="solid"/>
              <a:round/>
            </a:ln>
            <a:effectLst/>
          </c:spPr>
        </c:min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smtClean="0"/>
                  <a:t>Number of cases</a:t>
                </a:r>
                <a:endParaRPr lang="en-US" dirty="0"/>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466182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82639714625446"/>
          <c:y val="3.386454183266932E-2"/>
          <c:w val="0.89179548156956001"/>
          <c:h val="0.7788844621513944"/>
        </c:manualLayout>
      </c:layout>
      <c:lineChart>
        <c:grouping val="standard"/>
        <c:varyColors val="0"/>
        <c:ser>
          <c:idx val="0"/>
          <c:order val="0"/>
          <c:tx>
            <c:strRef>
              <c:f>Sheet1!$A$2</c:f>
              <c:strCache>
                <c:ptCount val="1"/>
                <c:pt idx="0">
                  <c:v> Males</c:v>
                </c:pt>
              </c:strCache>
            </c:strRef>
          </c:tx>
          <c:spPr>
            <a:ln w="19050" cap="rnd" cmpd="sng" algn="ctr">
              <a:solidFill>
                <a:schemeClr val="accent1"/>
              </a:solidFill>
              <a:prstDash val="solid"/>
              <a:round/>
            </a:ln>
            <a:effectLst/>
          </c:spPr>
          <c:marker>
            <c:symbol val="square"/>
            <c:size val="8"/>
            <c:spPr>
              <a:solidFill>
                <a:schemeClr val="accent1"/>
              </a:solidFill>
              <a:ln w="6350" cap="flat" cmpd="sng" algn="ctr">
                <a:solidFill>
                  <a:schemeClr val="accent1"/>
                </a:solidFill>
                <a:prstDash val="solid"/>
                <a:round/>
              </a:ln>
              <a:effectLst/>
            </c:spPr>
          </c:marker>
          <c:cat>
            <c:numRef>
              <c:f>Sheet1!$C$1:$AA$1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Sheet1!$C$2:$AA$2</c:f>
              <c:numCache>
                <c:formatCode>General</c:formatCode>
                <c:ptCount val="11"/>
                <c:pt idx="0">
                  <c:v>30</c:v>
                </c:pt>
                <c:pt idx="1">
                  <c:v>37</c:v>
                </c:pt>
                <c:pt idx="2">
                  <c:v>38</c:v>
                </c:pt>
                <c:pt idx="3">
                  <c:v>43</c:v>
                </c:pt>
                <c:pt idx="4">
                  <c:v>79</c:v>
                </c:pt>
                <c:pt idx="5">
                  <c:v>67</c:v>
                </c:pt>
                <c:pt idx="6">
                  <c:v>48</c:v>
                </c:pt>
                <c:pt idx="7">
                  <c:v>53</c:v>
                </c:pt>
                <c:pt idx="8">
                  <c:v>42</c:v>
                </c:pt>
                <c:pt idx="9">
                  <c:v>49</c:v>
                </c:pt>
                <c:pt idx="10">
                  <c:v>53</c:v>
                </c:pt>
              </c:numCache>
            </c:numRef>
          </c:val>
          <c:smooth val="0"/>
        </c:ser>
        <c:ser>
          <c:idx val="1"/>
          <c:order val="1"/>
          <c:tx>
            <c:strRef>
              <c:f>Sheet1!$A$3</c:f>
              <c:strCache>
                <c:ptCount val="1"/>
                <c:pt idx="0">
                  <c:v> Females</c:v>
                </c:pt>
              </c:strCache>
            </c:strRef>
          </c:tx>
          <c:spPr>
            <a:ln w="19050" cap="rnd" cmpd="sng" algn="ctr">
              <a:solidFill>
                <a:schemeClr val="accent3"/>
              </a:solidFill>
              <a:prstDash val="solid"/>
              <a:round/>
            </a:ln>
            <a:effectLst/>
          </c:spPr>
          <c:marker>
            <c:symbol val="circle"/>
            <c:size val="7"/>
            <c:spPr>
              <a:solidFill>
                <a:schemeClr val="accent3"/>
              </a:solidFill>
              <a:ln w="6350" cap="flat" cmpd="sng" algn="ctr">
                <a:solidFill>
                  <a:schemeClr val="accent3"/>
                </a:solidFill>
                <a:prstDash val="solid"/>
                <a:round/>
              </a:ln>
              <a:effectLst/>
            </c:spPr>
          </c:marker>
          <c:cat>
            <c:numRef>
              <c:f>Sheet1!$C$1:$AA$1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Sheet1!$C$3:$AA$3</c:f>
              <c:numCache>
                <c:formatCode>General</c:formatCode>
                <c:ptCount val="11"/>
                <c:pt idx="0">
                  <c:v>19</c:v>
                </c:pt>
                <c:pt idx="1">
                  <c:v>21</c:v>
                </c:pt>
                <c:pt idx="2">
                  <c:v>13</c:v>
                </c:pt>
                <c:pt idx="3">
                  <c:v>15</c:v>
                </c:pt>
                <c:pt idx="4">
                  <c:v>16</c:v>
                </c:pt>
                <c:pt idx="5">
                  <c:v>11</c:v>
                </c:pt>
                <c:pt idx="6">
                  <c:v>8</c:v>
                </c:pt>
                <c:pt idx="7">
                  <c:v>4</c:v>
                </c:pt>
                <c:pt idx="8">
                  <c:v>10</c:v>
                </c:pt>
                <c:pt idx="9">
                  <c:v>8</c:v>
                </c:pt>
                <c:pt idx="10">
                  <c:v>12</c:v>
                </c:pt>
              </c:numCache>
            </c:numRef>
          </c:val>
          <c:smooth val="0"/>
        </c:ser>
        <c:dLbls>
          <c:showLegendKey val="0"/>
          <c:showVal val="0"/>
          <c:showCatName val="0"/>
          <c:showSerName val="0"/>
          <c:showPercent val="0"/>
          <c:showBubbleSize val="0"/>
        </c:dLbls>
        <c:marker val="1"/>
        <c:smooth val="0"/>
        <c:axId val="546617080"/>
        <c:axId val="546617864"/>
      </c:lineChart>
      <c:catAx>
        <c:axId val="546617080"/>
        <c:scaling>
          <c:orientation val="minMax"/>
        </c:scaling>
        <c:delete val="0"/>
        <c:axPos val="b"/>
        <c:title>
          <c:tx>
            <c:rich>
              <a:bodyPr rot="0" spcFirstLastPara="1" vertOverflow="ellipsis" vert="horz" wrap="square" anchor="ctr" anchorCtr="1"/>
              <a:lstStyle/>
              <a:p>
                <a:pPr>
                  <a:defRPr sz="1397" b="0" i="0" u="none" strike="noStrike" kern="1200" baseline="0">
                    <a:solidFill>
                      <a:schemeClr val="tx1"/>
                    </a:solidFill>
                    <a:latin typeface="Arial Narrow"/>
                    <a:ea typeface="Arial Narrow"/>
                    <a:cs typeface="Arial Narrow"/>
                  </a:defRPr>
                </a:pPr>
                <a:r>
                  <a:rPr lang="en-US">
                    <a:solidFill>
                      <a:schemeClr val="tx1"/>
                    </a:solidFill>
                  </a:rPr>
                  <a:t>Year</a:t>
                </a:r>
              </a:p>
            </c:rich>
          </c:tx>
          <c:layout>
            <c:manualLayout>
              <c:xMode val="edge"/>
              <c:yMode val="edge"/>
              <c:x val="0.5279429250891795"/>
              <c:y val="0.89840637450199201"/>
            </c:manualLayout>
          </c:layout>
          <c:overlay val="0"/>
          <c:spPr>
            <a:noFill/>
            <a:ln w="25350">
              <a:noFill/>
            </a:ln>
            <a:effectLst/>
          </c:spPr>
          <c:txPr>
            <a:bodyPr rot="0" spcFirstLastPara="1" vertOverflow="ellipsis" vert="horz" wrap="square" anchor="ctr" anchorCtr="1"/>
            <a:lstStyle/>
            <a:p>
              <a:pPr>
                <a:defRPr sz="1397" b="0" i="0" u="none" strike="noStrike" kern="1200" baseline="0">
                  <a:solidFill>
                    <a:schemeClr val="tx1"/>
                  </a:solidFill>
                  <a:latin typeface="Arial Narrow"/>
                  <a:ea typeface="Arial Narrow"/>
                  <a:cs typeface="Arial Narrow"/>
                </a:defRPr>
              </a:pPr>
              <a:endParaRPr lang="en-US"/>
            </a:p>
          </c:txPr>
        </c:title>
        <c:numFmt formatCode="General" sourceLinked="1"/>
        <c:majorTickMark val="out"/>
        <c:minorTickMark val="none"/>
        <c:tickLblPos val="nextTo"/>
        <c:spPr>
          <a:noFill/>
          <a:ln w="3169" cap="flat" cmpd="sng" algn="ctr">
            <a:solidFill>
              <a:schemeClr val="tx1"/>
            </a:solidFill>
            <a:prstDash val="solid"/>
            <a:round/>
          </a:ln>
          <a:effectLst/>
        </c:spPr>
        <c:txPr>
          <a:bodyPr rot="0" spcFirstLastPara="1" vertOverflow="ellipsis" wrap="square" anchor="ctr" anchorCtr="1"/>
          <a:lstStyle/>
          <a:p>
            <a:pPr>
              <a:defRPr sz="1397" b="1" i="0" u="none" strike="noStrike" kern="1200" baseline="0">
                <a:solidFill>
                  <a:schemeClr val="tx1"/>
                </a:solidFill>
                <a:latin typeface="Arial Narrow"/>
                <a:ea typeface="Arial Narrow"/>
                <a:cs typeface="Arial Narrow"/>
              </a:defRPr>
            </a:pPr>
            <a:endParaRPr lang="en-US"/>
          </a:p>
        </c:txPr>
        <c:crossAx val="546617864"/>
        <c:crossesAt val="0"/>
        <c:auto val="1"/>
        <c:lblAlgn val="ctr"/>
        <c:lblOffset val="100"/>
        <c:tickLblSkip val="1"/>
        <c:tickMarkSkip val="1"/>
        <c:noMultiLvlLbl val="0"/>
      </c:catAx>
      <c:valAx>
        <c:axId val="546617864"/>
        <c:scaling>
          <c:orientation val="minMax"/>
          <c:max val="80"/>
          <c:min val="0"/>
        </c:scaling>
        <c:delete val="0"/>
        <c:axPos val="l"/>
        <c:title>
          <c:tx>
            <c:rich>
              <a:bodyPr rot="-5400000" spcFirstLastPara="1" vertOverflow="ellipsis" vert="horz" wrap="square" anchor="ctr" anchorCtr="1"/>
              <a:lstStyle/>
              <a:p>
                <a:pPr>
                  <a:defRPr sz="1397" b="0" i="0" u="none" strike="noStrike" kern="1200" baseline="0">
                    <a:solidFill>
                      <a:schemeClr val="tx1"/>
                    </a:solidFill>
                    <a:latin typeface="Arial Narrow"/>
                    <a:ea typeface="Arial Narrow"/>
                    <a:cs typeface="Arial Narrow"/>
                  </a:defRPr>
                </a:pPr>
                <a:r>
                  <a:rPr lang="en-US"/>
                  <a:t>Number of Cases</a:t>
                </a:r>
              </a:p>
            </c:rich>
          </c:tx>
          <c:layout>
            <c:manualLayout>
              <c:xMode val="edge"/>
              <c:yMode val="edge"/>
              <c:x val="4.7562425683709865E-3"/>
              <c:y val="0.29482071713147412"/>
            </c:manualLayout>
          </c:layout>
          <c:overlay val="0"/>
          <c:spPr>
            <a:noFill/>
            <a:ln w="25350">
              <a:noFill/>
            </a:ln>
            <a:effectLst/>
          </c:spPr>
          <c:txPr>
            <a:bodyPr rot="-5400000" spcFirstLastPara="1" vertOverflow="ellipsis" vert="horz" wrap="square" anchor="ctr" anchorCtr="1"/>
            <a:lstStyle/>
            <a:p>
              <a:pPr>
                <a:defRPr sz="1397" b="0" i="0" u="none" strike="noStrike" kern="1200" baseline="0">
                  <a:solidFill>
                    <a:schemeClr val="tx1"/>
                  </a:solidFill>
                  <a:latin typeface="Arial Narrow"/>
                  <a:ea typeface="Arial Narrow"/>
                  <a:cs typeface="Arial Narrow"/>
                </a:defRPr>
              </a:pPr>
              <a:endParaRPr lang="en-US"/>
            </a:p>
          </c:txPr>
        </c:title>
        <c:numFmt formatCode="General" sourceLinked="1"/>
        <c:majorTickMark val="out"/>
        <c:minorTickMark val="none"/>
        <c:tickLblPos val="nextTo"/>
        <c:spPr>
          <a:noFill/>
          <a:ln w="3169" cap="flat" cmpd="sng" algn="ctr">
            <a:solidFill>
              <a:schemeClr val="tx1"/>
            </a:solidFill>
            <a:prstDash val="solid"/>
            <a:round/>
          </a:ln>
          <a:effectLst/>
        </c:spPr>
        <c:txPr>
          <a:bodyPr rot="0" spcFirstLastPara="1" vertOverflow="ellipsis" wrap="square" anchor="ctr" anchorCtr="1"/>
          <a:lstStyle/>
          <a:p>
            <a:pPr>
              <a:defRPr sz="1397" b="0" i="0" u="none" strike="noStrike" kern="1200" baseline="0">
                <a:solidFill>
                  <a:schemeClr val="tx1"/>
                </a:solidFill>
                <a:latin typeface="Arial Narrow"/>
                <a:ea typeface="Arial Narrow"/>
                <a:cs typeface="Arial Narrow"/>
              </a:defRPr>
            </a:pPr>
            <a:endParaRPr lang="en-US"/>
          </a:p>
        </c:txPr>
        <c:crossAx val="546617080"/>
        <c:crosses val="autoZero"/>
        <c:crossBetween val="between"/>
      </c:valAx>
      <c:spPr>
        <a:noFill/>
        <a:ln w="25350">
          <a:noFill/>
        </a:ln>
        <a:effectLst/>
      </c:spPr>
    </c:plotArea>
    <c:legend>
      <c:legendPos val="r"/>
      <c:layout>
        <c:manualLayout>
          <c:xMode val="edge"/>
          <c:yMode val="edge"/>
          <c:x val="0.13104615500168998"/>
          <c:y val="2.9265045155524756E-2"/>
          <c:w val="0.33904109760524764"/>
          <c:h val="0.10289082923144377"/>
        </c:manualLayout>
      </c:layout>
      <c:overlay val="0"/>
      <c:spPr>
        <a:noFill/>
        <a:ln w="25350">
          <a:noFill/>
        </a:ln>
        <a:effectLst/>
      </c:spPr>
      <c:txPr>
        <a:bodyPr rot="0" spcFirstLastPara="1" vertOverflow="ellipsis" vert="horz" wrap="square" anchor="ctr" anchorCtr="1"/>
        <a:lstStyle/>
        <a:p>
          <a:pPr>
            <a:defRPr sz="1467" b="0" i="0" u="none" strike="noStrike" kern="1200" baseline="0">
              <a:solidFill>
                <a:schemeClr val="tx1"/>
              </a:solidFill>
              <a:latin typeface="Arial Narrow"/>
              <a:ea typeface="Arial Narrow"/>
              <a:cs typeface="Arial Narrow"/>
            </a:defRPr>
          </a:pPr>
          <a:endParaRPr lang="en-US"/>
        </a:p>
      </c:txPr>
    </c:legend>
    <c:plotVisOnly val="1"/>
    <c:dispBlanksAs val="gap"/>
    <c:showDLblsOverMax val="0"/>
  </c:chart>
  <c:spPr>
    <a:noFill/>
    <a:ln w="6350" cap="flat" cmpd="sng" algn="ctr">
      <a:noFill/>
      <a:prstDash val="solid"/>
      <a:miter lim="800000"/>
    </a:ln>
    <a:effectLst/>
  </c:spPr>
  <c:txPr>
    <a:bodyPr/>
    <a:lstStyle/>
    <a:p>
      <a:pPr>
        <a:defRPr sz="1697"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82281059063136"/>
          <c:y val="2.1645021645021645E-3"/>
          <c:w val="0.66598778004073322"/>
          <c:h val="0.70779220779220775"/>
        </c:manualLayout>
      </c:layout>
      <c:pieChart>
        <c:varyColors val="1"/>
        <c:ser>
          <c:idx val="0"/>
          <c:order val="0"/>
          <c:tx>
            <c:strRef>
              <c:f>Sheet1!$A$2</c:f>
              <c:strCache>
                <c:ptCount val="1"/>
              </c:strCache>
            </c:strRef>
          </c:tx>
          <c:dPt>
            <c:idx val="0"/>
            <c:bubble3D val="0"/>
            <c:spPr>
              <a:solidFill>
                <a:schemeClr val="accent1"/>
              </a:solidFill>
              <a:ln>
                <a:noFill/>
              </a:ln>
              <a:effectLst/>
            </c:spPr>
          </c:dPt>
          <c:dPt>
            <c:idx val="1"/>
            <c:bubble3D val="0"/>
            <c:spPr>
              <a:solidFill>
                <a:schemeClr val="accent3"/>
              </a:solidFill>
              <a:ln>
                <a:noFill/>
              </a:ln>
              <a:effectLst/>
            </c:spPr>
          </c:dPt>
          <c:dPt>
            <c:idx val="2"/>
            <c:bubble3D val="0"/>
            <c:spPr>
              <a:solidFill>
                <a:schemeClr val="accent5"/>
              </a:solidFill>
              <a:ln>
                <a:noFill/>
              </a:ln>
              <a:effectLst/>
            </c:spPr>
          </c:dPt>
          <c:dPt>
            <c:idx val="3"/>
            <c:bubble3D val="0"/>
            <c:spPr>
              <a:solidFill>
                <a:schemeClr val="accent1">
                  <a:lumMod val="60000"/>
                </a:schemeClr>
              </a:solidFill>
              <a:ln>
                <a:noFill/>
              </a:ln>
              <a:effectLst/>
            </c:spPr>
          </c:dPt>
          <c:dPt>
            <c:idx val="4"/>
            <c:bubble3D val="0"/>
            <c:spPr>
              <a:solidFill>
                <a:schemeClr val="accent3">
                  <a:lumMod val="60000"/>
                </a:schemeClr>
              </a:solidFill>
              <a:ln>
                <a:noFill/>
              </a:ln>
              <a:effectLst/>
            </c:spPr>
          </c:dPt>
          <c:dPt>
            <c:idx val="5"/>
            <c:bubble3D val="0"/>
            <c:spPr>
              <a:solidFill>
                <a:schemeClr val="accent5">
                  <a:lumMod val="60000"/>
                </a:schemeClr>
              </a:solidFill>
              <a:ln>
                <a:noFill/>
              </a:ln>
              <a:effectLst/>
            </c:spPr>
          </c:dPt>
          <c:dPt>
            <c:idx val="6"/>
            <c:bubble3D val="0"/>
            <c:spPr>
              <a:solidFill>
                <a:schemeClr val="accent1">
                  <a:lumMod val="80000"/>
                  <a:lumOff val="20000"/>
                </a:schemeClr>
              </a:solidFill>
              <a:ln>
                <a:noFill/>
              </a:ln>
              <a:effectLst/>
            </c:spPr>
          </c:dPt>
          <c:dLbls>
            <c:dLbl>
              <c:idx val="0"/>
              <c:layout>
                <c:manualLayout>
                  <c:x val="-0.10763793497898543"/>
                  <c:y val="8.6580086580086563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6.9146307142899904E-2"/>
                  <c:y val="0.20205716643415644"/>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12565091607469042"/>
                  <c:y val="1.6361661052766246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9.7071487574775558E-2"/>
                  <c:y val="7.5620755160577632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8.3275554075568151E-3"/>
                  <c:y val="4.5199116807566657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5.5950131548040761E-3"/>
                  <c:y val="-3.0983075388948938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6"/>
              <c:layout>
                <c:manualLayout>
                  <c:x val="-3.9759809435585255E-2"/>
                  <c:y val="-9.5186495521483394E-2"/>
                </c:manualLayout>
              </c:layout>
              <c:dLblPos val="bestFit"/>
              <c:showLegendKey val="0"/>
              <c:showVal val="0"/>
              <c:showCatName val="1"/>
              <c:showSerName val="0"/>
              <c:showPercent val="1"/>
              <c:showBubbleSize val="0"/>
              <c:extLst>
                <c:ext xmlns:c15="http://schemas.microsoft.com/office/drawing/2012/chart" uri="{CE6537A1-D6FC-4f65-9D91-7224C49458BB}"/>
              </c:extLst>
            </c:dLbl>
            <c:numFmt formatCode="0%" sourceLinked="0"/>
            <c:spPr>
              <a:noFill/>
              <a:ln w="24674">
                <a:noFill/>
              </a:ln>
              <a:effectLst/>
            </c:spPr>
            <c:txPr>
              <a:bodyPr rot="0" spcFirstLastPara="1" vertOverflow="ellipsis" vert="horz" wrap="square" anchor="ctr" anchorCtr="1"/>
              <a:lstStyle/>
              <a:p>
                <a:pPr>
                  <a:defRPr sz="1360" b="0" i="0" u="none" strike="noStrike" kern="1200" baseline="0">
                    <a:solidFill>
                      <a:schemeClr val="tx1"/>
                    </a:solidFill>
                    <a:latin typeface="Arial Narrow"/>
                    <a:ea typeface="Arial Narrow"/>
                    <a:cs typeface="Arial Narrow"/>
                  </a:defRPr>
                </a:pPr>
                <a:endParaRPr lang="en-US"/>
              </a:p>
            </c:txPr>
            <c:dLblPos val="bestFit"/>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Sheet1!$B$1:$H$1</c:f>
              <c:strCache>
                <c:ptCount val="7"/>
                <c:pt idx="0">
                  <c:v>White</c:v>
                </c:pt>
                <c:pt idx="1">
                  <c:v>Afr Amer</c:v>
                </c:pt>
                <c:pt idx="2">
                  <c:v>Hispanic</c:v>
                </c:pt>
                <c:pt idx="3">
                  <c:v>Amer Ind</c:v>
                </c:pt>
                <c:pt idx="4">
                  <c:v>Afr born</c:v>
                </c:pt>
                <c:pt idx="5">
                  <c:v>Other</c:v>
                </c:pt>
                <c:pt idx="6">
                  <c:v>Asian/PI</c:v>
                </c:pt>
              </c:strCache>
            </c:strRef>
          </c:cat>
          <c:val>
            <c:numRef>
              <c:f>Sheet1!$B$2:$H$2</c:f>
              <c:numCache>
                <c:formatCode>General</c:formatCode>
                <c:ptCount val="7"/>
                <c:pt idx="0">
                  <c:v>60</c:v>
                </c:pt>
                <c:pt idx="1">
                  <c:v>51</c:v>
                </c:pt>
                <c:pt idx="2">
                  <c:v>16</c:v>
                </c:pt>
                <c:pt idx="3">
                  <c:v>1</c:v>
                </c:pt>
                <c:pt idx="4">
                  <c:v>6</c:v>
                </c:pt>
                <c:pt idx="5">
                  <c:v>5</c:v>
                </c:pt>
                <c:pt idx="6">
                  <c:v>5</c:v>
                </c:pt>
              </c:numCache>
            </c:numRef>
          </c:val>
        </c:ser>
        <c:dLbls>
          <c:showLegendKey val="0"/>
          <c:showVal val="0"/>
          <c:showCatName val="1"/>
          <c:showSerName val="0"/>
          <c:showPercent val="0"/>
          <c:showBubbleSize val="0"/>
          <c:showLeaderLines val="1"/>
        </c:dLbls>
        <c:firstSliceAng val="240"/>
      </c:pieChart>
      <c:spPr>
        <a:noFill/>
        <a:ln w="24674">
          <a:noFill/>
        </a:ln>
        <a:effectLst/>
      </c:spPr>
    </c:plotArea>
    <c:plotVisOnly val="1"/>
    <c:dispBlanksAs val="zero"/>
    <c:showDLblsOverMax val="0"/>
  </c:chart>
  <c:spPr>
    <a:noFill/>
    <a:ln w="6350" cap="flat" cmpd="sng" algn="ctr">
      <a:noFill/>
      <a:prstDash val="solid"/>
      <a:miter lim="800000"/>
    </a:ln>
    <a:effectLst/>
  </c:spPr>
  <c:txPr>
    <a:bodyPr/>
    <a:lstStyle/>
    <a:p>
      <a:pPr>
        <a:defRPr sz="1919"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38580931263857"/>
          <c:y val="2.1691973969631237E-3"/>
          <c:w val="0.72505543237250558"/>
          <c:h val="0.70932754880694138"/>
        </c:manualLayout>
      </c:layout>
      <c:pieChart>
        <c:varyColors val="1"/>
        <c:ser>
          <c:idx val="0"/>
          <c:order val="0"/>
          <c:tx>
            <c:strRef>
              <c:f>Sheet1!$A$2</c:f>
              <c:strCache>
                <c:ptCount val="1"/>
              </c:strCache>
            </c:strRef>
          </c:tx>
          <c:dPt>
            <c:idx val="0"/>
            <c:bubble3D val="0"/>
            <c:spPr>
              <a:solidFill>
                <a:schemeClr val="accent1"/>
              </a:solidFill>
              <a:ln>
                <a:noFill/>
              </a:ln>
              <a:effectLst/>
            </c:spPr>
          </c:dPt>
          <c:dPt>
            <c:idx val="1"/>
            <c:bubble3D val="0"/>
            <c:spPr>
              <a:solidFill>
                <a:schemeClr val="accent3"/>
              </a:solidFill>
              <a:ln>
                <a:noFill/>
              </a:ln>
              <a:effectLst/>
            </c:spPr>
          </c:dPt>
          <c:dPt>
            <c:idx val="2"/>
            <c:bubble3D val="0"/>
            <c:spPr>
              <a:solidFill>
                <a:schemeClr val="accent5"/>
              </a:solidFill>
              <a:ln>
                <a:noFill/>
              </a:ln>
              <a:effectLst/>
            </c:spPr>
          </c:dPt>
          <c:dPt>
            <c:idx val="3"/>
            <c:bubble3D val="0"/>
            <c:spPr>
              <a:solidFill>
                <a:schemeClr val="accent1">
                  <a:lumMod val="60000"/>
                </a:schemeClr>
              </a:solidFill>
              <a:ln>
                <a:noFill/>
              </a:ln>
              <a:effectLst/>
            </c:spPr>
          </c:dPt>
          <c:dPt>
            <c:idx val="4"/>
            <c:bubble3D val="0"/>
            <c:spPr>
              <a:solidFill>
                <a:schemeClr val="accent3">
                  <a:lumMod val="60000"/>
                </a:schemeClr>
              </a:solidFill>
              <a:ln>
                <a:noFill/>
              </a:ln>
              <a:effectLst/>
            </c:spPr>
          </c:dPt>
          <c:dPt>
            <c:idx val="5"/>
            <c:bubble3D val="0"/>
            <c:spPr>
              <a:solidFill>
                <a:schemeClr val="accent5">
                  <a:lumMod val="60000"/>
                </a:schemeClr>
              </a:solidFill>
              <a:ln>
                <a:noFill/>
              </a:ln>
              <a:effectLst/>
            </c:spPr>
          </c:dPt>
          <c:dPt>
            <c:idx val="6"/>
            <c:bubble3D val="0"/>
            <c:spPr>
              <a:solidFill>
                <a:schemeClr val="accent1">
                  <a:lumMod val="80000"/>
                  <a:lumOff val="20000"/>
                </a:schemeClr>
              </a:solidFill>
              <a:ln>
                <a:noFill/>
              </a:ln>
              <a:effectLst/>
            </c:spPr>
          </c:dPt>
          <c:dLbls>
            <c:dLbl>
              <c:idx val="0"/>
              <c:layout>
                <c:manualLayout>
                  <c:x val="2.7761926667278149E-2"/>
                  <c:y val="-9.5596166642001767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7.4287289338741458E-2"/>
                  <c:y val="2.9592201616608277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1.7429950363571525E-3"/>
                  <c:y val="3.5158360136152136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1.7704217937047214E-3"/>
                  <c:y val="3.824750960841098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3.3831245441609571E-2"/>
                  <c:y val="-3.3694594230247517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1.8926568259995356E-2"/>
                  <c:y val="-1.3348902847785886E-2"/>
                </c:manualLayout>
              </c:layout>
              <c:dLblPos val="bestFit"/>
              <c:showLegendKey val="0"/>
              <c:showVal val="0"/>
              <c:showCatName val="1"/>
              <c:showSerName val="0"/>
              <c:showPercent val="1"/>
              <c:showBubbleSize val="0"/>
              <c:extLst>
                <c:ext xmlns:c15="http://schemas.microsoft.com/office/drawing/2012/chart" uri="{CE6537A1-D6FC-4f65-9D91-7224C49458BB}"/>
              </c:extLst>
            </c:dLbl>
            <c:numFmt formatCode="0%" sourceLinked="0"/>
            <c:spPr>
              <a:noFill/>
              <a:ln w="25372">
                <a:noFill/>
              </a:ln>
              <a:effectLst/>
            </c:spPr>
            <c:txPr>
              <a:bodyPr rot="0" spcFirstLastPara="1" vertOverflow="ellipsis" vert="horz" wrap="square" anchor="ctr" anchorCtr="1"/>
              <a:lstStyle/>
              <a:p>
                <a:pPr>
                  <a:defRPr sz="1398" b="0" i="0" u="none" strike="noStrike" kern="1200" baseline="0">
                    <a:solidFill>
                      <a:schemeClr val="tx1"/>
                    </a:solidFill>
                    <a:latin typeface="Arial Narrow"/>
                    <a:ea typeface="Arial Narrow"/>
                    <a:cs typeface="Arial Narrow"/>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Sheet1!$B$1:$H$1</c:f>
              <c:strCache>
                <c:ptCount val="7"/>
                <c:pt idx="0">
                  <c:v>White</c:v>
                </c:pt>
                <c:pt idx="1">
                  <c:v>Afr Amer</c:v>
                </c:pt>
                <c:pt idx="2">
                  <c:v>Hispanic</c:v>
                </c:pt>
                <c:pt idx="3">
                  <c:v>Amer Ind</c:v>
                </c:pt>
                <c:pt idx="4">
                  <c:v>Afr born</c:v>
                </c:pt>
                <c:pt idx="5">
                  <c:v>Other</c:v>
                </c:pt>
                <c:pt idx="6">
                  <c:v>Asian/PI</c:v>
                </c:pt>
              </c:strCache>
            </c:strRef>
          </c:cat>
          <c:val>
            <c:numRef>
              <c:f>Sheet1!$B$2:$H$2</c:f>
              <c:numCache>
                <c:formatCode>General</c:formatCode>
                <c:ptCount val="7"/>
                <c:pt idx="0">
                  <c:v>6</c:v>
                </c:pt>
                <c:pt idx="1">
                  <c:v>7</c:v>
                </c:pt>
                <c:pt idx="2">
                  <c:v>3</c:v>
                </c:pt>
                <c:pt idx="3">
                  <c:v>0</c:v>
                </c:pt>
                <c:pt idx="4">
                  <c:v>12</c:v>
                </c:pt>
                <c:pt idx="5">
                  <c:v>1</c:v>
                </c:pt>
                <c:pt idx="6">
                  <c:v>1</c:v>
                </c:pt>
              </c:numCache>
            </c:numRef>
          </c:val>
        </c:ser>
        <c:ser>
          <c:idx val="1"/>
          <c:order val="1"/>
          <c:tx>
            <c:strRef>
              <c:f>Sheet1!$A$3</c:f>
              <c:strCache>
                <c:ptCount val="1"/>
              </c:strCache>
            </c:strRef>
          </c:tx>
          <c:dPt>
            <c:idx val="0"/>
            <c:bubble3D val="0"/>
            <c:spPr>
              <a:solidFill>
                <a:schemeClr val="accent1"/>
              </a:solidFill>
              <a:ln>
                <a:noFill/>
              </a:ln>
              <a:effectLst/>
            </c:spPr>
          </c:dPt>
          <c:dPt>
            <c:idx val="1"/>
            <c:bubble3D val="0"/>
            <c:spPr>
              <a:solidFill>
                <a:schemeClr val="accent3"/>
              </a:solidFill>
              <a:ln>
                <a:noFill/>
              </a:ln>
              <a:effectLst/>
            </c:spPr>
          </c:dPt>
          <c:dPt>
            <c:idx val="2"/>
            <c:bubble3D val="0"/>
            <c:spPr>
              <a:solidFill>
                <a:schemeClr val="accent5"/>
              </a:solidFill>
              <a:ln>
                <a:noFill/>
              </a:ln>
              <a:effectLst/>
            </c:spPr>
          </c:dPt>
          <c:dPt>
            <c:idx val="3"/>
            <c:bubble3D val="0"/>
            <c:spPr>
              <a:solidFill>
                <a:schemeClr val="accent1">
                  <a:lumMod val="60000"/>
                </a:schemeClr>
              </a:solidFill>
              <a:ln>
                <a:noFill/>
              </a:ln>
              <a:effectLst/>
            </c:spPr>
          </c:dPt>
          <c:dPt>
            <c:idx val="4"/>
            <c:bubble3D val="0"/>
            <c:spPr>
              <a:solidFill>
                <a:schemeClr val="accent3">
                  <a:lumMod val="60000"/>
                </a:schemeClr>
              </a:solidFill>
              <a:ln>
                <a:noFill/>
              </a:ln>
              <a:effectLst/>
            </c:spPr>
          </c:dPt>
          <c:dPt>
            <c:idx val="5"/>
            <c:bubble3D val="0"/>
            <c:spPr>
              <a:solidFill>
                <a:schemeClr val="accent5">
                  <a:lumMod val="60000"/>
                </a:schemeClr>
              </a:solidFill>
              <a:ln>
                <a:noFill/>
              </a:ln>
              <a:effectLst/>
            </c:spPr>
          </c:dPt>
          <c:dPt>
            <c:idx val="6"/>
            <c:bubble3D val="0"/>
            <c:spPr>
              <a:solidFill>
                <a:schemeClr val="accent1">
                  <a:lumMod val="80000"/>
                  <a:lumOff val="20000"/>
                </a:schemeClr>
              </a:solidFill>
              <a:ln>
                <a:noFill/>
              </a:ln>
              <a:effectLst/>
            </c:spPr>
          </c:dPt>
          <c:dLbls>
            <c:numFmt formatCode="0%" sourceLinked="0"/>
            <c:spPr>
              <a:noFill/>
              <a:ln w="25372">
                <a:noFill/>
              </a:ln>
              <a:effectLst/>
            </c:spPr>
            <c:txPr>
              <a:bodyPr rot="0" spcFirstLastPara="1" vertOverflow="ellipsis" vert="horz" wrap="square" anchor="ctr" anchorCtr="1"/>
              <a:lstStyle/>
              <a:p>
                <a:pPr>
                  <a:defRPr sz="1848" b="1" i="0" u="none" strike="noStrike" kern="1200" baseline="0">
                    <a:solidFill>
                      <a:schemeClr val="tx1"/>
                    </a:solidFill>
                    <a:latin typeface="Times New Roman"/>
                    <a:ea typeface="Times New Roman"/>
                    <a:cs typeface="Times New Roman"/>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Sheet1!$B$1:$H$1</c:f>
              <c:strCache>
                <c:ptCount val="7"/>
                <c:pt idx="0">
                  <c:v>White</c:v>
                </c:pt>
                <c:pt idx="1">
                  <c:v>Afr Amer</c:v>
                </c:pt>
                <c:pt idx="2">
                  <c:v>Hispanic</c:v>
                </c:pt>
                <c:pt idx="3">
                  <c:v>Amer Ind</c:v>
                </c:pt>
                <c:pt idx="4">
                  <c:v>Afr born</c:v>
                </c:pt>
                <c:pt idx="5">
                  <c:v>Other</c:v>
                </c:pt>
                <c:pt idx="6">
                  <c:v>Asian/PI</c:v>
                </c:pt>
              </c:strCache>
            </c:strRef>
          </c:cat>
          <c:val>
            <c:numRef>
              <c:f>Sheet1!$B$3:$H$3</c:f>
              <c:numCache>
                <c:formatCode>General</c:formatCode>
                <c:ptCount val="7"/>
              </c:numCache>
            </c:numRef>
          </c:val>
        </c:ser>
        <c:dLbls>
          <c:showLegendKey val="0"/>
          <c:showVal val="0"/>
          <c:showCatName val="1"/>
          <c:showSerName val="0"/>
          <c:showPercent val="1"/>
          <c:showBubbleSize val="0"/>
          <c:showLeaderLines val="1"/>
        </c:dLbls>
        <c:firstSliceAng val="220"/>
      </c:pieChart>
      <c:spPr>
        <a:noFill/>
        <a:ln w="25372">
          <a:noFill/>
        </a:ln>
        <a:effectLst/>
      </c:spPr>
    </c:plotArea>
    <c:plotVisOnly val="1"/>
    <c:dispBlanksAs val="zero"/>
    <c:showDLblsOverMax val="0"/>
  </c:chart>
  <c:spPr>
    <a:noFill/>
    <a:ln w="6350" cap="flat" cmpd="sng" algn="ctr">
      <a:noFill/>
      <a:prstDash val="solid"/>
      <a:miter lim="800000"/>
    </a:ln>
    <a:effectLst/>
  </c:spPr>
  <c:txPr>
    <a:bodyPr/>
    <a:lstStyle/>
    <a:p>
      <a:pPr>
        <a:defRPr sz="1973"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2964509394572"/>
          <c:y val="2.1598272138228943E-3"/>
          <c:w val="0.73277661795407101"/>
          <c:h val="0.75809935205183587"/>
        </c:manualLayout>
      </c:layout>
      <c:pieChart>
        <c:varyColors val="0"/>
        <c:ser>
          <c:idx val="0"/>
          <c:order val="0"/>
          <c:tx>
            <c:strRef>
              <c:f>Sheet1!$A$2</c:f>
              <c:strCache>
                <c:ptCount val="1"/>
              </c:strCache>
            </c:strRef>
          </c:tx>
          <c:spPr>
            <a:solidFill>
              <a:schemeClr val="accent1"/>
            </a:solidFill>
            <a:ln w="11428">
              <a:solidFill>
                <a:schemeClr val="tx1"/>
              </a:solidFill>
              <a:prstDash val="solid"/>
            </a:ln>
          </c:spPr>
          <c:dPt>
            <c:idx val="0"/>
            <c:bubble3D val="0"/>
            <c:spPr>
              <a:solidFill>
                <a:srgbClr val="FF9900"/>
              </a:solidFill>
              <a:ln w="11428">
                <a:solidFill>
                  <a:schemeClr val="tx1"/>
                </a:solidFill>
                <a:prstDash val="solid"/>
              </a:ln>
            </c:spPr>
          </c:dPt>
          <c:dPt>
            <c:idx val="1"/>
            <c:bubble3D val="0"/>
            <c:spPr>
              <a:solidFill>
                <a:srgbClr val="00FF00"/>
              </a:solidFill>
              <a:ln w="11428">
                <a:solidFill>
                  <a:schemeClr val="tx1"/>
                </a:solidFill>
                <a:prstDash val="solid"/>
              </a:ln>
            </c:spPr>
          </c:dPt>
          <c:dPt>
            <c:idx val="2"/>
            <c:bubble3D val="0"/>
            <c:spPr>
              <a:solidFill>
                <a:srgbClr val="FF0000"/>
              </a:solidFill>
              <a:ln w="11428">
                <a:solidFill>
                  <a:schemeClr val="tx1"/>
                </a:solidFill>
                <a:prstDash val="solid"/>
              </a:ln>
            </c:spPr>
          </c:dPt>
          <c:dPt>
            <c:idx val="3"/>
            <c:bubble3D val="0"/>
            <c:spPr>
              <a:solidFill>
                <a:srgbClr val="00B050"/>
              </a:solidFill>
              <a:ln w="11428">
                <a:solidFill>
                  <a:schemeClr val="tx1"/>
                </a:solidFill>
                <a:prstDash val="solid"/>
              </a:ln>
            </c:spPr>
          </c:dPt>
          <c:dPt>
            <c:idx val="4"/>
            <c:bubble3D val="0"/>
            <c:spPr>
              <a:solidFill>
                <a:srgbClr val="C0C0C0"/>
              </a:solidFill>
              <a:ln w="11428">
                <a:solidFill>
                  <a:schemeClr val="tx1"/>
                </a:solidFill>
                <a:prstDash val="solid"/>
              </a:ln>
            </c:spPr>
          </c:dPt>
          <c:dPt>
            <c:idx val="5"/>
            <c:bubble3D val="0"/>
            <c:spPr>
              <a:solidFill>
                <a:srgbClr val="FF00FF"/>
              </a:solidFill>
              <a:ln w="11428">
                <a:solidFill>
                  <a:schemeClr val="tx1"/>
                </a:solidFill>
                <a:prstDash val="solid"/>
              </a:ln>
            </c:spPr>
          </c:dPt>
          <c:dLbls>
            <c:dLbl>
              <c:idx val="0"/>
              <c:layout>
                <c:manualLayout>
                  <c:x val="-5.5602491606957641E-2"/>
                  <c:y val="2.8885186143175954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12599574203401573"/>
                  <c:y val="2.5661665044217956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21096028757274907"/>
                  <c:y val="5.7831325301204821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2.3998739700331288E-2"/>
                  <c:y val="-4.8643251144409087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3618416352734475"/>
                  <c:y val="-0.2738168110594150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0.15989397182146903"/>
                  <c:y val="-0.27035686200282238"/>
                </c:manualLayout>
              </c:layout>
              <c:dLblPos val="bestFit"/>
              <c:showLegendKey val="0"/>
              <c:showVal val="0"/>
              <c:showCatName val="1"/>
              <c:showSerName val="0"/>
              <c:showPercent val="1"/>
              <c:showBubbleSize val="0"/>
              <c:extLst>
                <c:ext xmlns:c15="http://schemas.microsoft.com/office/drawing/2012/chart" uri="{CE6537A1-D6FC-4f65-9D91-7224C49458BB}"/>
              </c:extLst>
            </c:dLbl>
            <c:numFmt formatCode="0%" sourceLinked="0"/>
            <c:spPr>
              <a:noFill/>
              <a:ln w="22855">
                <a:noFill/>
              </a:ln>
            </c:spPr>
            <c:txPr>
              <a:bodyPr/>
              <a:lstStyle/>
              <a:p>
                <a:pPr>
                  <a:defRPr sz="1260" b="0" i="0" u="none" strike="noStrike" baseline="0">
                    <a:solidFill>
                      <a:schemeClr val="tx1"/>
                    </a:solidFill>
                    <a:latin typeface="Arial Narrow"/>
                    <a:ea typeface="Arial Narrow"/>
                    <a:cs typeface="Arial Narrow"/>
                  </a:defRPr>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Sheet1!$B$1:$H$1</c:f>
              <c:strCache>
                <c:ptCount val="7"/>
                <c:pt idx="0">
                  <c:v>Heterosex</c:v>
                </c:pt>
                <c:pt idx="1">
                  <c:v>MSM/IDU</c:v>
                </c:pt>
                <c:pt idx="2">
                  <c:v>MSM</c:v>
                </c:pt>
                <c:pt idx="5">
                  <c:v>IDU</c:v>
                </c:pt>
                <c:pt idx="6">
                  <c:v>Other</c:v>
                </c:pt>
              </c:strCache>
            </c:strRef>
          </c:cat>
          <c:val>
            <c:numRef>
              <c:f>Sheet1!$B$2:$H$2</c:f>
              <c:numCache>
                <c:formatCode>General</c:formatCode>
                <c:ptCount val="7"/>
                <c:pt idx="0">
                  <c:v>1.180328</c:v>
                </c:pt>
                <c:pt idx="1">
                  <c:v>10.622949999999999</c:v>
                </c:pt>
                <c:pt idx="2">
                  <c:v>129.83609999999999</c:v>
                </c:pt>
                <c:pt idx="5">
                  <c:v>1.80328</c:v>
                </c:pt>
                <c:pt idx="6">
                  <c:v>1.180328</c:v>
                </c:pt>
              </c:numCache>
            </c:numRef>
          </c:val>
        </c:ser>
        <c:dLbls>
          <c:showLegendKey val="0"/>
          <c:showVal val="0"/>
          <c:showCatName val="1"/>
          <c:showSerName val="0"/>
          <c:showPercent val="0"/>
          <c:showBubbleSize val="0"/>
          <c:showLeaderLines val="1"/>
        </c:dLbls>
        <c:firstSliceAng val="150"/>
      </c:pieChart>
      <c:spPr>
        <a:noFill/>
        <a:ln w="22855">
          <a:noFill/>
        </a:ln>
      </c:spPr>
    </c:plotArea>
    <c:plotVisOnly val="1"/>
    <c:dispBlanksAs val="zero"/>
    <c:showDLblsOverMax val="0"/>
  </c:chart>
  <c:spPr>
    <a:noFill/>
    <a:ln>
      <a:noFill/>
    </a:ln>
  </c:spPr>
  <c:txPr>
    <a:bodyPr/>
    <a:lstStyle/>
    <a:p>
      <a:pPr>
        <a:defRPr sz="1777"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31292862585713E-2"/>
          <c:y val="6.0646909905757284E-3"/>
          <c:w val="0.73277661795407101"/>
          <c:h val="0.75809935205183587"/>
        </c:manualLayout>
      </c:layout>
      <c:pieChart>
        <c:varyColors val="0"/>
        <c:ser>
          <c:idx val="0"/>
          <c:order val="0"/>
          <c:spPr>
            <a:solidFill>
              <a:schemeClr val="bg2">
                <a:lumMod val="75000"/>
              </a:schemeClr>
            </a:solidFill>
            <a:ln w="11428">
              <a:solidFill>
                <a:schemeClr val="tx1"/>
              </a:solidFill>
              <a:prstDash val="solid"/>
            </a:ln>
          </c:spPr>
          <c:dPt>
            <c:idx val="0"/>
            <c:bubble3D val="0"/>
            <c:spPr>
              <a:solidFill>
                <a:srgbClr val="FFC000"/>
              </a:solidFill>
              <a:ln w="11428">
                <a:solidFill>
                  <a:schemeClr val="tx1"/>
                </a:solidFill>
                <a:prstDash val="solid"/>
              </a:ln>
            </c:spPr>
          </c:dPt>
          <c:dPt>
            <c:idx val="1"/>
            <c:bubble3D val="0"/>
          </c:dPt>
          <c:dPt>
            <c:idx val="2"/>
            <c:bubble3D val="0"/>
            <c:spPr>
              <a:solidFill>
                <a:srgbClr val="FF33CC"/>
              </a:solidFill>
              <a:ln w="11428">
                <a:solidFill>
                  <a:schemeClr val="tx1"/>
                </a:solidFill>
                <a:prstDash val="solid"/>
              </a:ln>
            </c:spPr>
          </c:dPt>
          <c:dPt>
            <c:idx val="3"/>
            <c:bubble3D val="0"/>
          </c:dPt>
          <c:dPt>
            <c:idx val="4"/>
            <c:bubble3D val="0"/>
          </c:dPt>
          <c:dLbls>
            <c:numFmt formatCode="0%" sourceLinked="0"/>
            <c:spPr>
              <a:noFill/>
              <a:ln w="22855">
                <a:noFill/>
              </a:ln>
            </c:spPr>
            <c:txPr>
              <a:bodyPr/>
              <a:lstStyle/>
              <a:p>
                <a:pPr>
                  <a:defRPr sz="1260" b="0" i="0" u="none" strike="noStrike" baseline="0">
                    <a:solidFill>
                      <a:schemeClr val="tx1"/>
                    </a:solidFill>
                    <a:latin typeface="Arial Narrow"/>
                    <a:ea typeface="Arial Narrow"/>
                    <a:cs typeface="Arial Narrow"/>
                  </a:defRPr>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Sheet1!$B$1:$E$1</c:f>
              <c:strCache>
                <c:ptCount val="3"/>
                <c:pt idx="0">
                  <c:v>Heterosex</c:v>
                </c:pt>
                <c:pt idx="1">
                  <c:v>IDU</c:v>
                </c:pt>
                <c:pt idx="2">
                  <c:v>Other</c:v>
                </c:pt>
              </c:strCache>
            </c:strRef>
          </c:cat>
          <c:val>
            <c:numRef>
              <c:f>Sheet1!$B$2:$E$2</c:f>
              <c:numCache>
                <c:formatCode>General</c:formatCode>
                <c:ptCount val="3"/>
                <c:pt idx="0">
                  <c:v>29.217396000000001</c:v>
                </c:pt>
                <c:pt idx="1">
                  <c:v>1.3913040000000001</c:v>
                </c:pt>
                <c:pt idx="2">
                  <c:v>1.3913040000000001</c:v>
                </c:pt>
              </c:numCache>
            </c:numRef>
          </c:val>
        </c:ser>
        <c:dLbls>
          <c:showLegendKey val="0"/>
          <c:showVal val="0"/>
          <c:showCatName val="1"/>
          <c:showSerName val="0"/>
          <c:showPercent val="0"/>
          <c:showBubbleSize val="0"/>
          <c:showLeaderLines val="1"/>
        </c:dLbls>
        <c:firstSliceAng val="150"/>
      </c:pieChart>
      <c:spPr>
        <a:noFill/>
        <a:ln w="22855">
          <a:noFill/>
        </a:ln>
      </c:spPr>
    </c:plotArea>
    <c:plotVisOnly val="1"/>
    <c:dispBlanksAs val="zero"/>
    <c:showDLblsOverMax val="0"/>
  </c:chart>
  <c:spPr>
    <a:noFill/>
    <a:ln>
      <a:noFill/>
    </a:ln>
  </c:spPr>
  <c:txPr>
    <a:bodyPr/>
    <a:lstStyle/>
    <a:p>
      <a:pPr>
        <a:defRPr sz="1777"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275019970329795E-2"/>
          <c:y val="0.24911520340657273"/>
          <c:w val="0.80158587241812174"/>
          <c:h val="0.55625218829075307"/>
        </c:manualLayout>
      </c:layout>
      <c:lineChart>
        <c:grouping val="standard"/>
        <c:varyColors val="0"/>
        <c:ser>
          <c:idx val="3"/>
          <c:order val="0"/>
          <c:tx>
            <c:strRef>
              <c:f>Sheet1!$A$2</c:f>
              <c:strCache>
                <c:ptCount val="1"/>
                <c:pt idx="0">
                  <c:v>HIV Disease Diagnoses*</c:v>
                </c:pt>
              </c:strCache>
            </c:strRef>
          </c:tx>
          <c:spPr>
            <a:ln w="13535">
              <a:solidFill>
                <a:schemeClr val="accent4"/>
              </a:solidFill>
              <a:prstDash val="solid"/>
            </a:ln>
          </c:spPr>
          <c:marker>
            <c:symbol val="square"/>
            <c:size val="8"/>
            <c:spPr>
              <a:solidFill>
                <a:schemeClr val="accent4"/>
              </a:solidFill>
              <a:ln>
                <a:solidFill>
                  <a:schemeClr val="accent4"/>
                </a:solidFill>
                <a:prstDash val="solid"/>
              </a:ln>
            </c:spPr>
          </c:marker>
          <c:cat>
            <c:numRef>
              <c:f>Sheet1!$B$1:$AA$1</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Sheet1!$B$2:$AA$2</c:f>
              <c:numCache>
                <c:formatCode>General</c:formatCode>
                <c:ptCount val="20"/>
                <c:pt idx="0">
                  <c:v>295</c:v>
                </c:pt>
                <c:pt idx="1">
                  <c:v>285</c:v>
                </c:pt>
                <c:pt idx="2">
                  <c:v>297</c:v>
                </c:pt>
                <c:pt idx="3">
                  <c:v>292</c:v>
                </c:pt>
                <c:pt idx="4">
                  <c:v>283</c:v>
                </c:pt>
                <c:pt idx="5">
                  <c:v>283</c:v>
                </c:pt>
                <c:pt idx="6">
                  <c:v>308</c:v>
                </c:pt>
                <c:pt idx="7">
                  <c:v>280</c:v>
                </c:pt>
                <c:pt idx="8">
                  <c:v>309</c:v>
                </c:pt>
                <c:pt idx="9">
                  <c:v>306</c:v>
                </c:pt>
                <c:pt idx="10">
                  <c:v>319</c:v>
                </c:pt>
                <c:pt idx="11">
                  <c:v>331</c:v>
                </c:pt>
                <c:pt idx="12">
                  <c:v>322</c:v>
                </c:pt>
                <c:pt idx="13">
                  <c:v>370</c:v>
                </c:pt>
                <c:pt idx="14">
                  <c:v>331</c:v>
                </c:pt>
                <c:pt idx="15">
                  <c:v>293</c:v>
                </c:pt>
                <c:pt idx="16">
                  <c:v>312</c:v>
                </c:pt>
                <c:pt idx="17">
                  <c:v>302</c:v>
                </c:pt>
                <c:pt idx="18">
                  <c:v>306</c:v>
                </c:pt>
                <c:pt idx="19">
                  <c:v>294</c:v>
                </c:pt>
              </c:numCache>
            </c:numRef>
          </c:val>
          <c:smooth val="0"/>
        </c:ser>
        <c:ser>
          <c:idx val="0"/>
          <c:order val="1"/>
          <c:tx>
            <c:strRef>
              <c:f>Sheet1!$A$3</c:f>
              <c:strCache>
                <c:ptCount val="1"/>
                <c:pt idx="0">
                  <c:v>All Deaths^</c:v>
                </c:pt>
              </c:strCache>
            </c:strRef>
          </c:tx>
          <c:spPr>
            <a:ln w="27069">
              <a:solidFill>
                <a:schemeClr val="accent6"/>
              </a:solidFill>
              <a:prstDash val="solid"/>
            </a:ln>
          </c:spPr>
          <c:marker>
            <c:symbol val="circle"/>
            <c:size val="8"/>
            <c:spPr>
              <a:solidFill>
                <a:schemeClr val="accent6"/>
              </a:solidFill>
              <a:ln>
                <a:solidFill>
                  <a:schemeClr val="accent6"/>
                </a:solidFill>
              </a:ln>
            </c:spPr>
          </c:marker>
          <c:cat>
            <c:numRef>
              <c:f>Sheet1!$B$1:$AA$1</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Sheet1!$B$3:$AA$3</c:f>
              <c:numCache>
                <c:formatCode>General</c:formatCode>
                <c:ptCount val="20"/>
                <c:pt idx="0">
                  <c:v>226</c:v>
                </c:pt>
                <c:pt idx="1">
                  <c:v>100</c:v>
                </c:pt>
                <c:pt idx="2">
                  <c:v>88</c:v>
                </c:pt>
                <c:pt idx="3">
                  <c:v>93</c:v>
                </c:pt>
                <c:pt idx="4">
                  <c:v>100</c:v>
                </c:pt>
                <c:pt idx="5">
                  <c:v>95</c:v>
                </c:pt>
                <c:pt idx="6">
                  <c:v>87</c:v>
                </c:pt>
                <c:pt idx="7">
                  <c:v>89</c:v>
                </c:pt>
                <c:pt idx="8">
                  <c:v>80</c:v>
                </c:pt>
                <c:pt idx="9">
                  <c:v>86</c:v>
                </c:pt>
                <c:pt idx="10">
                  <c:v>93</c:v>
                </c:pt>
                <c:pt idx="11">
                  <c:v>92</c:v>
                </c:pt>
                <c:pt idx="12">
                  <c:v>86</c:v>
                </c:pt>
                <c:pt idx="13">
                  <c:v>106</c:v>
                </c:pt>
                <c:pt idx="14">
                  <c:v>84</c:v>
                </c:pt>
                <c:pt idx="15">
                  <c:v>103</c:v>
                </c:pt>
                <c:pt idx="16">
                  <c:v>84</c:v>
                </c:pt>
                <c:pt idx="17">
                  <c:v>76</c:v>
                </c:pt>
                <c:pt idx="18">
                  <c:v>91</c:v>
                </c:pt>
                <c:pt idx="19">
                  <c:v>89</c:v>
                </c:pt>
              </c:numCache>
            </c:numRef>
          </c:val>
          <c:smooth val="0"/>
        </c:ser>
        <c:dLbls>
          <c:showLegendKey val="0"/>
          <c:showVal val="0"/>
          <c:showCatName val="0"/>
          <c:showSerName val="0"/>
          <c:showPercent val="0"/>
          <c:showBubbleSize val="0"/>
        </c:dLbls>
        <c:marker val="1"/>
        <c:smooth val="0"/>
        <c:axId val="547679800"/>
        <c:axId val="546610416"/>
      </c:lineChart>
      <c:lineChart>
        <c:grouping val="standard"/>
        <c:varyColors val="0"/>
        <c:ser>
          <c:idx val="2"/>
          <c:order val="2"/>
          <c:tx>
            <c:strRef>
              <c:f>Sheet1!$A$4</c:f>
              <c:strCache>
                <c:ptCount val="1"/>
                <c:pt idx="0">
                  <c:v>Living with HIV/AIDS</c:v>
                </c:pt>
              </c:strCache>
            </c:strRef>
          </c:tx>
          <c:spPr>
            <a:ln>
              <a:solidFill>
                <a:srgbClr val="FF0000"/>
              </a:solidFill>
              <a:prstDash val="sysDash"/>
            </a:ln>
          </c:spPr>
          <c:marker>
            <c:symbol val="none"/>
          </c:marker>
          <c:cat>
            <c:numRef>
              <c:f>Sheet1!$B$1:$AA$1</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Sheet1!$B$4:$AA$4</c:f>
              <c:numCache>
                <c:formatCode>General</c:formatCode>
                <c:ptCount val="20"/>
                <c:pt idx="0">
                  <c:v>3051</c:v>
                </c:pt>
                <c:pt idx="1">
                  <c:v>3287</c:v>
                </c:pt>
                <c:pt idx="2">
                  <c:v>3539</c:v>
                </c:pt>
                <c:pt idx="3">
                  <c:v>3790</c:v>
                </c:pt>
                <c:pt idx="4">
                  <c:v>4046</c:v>
                </c:pt>
                <c:pt idx="5">
                  <c:v>4331</c:v>
                </c:pt>
                <c:pt idx="6">
                  <c:v>4598</c:v>
                </c:pt>
                <c:pt idx="7">
                  <c:v>4895</c:v>
                </c:pt>
                <c:pt idx="8">
                  <c:v>5002</c:v>
                </c:pt>
                <c:pt idx="9">
                  <c:v>5233</c:v>
                </c:pt>
                <c:pt idx="10">
                  <c:v>5566</c:v>
                </c:pt>
                <c:pt idx="11">
                  <c:v>5950</c:v>
                </c:pt>
                <c:pt idx="12">
                  <c:v>6221</c:v>
                </c:pt>
                <c:pt idx="13">
                  <c:v>6552</c:v>
                </c:pt>
                <c:pt idx="14">
                  <c:v>6814</c:v>
                </c:pt>
                <c:pt idx="15">
                  <c:v>7136</c:v>
                </c:pt>
                <c:pt idx="16">
                  <c:v>7516</c:v>
                </c:pt>
                <c:pt idx="17">
                  <c:v>7723</c:v>
                </c:pt>
                <c:pt idx="18">
                  <c:v>7998</c:v>
                </c:pt>
                <c:pt idx="19">
                  <c:v>8215</c:v>
                </c:pt>
              </c:numCache>
            </c:numRef>
          </c:val>
          <c:smooth val="0"/>
        </c:ser>
        <c:dLbls>
          <c:showLegendKey val="0"/>
          <c:showVal val="0"/>
          <c:showCatName val="0"/>
          <c:showSerName val="0"/>
          <c:showPercent val="0"/>
          <c:showBubbleSize val="0"/>
        </c:dLbls>
        <c:marker val="1"/>
        <c:smooth val="0"/>
        <c:axId val="546610024"/>
        <c:axId val="546607280"/>
      </c:lineChart>
      <c:catAx>
        <c:axId val="547679800"/>
        <c:scaling>
          <c:orientation val="minMax"/>
        </c:scaling>
        <c:delete val="0"/>
        <c:axPos val="b"/>
        <c:title>
          <c:tx>
            <c:rich>
              <a:bodyPr/>
              <a:lstStyle/>
              <a:p>
                <a:pPr>
                  <a:defRPr sz="1918" b="1" i="0" u="none" strike="noStrike" baseline="0">
                    <a:solidFill>
                      <a:schemeClr val="tx1"/>
                    </a:solidFill>
                    <a:latin typeface="Arial Narrow"/>
                    <a:ea typeface="Arial Narrow"/>
                    <a:cs typeface="Arial Narrow"/>
                  </a:defRPr>
                </a:pPr>
                <a:r>
                  <a:rPr lang="en-US"/>
                  <a:t>Year</a:t>
                </a:r>
              </a:p>
            </c:rich>
          </c:tx>
          <c:layout>
            <c:manualLayout>
              <c:xMode val="edge"/>
              <c:yMode val="edge"/>
              <c:x val="0.50505055346342564"/>
              <c:y val="0.91522869962421227"/>
            </c:manualLayout>
          </c:layout>
          <c:overlay val="0"/>
          <c:spPr>
            <a:noFill/>
            <a:ln w="27069">
              <a:noFill/>
            </a:ln>
          </c:spPr>
        </c:title>
        <c:numFmt formatCode="General" sourceLinked="1"/>
        <c:majorTickMark val="cross"/>
        <c:minorTickMark val="none"/>
        <c:tickLblPos val="nextTo"/>
        <c:spPr>
          <a:ln w="3384">
            <a:solidFill>
              <a:schemeClr val="tx1"/>
            </a:solidFill>
            <a:prstDash val="solid"/>
          </a:ln>
        </c:spPr>
        <c:txPr>
          <a:bodyPr rot="-2700000" vert="horz"/>
          <a:lstStyle/>
          <a:p>
            <a:pPr>
              <a:defRPr sz="1400" b="1" i="0" u="none" strike="noStrike" baseline="0">
                <a:solidFill>
                  <a:schemeClr val="tx1"/>
                </a:solidFill>
                <a:latin typeface="Arial Narrow"/>
                <a:ea typeface="Arial Narrow"/>
                <a:cs typeface="Arial Narrow"/>
              </a:defRPr>
            </a:pPr>
            <a:endParaRPr lang="en-US"/>
          </a:p>
        </c:txPr>
        <c:crossAx val="546610416"/>
        <c:crosses val="autoZero"/>
        <c:auto val="0"/>
        <c:lblAlgn val="ctr"/>
        <c:lblOffset val="100"/>
        <c:tickLblSkip val="1"/>
        <c:tickMarkSkip val="1"/>
        <c:noMultiLvlLbl val="0"/>
      </c:catAx>
      <c:valAx>
        <c:axId val="546610416"/>
        <c:scaling>
          <c:orientation val="minMax"/>
          <c:min val="0"/>
        </c:scaling>
        <c:delete val="0"/>
        <c:axPos val="l"/>
        <c:title>
          <c:tx>
            <c:rich>
              <a:bodyPr/>
              <a:lstStyle/>
              <a:p>
                <a:pPr>
                  <a:defRPr sz="1492" b="1" i="0" u="none" strike="noStrike" baseline="0">
                    <a:solidFill>
                      <a:schemeClr val="tx1"/>
                    </a:solidFill>
                    <a:latin typeface="Arial Narrow"/>
                    <a:ea typeface="Arial Narrow"/>
                    <a:cs typeface="Arial Narrow"/>
                  </a:defRPr>
                </a:pPr>
                <a:r>
                  <a:rPr lang="en-US" dirty="0" smtClean="0"/>
                  <a:t>No. of New HIV/AIDS Cases and Deaths</a:t>
                </a:r>
                <a:endParaRPr lang="en-US" dirty="0"/>
              </a:p>
            </c:rich>
          </c:tx>
          <c:layout>
            <c:manualLayout>
              <c:xMode val="edge"/>
              <c:yMode val="edge"/>
              <c:x val="0"/>
              <c:y val="0.23198293473766834"/>
            </c:manualLayout>
          </c:layout>
          <c:overlay val="0"/>
          <c:spPr>
            <a:noFill/>
            <a:ln w="27069">
              <a:noFill/>
            </a:ln>
          </c:spPr>
        </c:title>
        <c:numFmt formatCode="General" sourceLinked="1"/>
        <c:majorTickMark val="cross"/>
        <c:minorTickMark val="none"/>
        <c:tickLblPos val="nextTo"/>
        <c:spPr>
          <a:ln w="13535">
            <a:solidFill>
              <a:schemeClr val="tx1"/>
            </a:solidFill>
            <a:prstDash val="solid"/>
          </a:ln>
        </c:spPr>
        <c:txPr>
          <a:bodyPr rot="0" vert="horz"/>
          <a:lstStyle/>
          <a:p>
            <a:pPr>
              <a:defRPr sz="1918" b="1" i="0" u="none" strike="noStrike" baseline="0">
                <a:solidFill>
                  <a:schemeClr val="tx1"/>
                </a:solidFill>
                <a:latin typeface="Arial Narrow"/>
                <a:ea typeface="Arial Narrow"/>
                <a:cs typeface="Arial Narrow"/>
              </a:defRPr>
            </a:pPr>
            <a:endParaRPr lang="en-US"/>
          </a:p>
        </c:txPr>
        <c:crossAx val="547679800"/>
        <c:crosses val="autoZero"/>
        <c:crossBetween val="between"/>
        <c:majorUnit val="50"/>
        <c:minorUnit val="10"/>
      </c:valAx>
      <c:valAx>
        <c:axId val="546607280"/>
        <c:scaling>
          <c:orientation val="minMax"/>
          <c:min val="0"/>
        </c:scaling>
        <c:delete val="0"/>
        <c:axPos val="r"/>
        <c:numFmt formatCode="General" sourceLinked="1"/>
        <c:majorTickMark val="out"/>
        <c:minorTickMark val="none"/>
        <c:tickLblPos val="nextTo"/>
        <c:spPr>
          <a:ln>
            <a:solidFill>
              <a:srgbClr val="FF0000"/>
            </a:solidFill>
          </a:ln>
        </c:spPr>
        <c:crossAx val="546610024"/>
        <c:crosses val="max"/>
        <c:crossBetween val="between"/>
      </c:valAx>
      <c:catAx>
        <c:axId val="546610024"/>
        <c:scaling>
          <c:orientation val="minMax"/>
        </c:scaling>
        <c:delete val="1"/>
        <c:axPos val="b"/>
        <c:numFmt formatCode="General" sourceLinked="1"/>
        <c:majorTickMark val="out"/>
        <c:minorTickMark val="none"/>
        <c:tickLblPos val="nextTo"/>
        <c:crossAx val="546607280"/>
        <c:crosses val="autoZero"/>
        <c:auto val="1"/>
        <c:lblAlgn val="ctr"/>
        <c:lblOffset val="100"/>
        <c:noMultiLvlLbl val="0"/>
      </c:catAx>
      <c:spPr>
        <a:noFill/>
        <a:ln w="27069">
          <a:noFill/>
        </a:ln>
      </c:spPr>
    </c:plotArea>
    <c:legend>
      <c:legendPos val="r"/>
      <c:layout>
        <c:manualLayout>
          <c:xMode val="edge"/>
          <c:yMode val="edge"/>
          <c:x val="3.0869675652394783E-2"/>
          <c:y val="0.12884472868493249"/>
          <c:w val="0.94949498072909189"/>
          <c:h val="0"/>
        </c:manualLayout>
      </c:layout>
      <c:overlay val="0"/>
      <c:spPr>
        <a:noFill/>
        <a:ln w="27069">
          <a:noFill/>
        </a:ln>
      </c:spPr>
      <c:txPr>
        <a:bodyPr/>
        <a:lstStyle/>
        <a:p>
          <a:pPr>
            <a:defRPr sz="1764" b="1" i="0" u="none" strike="noStrike" baseline="0">
              <a:solidFill>
                <a:schemeClr val="tx1"/>
              </a:solidFill>
              <a:latin typeface="Arial Narrow"/>
              <a:ea typeface="Arial Narrow"/>
              <a:cs typeface="Arial Narrow"/>
            </a:defRPr>
          </a:pPr>
          <a:endParaRPr lang="en-US"/>
        </a:p>
      </c:txPr>
    </c:legend>
    <c:plotVisOnly val="1"/>
    <c:dispBlanksAs val="gap"/>
    <c:showDLblsOverMax val="0"/>
  </c:chart>
  <c:spPr>
    <a:noFill/>
    <a:ln>
      <a:noFill/>
    </a:ln>
  </c:spPr>
  <c:txPr>
    <a:bodyPr/>
    <a:lstStyle/>
    <a:p>
      <a:pPr>
        <a:defRPr sz="1918" b="1" i="0" u="none" strike="noStrike" baseline="0">
          <a:solidFill>
            <a:schemeClr val="tx1"/>
          </a:solidFill>
          <a:latin typeface="Arial Narrow"/>
          <a:ea typeface="Arial Narrow"/>
          <a:cs typeface="Arial Narrow"/>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1653718091009989"/>
          <c:y val="0.18928571428571428"/>
          <c:w val="0.72253052164261933"/>
          <c:h val="0.58214285714285718"/>
        </c:manualLayout>
      </c:layout>
      <c:barChart>
        <c:barDir val="col"/>
        <c:grouping val="stacked"/>
        <c:varyColors val="0"/>
        <c:ser>
          <c:idx val="0"/>
          <c:order val="0"/>
          <c:tx>
            <c:strRef>
              <c:f>Sheet1!$A$2</c:f>
              <c:strCache>
                <c:ptCount val="1"/>
                <c:pt idx="0">
                  <c:v>Africa</c:v>
                </c:pt>
              </c:strCache>
            </c:strRef>
          </c:tx>
          <c:spPr>
            <a:solidFill>
              <a:schemeClr val="accent5">
                <a:shade val="47000"/>
              </a:schemeClr>
            </a:solidFill>
            <a:ln>
              <a:noFill/>
            </a:ln>
            <a:effectLst/>
          </c:spPr>
          <c:invertIfNegative val="0"/>
          <c:cat>
            <c:numRef>
              <c:f>Sheet1!$C$1:$AA$1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Sheet1!$C$2:$AA$2</c:f>
              <c:numCache>
                <c:formatCode>General</c:formatCode>
                <c:ptCount val="11"/>
                <c:pt idx="0">
                  <c:v>44</c:v>
                </c:pt>
                <c:pt idx="1">
                  <c:v>34</c:v>
                </c:pt>
                <c:pt idx="2">
                  <c:v>49</c:v>
                </c:pt>
                <c:pt idx="3">
                  <c:v>35</c:v>
                </c:pt>
                <c:pt idx="4">
                  <c:v>40</c:v>
                </c:pt>
                <c:pt idx="5">
                  <c:v>33</c:v>
                </c:pt>
                <c:pt idx="6">
                  <c:v>45</c:v>
                </c:pt>
                <c:pt idx="7">
                  <c:v>42</c:v>
                </c:pt>
                <c:pt idx="8">
                  <c:v>42</c:v>
                </c:pt>
                <c:pt idx="9">
                  <c:v>53</c:v>
                </c:pt>
                <c:pt idx="10">
                  <c:v>61</c:v>
                </c:pt>
              </c:numCache>
            </c:numRef>
          </c:val>
        </c:ser>
        <c:ser>
          <c:idx val="3"/>
          <c:order val="1"/>
          <c:tx>
            <c:strRef>
              <c:f>Sheet1!$A$3</c:f>
              <c:strCache>
                <c:ptCount val="1"/>
                <c:pt idx="0">
                  <c:v>Asia</c:v>
                </c:pt>
              </c:strCache>
            </c:strRef>
          </c:tx>
          <c:spPr>
            <a:solidFill>
              <a:schemeClr val="accent5"/>
            </a:solidFill>
            <a:ln>
              <a:noFill/>
            </a:ln>
            <a:effectLst/>
          </c:spPr>
          <c:invertIfNegative val="0"/>
          <c:cat>
            <c:numRef>
              <c:f>Sheet1!$C$1:$AA$1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Sheet1!$C$3:$AA$3</c:f>
              <c:numCache>
                <c:formatCode>General</c:formatCode>
                <c:ptCount val="11"/>
                <c:pt idx="0">
                  <c:v>1</c:v>
                </c:pt>
                <c:pt idx="1">
                  <c:v>5</c:v>
                </c:pt>
                <c:pt idx="2">
                  <c:v>6</c:v>
                </c:pt>
                <c:pt idx="3">
                  <c:v>6</c:v>
                </c:pt>
                <c:pt idx="4">
                  <c:v>5</c:v>
                </c:pt>
                <c:pt idx="5">
                  <c:v>4</c:v>
                </c:pt>
                <c:pt idx="6">
                  <c:v>8</c:v>
                </c:pt>
                <c:pt idx="7">
                  <c:v>5</c:v>
                </c:pt>
                <c:pt idx="8">
                  <c:v>0</c:v>
                </c:pt>
                <c:pt idx="9">
                  <c:v>5</c:v>
                </c:pt>
                <c:pt idx="10">
                  <c:v>6</c:v>
                </c:pt>
              </c:numCache>
            </c:numRef>
          </c:val>
        </c:ser>
        <c:ser>
          <c:idx val="2"/>
          <c:order val="2"/>
          <c:tx>
            <c:strRef>
              <c:f>Sheet1!$A$4</c:f>
              <c:strCache>
                <c:ptCount val="1"/>
                <c:pt idx="0">
                  <c:v>Latin America/Car</c:v>
                </c:pt>
              </c:strCache>
            </c:strRef>
          </c:tx>
          <c:spPr>
            <a:solidFill>
              <a:schemeClr val="accent5">
                <a:shade val="82000"/>
              </a:schemeClr>
            </a:solidFill>
            <a:ln>
              <a:noFill/>
            </a:ln>
            <a:effectLst/>
          </c:spPr>
          <c:invertIfNegative val="0"/>
          <c:cat>
            <c:numRef>
              <c:f>Sheet1!$C$1:$AA$1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Sheet1!$C$4:$AA$4</c:f>
              <c:numCache>
                <c:formatCode>General</c:formatCode>
                <c:ptCount val="11"/>
                <c:pt idx="0">
                  <c:v>18</c:v>
                </c:pt>
                <c:pt idx="1">
                  <c:v>35</c:v>
                </c:pt>
                <c:pt idx="2">
                  <c:v>30</c:v>
                </c:pt>
                <c:pt idx="3">
                  <c:v>22</c:v>
                </c:pt>
                <c:pt idx="4">
                  <c:v>27</c:v>
                </c:pt>
                <c:pt idx="5">
                  <c:v>19</c:v>
                </c:pt>
                <c:pt idx="6">
                  <c:v>15</c:v>
                </c:pt>
                <c:pt idx="7">
                  <c:v>31</c:v>
                </c:pt>
                <c:pt idx="8">
                  <c:v>16</c:v>
                </c:pt>
                <c:pt idx="9">
                  <c:v>14</c:v>
                </c:pt>
                <c:pt idx="10">
                  <c:v>16</c:v>
                </c:pt>
              </c:numCache>
            </c:numRef>
          </c:val>
        </c:ser>
        <c:ser>
          <c:idx val="6"/>
          <c:order val="3"/>
          <c:tx>
            <c:strRef>
              <c:f>Sheet1!$A$5</c:f>
              <c:strCache>
                <c:ptCount val="1"/>
                <c:pt idx="0">
                  <c:v>Other</c:v>
                </c:pt>
              </c:strCache>
            </c:strRef>
          </c:tx>
          <c:spPr>
            <a:solidFill>
              <a:schemeClr val="accent5">
                <a:tint val="48000"/>
              </a:schemeClr>
            </a:solidFill>
            <a:ln>
              <a:noFill/>
            </a:ln>
            <a:effectLst/>
          </c:spPr>
          <c:invertIfNegative val="0"/>
          <c:cat>
            <c:numRef>
              <c:f>Sheet1!$C$1:$AA$1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Sheet1!$C$5:$AA$5</c:f>
              <c:numCache>
                <c:formatCode>General</c:formatCode>
                <c:ptCount val="11"/>
                <c:pt idx="0">
                  <c:v>4</c:v>
                </c:pt>
                <c:pt idx="1">
                  <c:v>1</c:v>
                </c:pt>
                <c:pt idx="2">
                  <c:v>2</c:v>
                </c:pt>
                <c:pt idx="3">
                  <c:v>0</c:v>
                </c:pt>
                <c:pt idx="4">
                  <c:v>2</c:v>
                </c:pt>
                <c:pt idx="5">
                  <c:v>2</c:v>
                </c:pt>
                <c:pt idx="6">
                  <c:v>0</c:v>
                </c:pt>
                <c:pt idx="7">
                  <c:v>1</c:v>
                </c:pt>
                <c:pt idx="8">
                  <c:v>1</c:v>
                </c:pt>
                <c:pt idx="9">
                  <c:v>1</c:v>
                </c:pt>
                <c:pt idx="10">
                  <c:v>3</c:v>
                </c:pt>
              </c:numCache>
            </c:numRef>
          </c:val>
        </c:ser>
        <c:dLbls>
          <c:showLegendKey val="0"/>
          <c:showVal val="0"/>
          <c:showCatName val="0"/>
          <c:showSerName val="0"/>
          <c:showPercent val="0"/>
          <c:showBubbleSize val="0"/>
        </c:dLbls>
        <c:gapWidth val="150"/>
        <c:overlap val="100"/>
        <c:axId val="556303720"/>
        <c:axId val="556308816"/>
      </c:barChart>
      <c:catAx>
        <c:axId val="556303720"/>
        <c:scaling>
          <c:orientation val="minMax"/>
        </c:scaling>
        <c:delete val="0"/>
        <c:axPos val="b"/>
        <c:title>
          <c:tx>
            <c:rich>
              <a:bodyPr rot="0" spcFirstLastPara="1" vertOverflow="ellipsis" vert="horz" wrap="square" anchor="ctr" anchorCtr="1"/>
              <a:lstStyle/>
              <a:p>
                <a:pPr>
                  <a:defRPr sz="1700" b="0" i="0" u="none" strike="noStrike" kern="1200" baseline="0">
                    <a:solidFill>
                      <a:schemeClr val="tx1"/>
                    </a:solidFill>
                    <a:latin typeface="Arial Narrow"/>
                    <a:ea typeface="Arial Narrow"/>
                    <a:cs typeface="Arial Narrow"/>
                  </a:defRPr>
                </a:pPr>
                <a:r>
                  <a:rPr lang="en-US"/>
                  <a:t>Year</a:t>
                </a:r>
              </a:p>
            </c:rich>
          </c:tx>
          <c:layout>
            <c:manualLayout>
              <c:xMode val="edge"/>
              <c:yMode val="edge"/>
              <c:x val="0.45172031076581576"/>
              <c:y val="0.88749999999999996"/>
            </c:manualLayout>
          </c:layout>
          <c:overlay val="0"/>
          <c:spPr>
            <a:noFill/>
            <a:ln w="25400">
              <a:noFill/>
            </a:ln>
            <a:effectLst/>
          </c:spPr>
          <c:txPr>
            <a:bodyPr rot="0" spcFirstLastPara="1" vertOverflow="ellipsis" vert="horz" wrap="square" anchor="ctr" anchorCtr="1"/>
            <a:lstStyle/>
            <a:p>
              <a:pPr>
                <a:defRPr sz="1700" b="0" i="0" u="none" strike="noStrike" kern="1200" baseline="0">
                  <a:solidFill>
                    <a:schemeClr val="tx1"/>
                  </a:solidFill>
                  <a:latin typeface="Arial Narrow"/>
                  <a:ea typeface="Arial Narrow"/>
                  <a:cs typeface="Arial Narrow"/>
                </a:defRPr>
              </a:pPr>
              <a:endParaRPr lang="en-US"/>
            </a:p>
          </c:txPr>
        </c:title>
        <c:numFmt formatCode="General" sourceLinked="1"/>
        <c:majorTickMark val="out"/>
        <c:minorTickMark val="none"/>
        <c:tickLblPos val="nextTo"/>
        <c:spPr>
          <a:noFill/>
          <a:ln w="3175" cap="flat" cmpd="sng" algn="ctr">
            <a:solidFill>
              <a:schemeClr val="tx1"/>
            </a:solidFill>
            <a:prstDash val="solid"/>
            <a:round/>
          </a:ln>
          <a:effectLst/>
        </c:spPr>
        <c:txPr>
          <a:bodyPr rot="-2700000" spcFirstLastPara="1" vertOverflow="ellipsis" wrap="square" anchor="ctr" anchorCtr="1"/>
          <a:lstStyle/>
          <a:p>
            <a:pPr>
              <a:defRPr sz="1500" b="1" i="0" u="none" strike="noStrike" kern="1200" baseline="0">
                <a:solidFill>
                  <a:schemeClr val="tx1"/>
                </a:solidFill>
                <a:latin typeface="Arial Narrow"/>
                <a:ea typeface="Arial Narrow"/>
                <a:cs typeface="Arial Narrow"/>
              </a:defRPr>
            </a:pPr>
            <a:endParaRPr lang="en-US"/>
          </a:p>
        </c:txPr>
        <c:crossAx val="556308816"/>
        <c:crossesAt val="0"/>
        <c:auto val="1"/>
        <c:lblAlgn val="ctr"/>
        <c:lblOffset val="100"/>
        <c:tickLblSkip val="1"/>
        <c:tickMarkSkip val="1"/>
        <c:noMultiLvlLbl val="0"/>
      </c:catAx>
      <c:valAx>
        <c:axId val="556308816"/>
        <c:scaling>
          <c:orientation val="minMax"/>
          <c:max val="110"/>
          <c:min val="0"/>
        </c:scaling>
        <c:delete val="0"/>
        <c:axPos val="l"/>
        <c:title>
          <c:tx>
            <c:rich>
              <a:bodyPr rot="-5400000" spcFirstLastPara="1" vertOverflow="ellipsis" vert="horz" wrap="square" anchor="ctr" anchorCtr="1"/>
              <a:lstStyle/>
              <a:p>
                <a:pPr>
                  <a:defRPr sz="1550" b="0" i="0" u="none" strike="noStrike" kern="1200" baseline="0">
                    <a:solidFill>
                      <a:schemeClr val="tx1"/>
                    </a:solidFill>
                    <a:latin typeface="Arial Narrow"/>
                    <a:ea typeface="Arial Narrow"/>
                    <a:cs typeface="Arial Narrow"/>
                  </a:defRPr>
                </a:pPr>
                <a:r>
                  <a:rPr lang="en-US"/>
                  <a:t>Number of Cases</a:t>
                </a:r>
              </a:p>
            </c:rich>
          </c:tx>
          <c:layout>
            <c:manualLayout>
              <c:xMode val="edge"/>
              <c:yMode val="edge"/>
              <c:x val="2.4417314095449501E-2"/>
              <c:y val="0.35178571428571431"/>
            </c:manualLayout>
          </c:layout>
          <c:overlay val="0"/>
          <c:spPr>
            <a:noFill/>
            <a:ln w="25400">
              <a:noFill/>
            </a:ln>
            <a:effectLst/>
          </c:spPr>
          <c:txPr>
            <a:bodyPr rot="-5400000" spcFirstLastPara="1" vertOverflow="ellipsis" vert="horz" wrap="square" anchor="ctr" anchorCtr="1"/>
            <a:lstStyle/>
            <a:p>
              <a:pPr>
                <a:defRPr sz="1550" b="0" i="0" u="none" strike="noStrike" kern="1200" baseline="0">
                  <a:solidFill>
                    <a:schemeClr val="tx1"/>
                  </a:solidFill>
                  <a:latin typeface="Arial Narrow"/>
                  <a:ea typeface="Arial Narrow"/>
                  <a:cs typeface="Arial Narrow"/>
                </a:defRPr>
              </a:pPr>
              <a:endParaRPr lang="en-US"/>
            </a:p>
          </c:txPr>
        </c:title>
        <c:numFmt formatCode="General" sourceLinked="1"/>
        <c:majorTickMark val="out"/>
        <c:minorTickMark val="none"/>
        <c:tickLblPos val="nextTo"/>
        <c:spPr>
          <a:noFill/>
          <a:ln w="3175" cap="flat" cmpd="sng" algn="ctr">
            <a:solidFill>
              <a:schemeClr val="tx1"/>
            </a:solidFill>
            <a:prstDash val="solid"/>
            <a:round/>
          </a:ln>
          <a:effectLst/>
        </c:spPr>
        <c:txPr>
          <a:bodyPr rot="0" spcFirstLastPara="1" vertOverflow="ellipsis" wrap="square" anchor="ctr" anchorCtr="1"/>
          <a:lstStyle/>
          <a:p>
            <a:pPr>
              <a:defRPr sz="1500" b="0" i="0" u="none" strike="noStrike" kern="1200" baseline="0">
                <a:solidFill>
                  <a:schemeClr val="tx1"/>
                </a:solidFill>
                <a:latin typeface="Arial Narrow"/>
                <a:ea typeface="Arial Narrow"/>
                <a:cs typeface="Arial Narrow"/>
              </a:defRPr>
            </a:pPr>
            <a:endParaRPr lang="en-US"/>
          </a:p>
        </c:txPr>
        <c:crossAx val="556303720"/>
        <c:crosses val="autoZero"/>
        <c:crossBetween val="between"/>
        <c:majorUnit val="20"/>
        <c:minorUnit val="10"/>
      </c:valAx>
      <c:spPr>
        <a:noFill/>
        <a:ln w="25400">
          <a:noFill/>
        </a:ln>
        <a:effectLst/>
      </c:spPr>
    </c:plotArea>
    <c:legend>
      <c:legendPos val="r"/>
      <c:layout>
        <c:manualLayout>
          <c:xMode val="edge"/>
          <c:yMode val="edge"/>
          <c:x val="0.84446332958380199"/>
          <c:y val="0.66714863200101182"/>
          <c:w val="0.146503884572697"/>
          <c:h val="0.18035714285714285"/>
        </c:manualLayout>
      </c:layout>
      <c:overlay val="0"/>
      <c:spPr>
        <a:noFill/>
        <a:ln w="3175">
          <a:solidFill>
            <a:schemeClr val="tx1"/>
          </a:solidFill>
          <a:prstDash val="solid"/>
        </a:ln>
        <a:effectLst/>
      </c:spPr>
      <c:txPr>
        <a:bodyPr rot="0" spcFirstLastPara="1" vertOverflow="ellipsis" vert="horz" wrap="square" anchor="ctr" anchorCtr="1"/>
        <a:lstStyle/>
        <a:p>
          <a:pPr>
            <a:defRPr sz="1055" b="1" i="0" u="none" strike="noStrike" kern="1200" baseline="0">
              <a:solidFill>
                <a:schemeClr val="tx1"/>
              </a:solidFill>
              <a:latin typeface="Arial Narrow"/>
              <a:ea typeface="Arial Narrow"/>
              <a:cs typeface="Arial Narrow"/>
            </a:defRPr>
          </a:pPr>
          <a:endParaRPr lang="en-US"/>
        </a:p>
      </c:txPr>
    </c:legend>
    <c:plotVisOnly val="1"/>
    <c:dispBlanksAs val="gap"/>
    <c:showDLblsOverMax val="0"/>
  </c:chart>
  <c:spPr>
    <a:noFill/>
    <a:ln w="6350" cap="flat" cmpd="sng" algn="ctr">
      <a:noFill/>
      <a:prstDash val="solid"/>
      <a:miter lim="800000"/>
    </a:ln>
    <a:effectLst/>
  </c:spPr>
  <c:txPr>
    <a:bodyPr/>
    <a:lstStyle/>
    <a:p>
      <a:pPr>
        <a:defRPr sz="1725" b="1" i="0" u="none" strike="noStrike" baseline="0">
          <a:solidFill>
            <a:schemeClr val="tx1"/>
          </a:solidFill>
          <a:latin typeface="Arial Narrow"/>
          <a:ea typeface="Arial Narrow"/>
          <a:cs typeface="Arial Narrow"/>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82639714625446"/>
          <c:y val="3.386454183266932E-2"/>
          <c:w val="0.89179548156956001"/>
          <c:h val="0.7788844621513944"/>
        </c:manualLayout>
      </c:layout>
      <c:lineChart>
        <c:grouping val="standard"/>
        <c:varyColors val="0"/>
        <c:ser>
          <c:idx val="0"/>
          <c:order val="0"/>
          <c:tx>
            <c:strRef>
              <c:f>Sheet1!$A$2</c:f>
              <c:strCache>
                <c:ptCount val="1"/>
                <c:pt idx="0">
                  <c:v> Males</c:v>
                </c:pt>
              </c:strCache>
            </c:strRef>
          </c:tx>
          <c:spPr>
            <a:ln w="19050" cap="rnd" cmpd="sng" algn="ctr">
              <a:solidFill>
                <a:schemeClr val="accent1"/>
              </a:solidFill>
              <a:prstDash val="solid"/>
              <a:round/>
            </a:ln>
            <a:effectLst/>
          </c:spPr>
          <c:marker>
            <c:symbol val="square"/>
            <c:size val="9"/>
            <c:spPr>
              <a:solidFill>
                <a:schemeClr val="accent1"/>
              </a:solidFill>
              <a:ln w="6350" cap="flat" cmpd="sng" algn="ctr">
                <a:solidFill>
                  <a:schemeClr val="accent1"/>
                </a:solidFill>
                <a:prstDash val="solid"/>
                <a:round/>
              </a:ln>
              <a:effectLst/>
            </c:spPr>
          </c:marker>
          <c:cat>
            <c:numRef>
              <c:f>Sheet1!$B$1:$AA$1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Sheet1!$B$2:$AA$2</c:f>
              <c:numCache>
                <c:formatCode>General</c:formatCode>
                <c:ptCount val="11"/>
                <c:pt idx="0">
                  <c:v>37</c:v>
                </c:pt>
                <c:pt idx="1">
                  <c:v>52</c:v>
                </c:pt>
                <c:pt idx="2">
                  <c:v>54</c:v>
                </c:pt>
                <c:pt idx="3">
                  <c:v>38</c:v>
                </c:pt>
                <c:pt idx="4">
                  <c:v>50</c:v>
                </c:pt>
                <c:pt idx="5">
                  <c:v>35</c:v>
                </c:pt>
                <c:pt idx="6">
                  <c:v>34</c:v>
                </c:pt>
                <c:pt idx="7">
                  <c:v>52</c:v>
                </c:pt>
                <c:pt idx="8">
                  <c:v>24</c:v>
                </c:pt>
                <c:pt idx="9">
                  <c:v>37</c:v>
                </c:pt>
                <c:pt idx="10">
                  <c:v>46</c:v>
                </c:pt>
              </c:numCache>
            </c:numRef>
          </c:val>
          <c:smooth val="0"/>
        </c:ser>
        <c:ser>
          <c:idx val="1"/>
          <c:order val="1"/>
          <c:tx>
            <c:strRef>
              <c:f>Sheet1!$A$3</c:f>
              <c:strCache>
                <c:ptCount val="1"/>
                <c:pt idx="0">
                  <c:v> Females</c:v>
                </c:pt>
              </c:strCache>
            </c:strRef>
          </c:tx>
          <c:spPr>
            <a:ln w="19050" cap="rnd" cmpd="sng" algn="ctr">
              <a:solidFill>
                <a:schemeClr val="accent3"/>
              </a:solidFill>
              <a:prstDash val="solid"/>
              <a:round/>
            </a:ln>
            <a:effectLst/>
          </c:spPr>
          <c:marker>
            <c:symbol val="circle"/>
            <c:size val="9"/>
            <c:spPr>
              <a:solidFill>
                <a:schemeClr val="accent3"/>
              </a:solidFill>
              <a:ln w="6350" cap="flat" cmpd="sng" algn="ctr">
                <a:solidFill>
                  <a:schemeClr val="accent3"/>
                </a:solidFill>
                <a:prstDash val="solid"/>
                <a:round/>
              </a:ln>
              <a:effectLst/>
            </c:spPr>
          </c:marker>
          <c:cat>
            <c:numRef>
              <c:f>Sheet1!$B$1:$AA$1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Sheet1!$B$3:$AA$3</c:f>
              <c:numCache>
                <c:formatCode>General</c:formatCode>
                <c:ptCount val="11"/>
                <c:pt idx="0">
                  <c:v>29</c:v>
                </c:pt>
                <c:pt idx="1">
                  <c:v>23</c:v>
                </c:pt>
                <c:pt idx="2">
                  <c:v>32</c:v>
                </c:pt>
                <c:pt idx="3">
                  <c:v>25</c:v>
                </c:pt>
                <c:pt idx="4">
                  <c:v>24</c:v>
                </c:pt>
                <c:pt idx="5">
                  <c:v>24</c:v>
                </c:pt>
                <c:pt idx="6">
                  <c:v>36</c:v>
                </c:pt>
                <c:pt idx="7">
                  <c:v>26</c:v>
                </c:pt>
                <c:pt idx="8">
                  <c:v>36</c:v>
                </c:pt>
                <c:pt idx="9">
                  <c:v>35</c:v>
                </c:pt>
                <c:pt idx="10">
                  <c:v>40</c:v>
                </c:pt>
              </c:numCache>
            </c:numRef>
          </c:val>
          <c:smooth val="0"/>
        </c:ser>
        <c:dLbls>
          <c:showLegendKey val="0"/>
          <c:showVal val="0"/>
          <c:showCatName val="0"/>
          <c:showSerName val="0"/>
          <c:showPercent val="0"/>
          <c:showBubbleSize val="0"/>
        </c:dLbls>
        <c:marker val="1"/>
        <c:smooth val="0"/>
        <c:axId val="556308032"/>
        <c:axId val="556304896"/>
      </c:lineChart>
      <c:catAx>
        <c:axId val="556308032"/>
        <c:scaling>
          <c:orientation val="minMax"/>
        </c:scaling>
        <c:delete val="0"/>
        <c:axPos val="b"/>
        <c:title>
          <c:tx>
            <c:rich>
              <a:bodyPr rot="0" spcFirstLastPara="1" vertOverflow="ellipsis" vert="horz" wrap="square" anchor="ctr" anchorCtr="1"/>
              <a:lstStyle/>
              <a:p>
                <a:pPr>
                  <a:defRPr sz="1397" b="0" i="0" u="none" strike="noStrike" kern="1200" baseline="0">
                    <a:solidFill>
                      <a:schemeClr val="tx1"/>
                    </a:solidFill>
                    <a:latin typeface="Arial Narrow"/>
                    <a:ea typeface="Arial Narrow"/>
                    <a:cs typeface="Arial Narrow"/>
                  </a:defRPr>
                </a:pPr>
                <a:r>
                  <a:rPr lang="en-US">
                    <a:solidFill>
                      <a:schemeClr val="tx1"/>
                    </a:solidFill>
                  </a:rPr>
                  <a:t>Year</a:t>
                </a:r>
              </a:p>
            </c:rich>
          </c:tx>
          <c:layout>
            <c:manualLayout>
              <c:xMode val="edge"/>
              <c:yMode val="edge"/>
              <c:x val="0.5279429250891795"/>
              <c:y val="0.89840637450199201"/>
            </c:manualLayout>
          </c:layout>
          <c:overlay val="0"/>
          <c:spPr>
            <a:noFill/>
            <a:ln w="25350">
              <a:noFill/>
            </a:ln>
            <a:effectLst/>
          </c:spPr>
          <c:txPr>
            <a:bodyPr rot="0" spcFirstLastPara="1" vertOverflow="ellipsis" vert="horz" wrap="square" anchor="ctr" anchorCtr="1"/>
            <a:lstStyle/>
            <a:p>
              <a:pPr>
                <a:defRPr sz="1397" b="0" i="0" u="none" strike="noStrike" kern="1200" baseline="0">
                  <a:solidFill>
                    <a:schemeClr val="tx1"/>
                  </a:solidFill>
                  <a:latin typeface="Arial Narrow"/>
                  <a:ea typeface="Arial Narrow"/>
                  <a:cs typeface="Arial Narrow"/>
                </a:defRPr>
              </a:pPr>
              <a:endParaRPr lang="en-US"/>
            </a:p>
          </c:txPr>
        </c:title>
        <c:numFmt formatCode="General" sourceLinked="1"/>
        <c:majorTickMark val="out"/>
        <c:minorTickMark val="none"/>
        <c:tickLblPos val="nextTo"/>
        <c:spPr>
          <a:noFill/>
          <a:ln w="3169" cap="flat" cmpd="sng" algn="ctr">
            <a:solidFill>
              <a:schemeClr val="tx1"/>
            </a:solidFill>
            <a:prstDash val="solid"/>
            <a:round/>
          </a:ln>
          <a:effectLst/>
        </c:spPr>
        <c:txPr>
          <a:bodyPr rot="0" spcFirstLastPara="1" vertOverflow="ellipsis" wrap="square" anchor="ctr" anchorCtr="1"/>
          <a:lstStyle/>
          <a:p>
            <a:pPr>
              <a:defRPr sz="1397" b="1" i="0" u="none" strike="noStrike" kern="1200" baseline="0">
                <a:solidFill>
                  <a:schemeClr val="tx1"/>
                </a:solidFill>
                <a:latin typeface="Arial Narrow"/>
                <a:ea typeface="Arial Narrow"/>
                <a:cs typeface="Arial Narrow"/>
              </a:defRPr>
            </a:pPr>
            <a:endParaRPr lang="en-US"/>
          </a:p>
        </c:txPr>
        <c:crossAx val="556304896"/>
        <c:crossesAt val="0"/>
        <c:auto val="1"/>
        <c:lblAlgn val="ctr"/>
        <c:lblOffset val="100"/>
        <c:tickLblSkip val="1"/>
        <c:tickMarkSkip val="1"/>
        <c:noMultiLvlLbl val="0"/>
      </c:catAx>
      <c:valAx>
        <c:axId val="556304896"/>
        <c:scaling>
          <c:orientation val="minMax"/>
          <c:max val="70"/>
          <c:min val="0"/>
        </c:scaling>
        <c:delete val="0"/>
        <c:axPos val="l"/>
        <c:title>
          <c:tx>
            <c:rich>
              <a:bodyPr rot="-5400000" spcFirstLastPara="1" vertOverflow="ellipsis" vert="horz" wrap="square" anchor="ctr" anchorCtr="1"/>
              <a:lstStyle/>
              <a:p>
                <a:pPr>
                  <a:defRPr sz="1397" b="0" i="0" u="none" strike="noStrike" kern="1200" baseline="0">
                    <a:solidFill>
                      <a:schemeClr val="tx1"/>
                    </a:solidFill>
                    <a:latin typeface="Arial Narrow"/>
                    <a:ea typeface="Arial Narrow"/>
                    <a:cs typeface="Arial Narrow"/>
                  </a:defRPr>
                </a:pPr>
                <a:r>
                  <a:rPr lang="en-US"/>
                  <a:t>Number of Cases</a:t>
                </a:r>
              </a:p>
            </c:rich>
          </c:tx>
          <c:layout>
            <c:manualLayout>
              <c:xMode val="edge"/>
              <c:yMode val="edge"/>
              <c:x val="4.7562425683709865E-3"/>
              <c:y val="0.29482071713147412"/>
            </c:manualLayout>
          </c:layout>
          <c:overlay val="0"/>
          <c:spPr>
            <a:noFill/>
            <a:ln w="25350">
              <a:noFill/>
            </a:ln>
            <a:effectLst/>
          </c:spPr>
          <c:txPr>
            <a:bodyPr rot="-5400000" spcFirstLastPara="1" vertOverflow="ellipsis" vert="horz" wrap="square" anchor="ctr" anchorCtr="1"/>
            <a:lstStyle/>
            <a:p>
              <a:pPr>
                <a:defRPr sz="1397" b="0" i="0" u="none" strike="noStrike" kern="1200" baseline="0">
                  <a:solidFill>
                    <a:schemeClr val="tx1"/>
                  </a:solidFill>
                  <a:latin typeface="Arial Narrow"/>
                  <a:ea typeface="Arial Narrow"/>
                  <a:cs typeface="Arial Narrow"/>
                </a:defRPr>
              </a:pPr>
              <a:endParaRPr lang="en-US"/>
            </a:p>
          </c:txPr>
        </c:title>
        <c:numFmt formatCode="General" sourceLinked="1"/>
        <c:majorTickMark val="out"/>
        <c:minorTickMark val="none"/>
        <c:tickLblPos val="nextTo"/>
        <c:spPr>
          <a:noFill/>
          <a:ln w="3169" cap="flat" cmpd="sng" algn="ctr">
            <a:solidFill>
              <a:schemeClr val="tx1"/>
            </a:solidFill>
            <a:prstDash val="solid"/>
            <a:round/>
          </a:ln>
          <a:effectLst/>
        </c:spPr>
        <c:txPr>
          <a:bodyPr rot="0" spcFirstLastPara="1" vertOverflow="ellipsis" wrap="square" anchor="ctr" anchorCtr="1"/>
          <a:lstStyle/>
          <a:p>
            <a:pPr>
              <a:defRPr sz="1397" b="0" i="0" u="none" strike="noStrike" kern="1200" baseline="0">
                <a:solidFill>
                  <a:schemeClr val="tx1"/>
                </a:solidFill>
                <a:latin typeface="Arial Narrow"/>
                <a:ea typeface="Arial Narrow"/>
                <a:cs typeface="Arial Narrow"/>
              </a:defRPr>
            </a:pPr>
            <a:endParaRPr lang="en-US"/>
          </a:p>
        </c:txPr>
        <c:crossAx val="556308032"/>
        <c:crosses val="autoZero"/>
        <c:crossBetween val="between"/>
        <c:majorUnit val="10"/>
        <c:minorUnit val="5"/>
      </c:valAx>
      <c:spPr>
        <a:noFill/>
        <a:ln w="25350">
          <a:noFill/>
        </a:ln>
        <a:effectLst/>
      </c:spPr>
    </c:plotArea>
    <c:legend>
      <c:legendPos val="r"/>
      <c:layout>
        <c:manualLayout>
          <c:xMode val="edge"/>
          <c:yMode val="edge"/>
          <c:x val="0.49336158509909972"/>
          <c:y val="7.3978284169812197E-2"/>
          <c:w val="0.28180737217598095"/>
          <c:h val="0.12151394422310757"/>
        </c:manualLayout>
      </c:layout>
      <c:overlay val="0"/>
      <c:spPr>
        <a:noFill/>
        <a:ln w="25350">
          <a:noFill/>
        </a:ln>
        <a:effectLst/>
      </c:spPr>
      <c:txPr>
        <a:bodyPr rot="0" spcFirstLastPara="1" vertOverflow="ellipsis" vert="horz" wrap="square" anchor="ctr" anchorCtr="1"/>
        <a:lstStyle/>
        <a:p>
          <a:pPr>
            <a:defRPr sz="1467" b="0" i="0" u="none" strike="noStrike" kern="1200" baseline="0">
              <a:solidFill>
                <a:schemeClr val="tx1"/>
              </a:solidFill>
              <a:latin typeface="Arial Narrow"/>
              <a:ea typeface="Arial Narrow"/>
              <a:cs typeface="Arial Narrow"/>
            </a:defRPr>
          </a:pPr>
          <a:endParaRPr lang="en-US"/>
        </a:p>
      </c:txPr>
    </c:legend>
    <c:plotVisOnly val="1"/>
    <c:dispBlanksAs val="gap"/>
    <c:showDLblsOverMax val="0"/>
  </c:chart>
  <c:spPr>
    <a:noFill/>
    <a:ln w="6350" cap="flat" cmpd="sng" algn="ctr">
      <a:noFill/>
      <a:prstDash val="solid"/>
      <a:miter lim="800000"/>
    </a:ln>
    <a:effectLst/>
  </c:spPr>
  <c:txPr>
    <a:bodyPr/>
    <a:lstStyle/>
    <a:p>
      <a:pPr>
        <a:defRPr sz="1697"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95353282597727"/>
          <c:y val="0.21876336419931644"/>
          <c:w val="0.86133295869781723"/>
          <c:h val="0.61263834014139429"/>
        </c:manualLayout>
      </c:layout>
      <c:barChart>
        <c:barDir val="col"/>
        <c:grouping val="stacked"/>
        <c:varyColors val="0"/>
        <c:ser>
          <c:idx val="1"/>
          <c:order val="0"/>
          <c:tx>
            <c:strRef>
              <c:f>Sheet1!$A$2:$B$2</c:f>
              <c:strCache>
                <c:ptCount val="2"/>
                <c:pt idx="0">
                  <c:v>No AIDS DX</c:v>
                </c:pt>
              </c:strCache>
            </c:strRef>
          </c:tx>
          <c:spPr>
            <a:solidFill>
              <a:srgbClr val="99CCFF"/>
            </a:solidFill>
            <a:ln w="12618">
              <a:solidFill>
                <a:schemeClr val="tx1"/>
              </a:solidFill>
              <a:prstDash val="solid"/>
            </a:ln>
          </c:spPr>
          <c:invertIfNegative val="0"/>
          <c:cat>
            <c:numRef>
              <c:f>Sheet1!$C$1:$Q$1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Sheet1!$C$2:$Q$2</c:f>
              <c:numCache>
                <c:formatCode>General</c:formatCode>
                <c:ptCount val="11"/>
                <c:pt idx="0">
                  <c:v>159</c:v>
                </c:pt>
                <c:pt idx="1">
                  <c:v>176</c:v>
                </c:pt>
                <c:pt idx="2">
                  <c:v>189</c:v>
                </c:pt>
                <c:pt idx="3">
                  <c:v>184</c:v>
                </c:pt>
                <c:pt idx="4">
                  <c:v>236</c:v>
                </c:pt>
                <c:pt idx="5">
                  <c:v>202</c:v>
                </c:pt>
                <c:pt idx="6">
                  <c:v>182</c:v>
                </c:pt>
                <c:pt idx="7">
                  <c:v>213</c:v>
                </c:pt>
                <c:pt idx="8">
                  <c:v>190</c:v>
                </c:pt>
                <c:pt idx="9">
                  <c:v>216</c:v>
                </c:pt>
                <c:pt idx="10">
                  <c:v>217</c:v>
                </c:pt>
              </c:numCache>
            </c:numRef>
          </c:val>
        </c:ser>
        <c:ser>
          <c:idx val="0"/>
          <c:order val="1"/>
          <c:tx>
            <c:strRef>
              <c:f>Sheet1!$A$3:$B$3</c:f>
              <c:strCache>
                <c:ptCount val="2"/>
                <c:pt idx="0">
                  <c:v>AIDS DX &gt; 1yr </c:v>
                </c:pt>
              </c:strCache>
            </c:strRef>
          </c:tx>
          <c:spPr>
            <a:solidFill>
              <a:srgbClr val="FFFF99"/>
            </a:solidFill>
            <a:ln w="12618">
              <a:solidFill>
                <a:schemeClr val="tx1"/>
              </a:solidFill>
              <a:prstDash val="solid"/>
            </a:ln>
          </c:spPr>
          <c:invertIfNegative val="0"/>
          <c:cat>
            <c:numRef>
              <c:f>Sheet1!$C$1:$Q$1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Sheet1!$C$3:$Q$3</c:f>
              <c:numCache>
                <c:formatCode>General</c:formatCode>
                <c:ptCount val="11"/>
                <c:pt idx="0">
                  <c:v>55</c:v>
                </c:pt>
                <c:pt idx="1">
                  <c:v>49</c:v>
                </c:pt>
                <c:pt idx="2">
                  <c:v>38</c:v>
                </c:pt>
                <c:pt idx="3">
                  <c:v>31</c:v>
                </c:pt>
                <c:pt idx="4">
                  <c:v>25</c:v>
                </c:pt>
                <c:pt idx="5">
                  <c:v>26</c:v>
                </c:pt>
                <c:pt idx="6">
                  <c:v>19</c:v>
                </c:pt>
                <c:pt idx="7">
                  <c:v>8</c:v>
                </c:pt>
                <c:pt idx="8">
                  <c:v>8</c:v>
                </c:pt>
                <c:pt idx="9">
                  <c:v>7</c:v>
                </c:pt>
                <c:pt idx="10">
                  <c:v>0</c:v>
                </c:pt>
              </c:numCache>
            </c:numRef>
          </c:val>
        </c:ser>
        <c:ser>
          <c:idx val="2"/>
          <c:order val="2"/>
          <c:tx>
            <c:strRef>
              <c:f>Sheet1!$A$4:$B$4</c:f>
              <c:strCache>
                <c:ptCount val="2"/>
                <c:pt idx="0">
                  <c:v>AIDS DX &lt;= 1yr</c:v>
                </c:pt>
              </c:strCache>
            </c:strRef>
          </c:tx>
          <c:spPr>
            <a:solidFill>
              <a:srgbClr val="DD0806"/>
            </a:solidFill>
            <a:ln w="12618">
              <a:solidFill>
                <a:schemeClr val="tx1"/>
              </a:solidFill>
              <a:prstDash val="solid"/>
            </a:ln>
          </c:spPr>
          <c:invertIfNegative val="0"/>
          <c:cat>
            <c:numRef>
              <c:f>Sheet1!$C$1:$Q$1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Sheet1!$C$4:$Q$4</c:f>
              <c:numCache>
                <c:formatCode>General</c:formatCode>
                <c:ptCount val="11"/>
                <c:pt idx="0">
                  <c:v>92</c:v>
                </c:pt>
                <c:pt idx="1">
                  <c:v>94</c:v>
                </c:pt>
                <c:pt idx="2">
                  <c:v>104</c:v>
                </c:pt>
                <c:pt idx="3">
                  <c:v>107</c:v>
                </c:pt>
                <c:pt idx="4">
                  <c:v>109</c:v>
                </c:pt>
                <c:pt idx="5">
                  <c:v>103</c:v>
                </c:pt>
                <c:pt idx="6">
                  <c:v>92</c:v>
                </c:pt>
                <c:pt idx="7">
                  <c:v>91</c:v>
                </c:pt>
                <c:pt idx="8">
                  <c:v>104</c:v>
                </c:pt>
                <c:pt idx="9">
                  <c:v>83</c:v>
                </c:pt>
                <c:pt idx="10">
                  <c:v>77</c:v>
                </c:pt>
              </c:numCache>
            </c:numRef>
          </c:val>
        </c:ser>
        <c:dLbls>
          <c:showLegendKey val="0"/>
          <c:showVal val="0"/>
          <c:showCatName val="0"/>
          <c:showSerName val="0"/>
          <c:showPercent val="0"/>
          <c:showBubbleSize val="0"/>
        </c:dLbls>
        <c:gapWidth val="150"/>
        <c:overlap val="100"/>
        <c:axId val="556301368"/>
        <c:axId val="556300976"/>
      </c:barChart>
      <c:catAx>
        <c:axId val="556301368"/>
        <c:scaling>
          <c:orientation val="minMax"/>
        </c:scaling>
        <c:delete val="0"/>
        <c:axPos val="b"/>
        <c:title>
          <c:tx>
            <c:rich>
              <a:bodyPr/>
              <a:lstStyle/>
              <a:p>
                <a:pPr>
                  <a:defRPr sz="944" b="0" i="0" u="none" strike="noStrike" baseline="0">
                    <a:solidFill>
                      <a:schemeClr val="tx1"/>
                    </a:solidFill>
                    <a:latin typeface="Arial Narrow"/>
                    <a:ea typeface="Arial Narrow"/>
                    <a:cs typeface="Arial Narrow"/>
                  </a:defRPr>
                </a:pPr>
                <a:r>
                  <a:rPr lang="en-US"/>
                  <a:t>Year</a:t>
                </a:r>
              </a:p>
            </c:rich>
          </c:tx>
          <c:layout>
            <c:manualLayout>
              <c:xMode val="edge"/>
              <c:yMode val="edge"/>
              <c:x val="0.5114942528735632"/>
              <c:y val="0.91947565543071164"/>
            </c:manualLayout>
          </c:layout>
          <c:overlay val="0"/>
          <c:spPr>
            <a:noFill/>
            <a:ln w="25237">
              <a:noFill/>
            </a:ln>
          </c:spPr>
        </c:title>
        <c:numFmt formatCode="General" sourceLinked="1"/>
        <c:majorTickMark val="out"/>
        <c:minorTickMark val="none"/>
        <c:tickLblPos val="nextTo"/>
        <c:spPr>
          <a:ln w="3155">
            <a:solidFill>
              <a:schemeClr val="tx1"/>
            </a:solidFill>
            <a:prstDash val="solid"/>
          </a:ln>
        </c:spPr>
        <c:txPr>
          <a:bodyPr rot="0" vert="horz"/>
          <a:lstStyle/>
          <a:p>
            <a:pPr>
              <a:defRPr sz="1391" b="1" i="0" u="none" strike="noStrike" baseline="0">
                <a:solidFill>
                  <a:schemeClr val="tx1"/>
                </a:solidFill>
                <a:latin typeface="Arial Narrow"/>
                <a:ea typeface="Arial Narrow"/>
                <a:cs typeface="Arial Narrow"/>
              </a:defRPr>
            </a:pPr>
            <a:endParaRPr lang="en-US"/>
          </a:p>
        </c:txPr>
        <c:crossAx val="556300976"/>
        <c:crossesAt val="0"/>
        <c:auto val="1"/>
        <c:lblAlgn val="ctr"/>
        <c:lblOffset val="100"/>
        <c:tickLblSkip val="1"/>
        <c:tickMarkSkip val="1"/>
        <c:noMultiLvlLbl val="0"/>
      </c:catAx>
      <c:valAx>
        <c:axId val="556300976"/>
        <c:scaling>
          <c:orientation val="minMax"/>
          <c:max val="400"/>
          <c:min val="0"/>
        </c:scaling>
        <c:delete val="0"/>
        <c:axPos val="l"/>
        <c:title>
          <c:tx>
            <c:rich>
              <a:bodyPr/>
              <a:lstStyle/>
              <a:p>
                <a:pPr>
                  <a:defRPr sz="994" b="0" i="0" u="none" strike="noStrike" baseline="0">
                    <a:solidFill>
                      <a:schemeClr val="tx1"/>
                    </a:solidFill>
                    <a:latin typeface="Arial Narrow"/>
                    <a:ea typeface="Arial Narrow"/>
                    <a:cs typeface="Arial Narrow"/>
                  </a:defRPr>
                </a:pPr>
                <a:r>
                  <a:rPr lang="en-US" sz="1600" dirty="0"/>
                  <a:t>Number of Cases</a:t>
                </a:r>
              </a:p>
            </c:rich>
          </c:tx>
          <c:layout>
            <c:manualLayout>
              <c:xMode val="edge"/>
              <c:yMode val="edge"/>
              <c:x val="1.1709280688284427E-2"/>
              <c:y val="0.37457834828611181"/>
            </c:manualLayout>
          </c:layout>
          <c:overlay val="0"/>
          <c:spPr>
            <a:noFill/>
            <a:ln w="25237">
              <a:noFill/>
            </a:ln>
          </c:spPr>
        </c:title>
        <c:numFmt formatCode="General" sourceLinked="1"/>
        <c:majorTickMark val="out"/>
        <c:minorTickMark val="none"/>
        <c:tickLblPos val="nextTo"/>
        <c:spPr>
          <a:ln w="3155">
            <a:solidFill>
              <a:schemeClr val="tx1"/>
            </a:solidFill>
            <a:prstDash val="solid"/>
          </a:ln>
        </c:spPr>
        <c:txPr>
          <a:bodyPr rot="0" vert="horz"/>
          <a:lstStyle/>
          <a:p>
            <a:pPr>
              <a:defRPr sz="1391" b="0" i="0" u="none" strike="noStrike" baseline="0">
                <a:solidFill>
                  <a:schemeClr val="tx1"/>
                </a:solidFill>
                <a:latin typeface="Arial Narrow"/>
                <a:ea typeface="Arial Narrow"/>
                <a:cs typeface="Arial Narrow"/>
              </a:defRPr>
            </a:pPr>
            <a:endParaRPr lang="en-US"/>
          </a:p>
        </c:txPr>
        <c:crossAx val="556301368"/>
        <c:crosses val="autoZero"/>
        <c:crossBetween val="between"/>
        <c:majorUnit val="50"/>
        <c:minorUnit val="25"/>
      </c:valAx>
      <c:spPr>
        <a:noFill/>
        <a:ln w="25237">
          <a:noFill/>
        </a:ln>
      </c:spPr>
    </c:plotArea>
    <c:legend>
      <c:legendPos val="b"/>
      <c:layout>
        <c:manualLayout>
          <c:xMode val="edge"/>
          <c:yMode val="edge"/>
          <c:x val="0.14560767133063299"/>
          <c:y val="0.10368255415915623"/>
          <c:w val="0.69770114942528738"/>
          <c:h val="0.13670411985018727"/>
        </c:manualLayout>
      </c:layout>
      <c:overlay val="0"/>
      <c:spPr>
        <a:noFill/>
        <a:ln w="25237">
          <a:noFill/>
        </a:ln>
      </c:spPr>
      <c:txPr>
        <a:bodyPr/>
        <a:lstStyle/>
        <a:p>
          <a:pPr>
            <a:defRPr sz="1461" b="0" i="0" u="none" strike="noStrike" baseline="0">
              <a:solidFill>
                <a:schemeClr val="tx1"/>
              </a:solidFill>
              <a:latin typeface="Arial Narrow"/>
              <a:ea typeface="Arial Narrow"/>
              <a:cs typeface="Arial Narrow"/>
            </a:defRPr>
          </a:pPr>
          <a:endParaRPr lang="en-US"/>
        </a:p>
      </c:txPr>
    </c:legend>
    <c:plotVisOnly val="1"/>
    <c:dispBlanksAs val="gap"/>
    <c:showDLblsOverMax val="0"/>
  </c:chart>
  <c:spPr>
    <a:noFill/>
    <a:ln>
      <a:noFill/>
    </a:ln>
  </c:spPr>
  <c:txPr>
    <a:bodyPr/>
    <a:lstStyle/>
    <a:p>
      <a:pPr>
        <a:defRPr sz="1788" b="1" i="0" u="none" strike="noStrike" baseline="0">
          <a:solidFill>
            <a:schemeClr val="tx1"/>
          </a:solidFill>
          <a:latin typeface="Arial Narrow"/>
          <a:ea typeface="Arial Narrow"/>
          <a:cs typeface="Arial Narrow"/>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1549620700456E-2"/>
          <c:y val="0.13617813120831154"/>
          <c:w val="0.84712643678160915"/>
          <c:h val="0.68726591760299627"/>
        </c:manualLayout>
      </c:layout>
      <c:barChart>
        <c:barDir val="col"/>
        <c:grouping val="stacked"/>
        <c:varyColors val="0"/>
        <c:ser>
          <c:idx val="1"/>
          <c:order val="0"/>
          <c:tx>
            <c:strRef>
              <c:f>Sheet1!$A$2:$B$2</c:f>
              <c:strCache>
                <c:ptCount val="2"/>
                <c:pt idx="0">
                  <c:v>No AIDS DX</c:v>
                </c:pt>
              </c:strCache>
            </c:strRef>
          </c:tx>
          <c:spPr>
            <a:solidFill>
              <a:srgbClr val="99CCFF"/>
            </a:solidFill>
            <a:ln w="12618">
              <a:solidFill>
                <a:schemeClr val="tx1"/>
              </a:solidFill>
              <a:prstDash val="solid"/>
            </a:ln>
          </c:spPr>
          <c:invertIfNegative val="0"/>
          <c:cat>
            <c:numRef>
              <c:f>Sheet1!$C$1:$Q$1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Sheet1!$C$2:$Q$2</c:f>
              <c:numCache>
                <c:formatCode>General</c:formatCode>
                <c:ptCount val="11"/>
                <c:pt idx="0">
                  <c:v>32</c:v>
                </c:pt>
                <c:pt idx="1">
                  <c:v>32</c:v>
                </c:pt>
                <c:pt idx="2">
                  <c:v>42</c:v>
                </c:pt>
                <c:pt idx="3">
                  <c:v>30</c:v>
                </c:pt>
                <c:pt idx="4">
                  <c:v>37</c:v>
                </c:pt>
                <c:pt idx="5">
                  <c:v>27</c:v>
                </c:pt>
                <c:pt idx="6">
                  <c:v>39</c:v>
                </c:pt>
                <c:pt idx="7">
                  <c:v>49</c:v>
                </c:pt>
                <c:pt idx="8">
                  <c:v>31</c:v>
                </c:pt>
                <c:pt idx="9">
                  <c:v>43</c:v>
                </c:pt>
                <c:pt idx="10">
                  <c:v>53</c:v>
                </c:pt>
              </c:numCache>
            </c:numRef>
          </c:val>
        </c:ser>
        <c:ser>
          <c:idx val="0"/>
          <c:order val="1"/>
          <c:tx>
            <c:strRef>
              <c:f>Sheet1!$A$3:$B$3</c:f>
              <c:strCache>
                <c:ptCount val="2"/>
                <c:pt idx="0">
                  <c:v>AIDS DX &gt; 1yr </c:v>
                </c:pt>
              </c:strCache>
            </c:strRef>
          </c:tx>
          <c:spPr>
            <a:solidFill>
              <a:srgbClr val="FFFF99"/>
            </a:solidFill>
            <a:ln w="12618">
              <a:solidFill>
                <a:schemeClr val="tx1"/>
              </a:solidFill>
              <a:prstDash val="solid"/>
            </a:ln>
          </c:spPr>
          <c:invertIfNegative val="0"/>
          <c:cat>
            <c:numRef>
              <c:f>Sheet1!$C$1:$Q$1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Sheet1!$C$3:$Q$3</c:f>
              <c:numCache>
                <c:formatCode>General</c:formatCode>
                <c:ptCount val="11"/>
                <c:pt idx="0">
                  <c:v>5</c:v>
                </c:pt>
                <c:pt idx="1">
                  <c:v>8</c:v>
                </c:pt>
                <c:pt idx="2">
                  <c:v>9</c:v>
                </c:pt>
                <c:pt idx="3">
                  <c:v>6</c:v>
                </c:pt>
                <c:pt idx="4">
                  <c:v>6</c:v>
                </c:pt>
                <c:pt idx="5">
                  <c:v>4</c:v>
                </c:pt>
                <c:pt idx="6">
                  <c:v>2</c:v>
                </c:pt>
                <c:pt idx="7">
                  <c:v>2</c:v>
                </c:pt>
                <c:pt idx="8">
                  <c:v>0</c:v>
                </c:pt>
                <c:pt idx="9">
                  <c:v>1</c:v>
                </c:pt>
                <c:pt idx="10">
                  <c:v>0</c:v>
                </c:pt>
              </c:numCache>
            </c:numRef>
          </c:val>
        </c:ser>
        <c:ser>
          <c:idx val="2"/>
          <c:order val="2"/>
          <c:tx>
            <c:strRef>
              <c:f>Sheet1!$A$4:$B$4</c:f>
              <c:strCache>
                <c:ptCount val="2"/>
                <c:pt idx="0">
                  <c:v>AIDS DX &lt;= 1yr</c:v>
                </c:pt>
              </c:strCache>
            </c:strRef>
          </c:tx>
          <c:spPr>
            <a:solidFill>
              <a:srgbClr val="DD0806"/>
            </a:solidFill>
            <a:ln w="12618">
              <a:solidFill>
                <a:schemeClr val="tx1"/>
              </a:solidFill>
              <a:prstDash val="solid"/>
            </a:ln>
          </c:spPr>
          <c:invertIfNegative val="0"/>
          <c:cat>
            <c:numRef>
              <c:f>Sheet1!$C$1:$Q$1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Sheet1!$C$4:$Q$4</c:f>
              <c:numCache>
                <c:formatCode>General</c:formatCode>
                <c:ptCount val="11"/>
                <c:pt idx="0">
                  <c:v>29</c:v>
                </c:pt>
                <c:pt idx="1">
                  <c:v>35</c:v>
                </c:pt>
                <c:pt idx="2">
                  <c:v>35</c:v>
                </c:pt>
                <c:pt idx="3">
                  <c:v>27</c:v>
                </c:pt>
                <c:pt idx="4">
                  <c:v>31</c:v>
                </c:pt>
                <c:pt idx="5">
                  <c:v>28</c:v>
                </c:pt>
                <c:pt idx="6">
                  <c:v>29</c:v>
                </c:pt>
                <c:pt idx="7">
                  <c:v>27</c:v>
                </c:pt>
                <c:pt idx="8">
                  <c:v>29</c:v>
                </c:pt>
                <c:pt idx="9">
                  <c:v>28</c:v>
                </c:pt>
                <c:pt idx="10">
                  <c:v>33</c:v>
                </c:pt>
              </c:numCache>
            </c:numRef>
          </c:val>
        </c:ser>
        <c:dLbls>
          <c:showLegendKey val="0"/>
          <c:showVal val="0"/>
          <c:showCatName val="0"/>
          <c:showSerName val="0"/>
          <c:showPercent val="0"/>
          <c:showBubbleSize val="0"/>
        </c:dLbls>
        <c:gapWidth val="150"/>
        <c:overlap val="100"/>
        <c:axId val="556302544"/>
        <c:axId val="556301760"/>
      </c:barChart>
      <c:catAx>
        <c:axId val="556302544"/>
        <c:scaling>
          <c:orientation val="minMax"/>
        </c:scaling>
        <c:delete val="0"/>
        <c:axPos val="b"/>
        <c:title>
          <c:tx>
            <c:rich>
              <a:bodyPr/>
              <a:lstStyle/>
              <a:p>
                <a:pPr>
                  <a:defRPr sz="1590" b="0" i="0" u="none" strike="noStrike" baseline="0">
                    <a:solidFill>
                      <a:schemeClr val="tx1"/>
                    </a:solidFill>
                    <a:latin typeface="Arial Narrow"/>
                    <a:ea typeface="Arial Narrow"/>
                    <a:cs typeface="Arial Narrow"/>
                  </a:defRPr>
                </a:pPr>
                <a:r>
                  <a:rPr lang="en-US"/>
                  <a:t>Year</a:t>
                </a:r>
              </a:p>
            </c:rich>
          </c:tx>
          <c:layout>
            <c:manualLayout>
              <c:xMode val="edge"/>
              <c:yMode val="edge"/>
              <c:x val="0.51264367816091949"/>
              <c:y val="0.89138576779026213"/>
            </c:manualLayout>
          </c:layout>
          <c:overlay val="0"/>
          <c:spPr>
            <a:noFill/>
            <a:ln w="25237">
              <a:noFill/>
            </a:ln>
          </c:spPr>
        </c:title>
        <c:numFmt formatCode="General" sourceLinked="1"/>
        <c:majorTickMark val="out"/>
        <c:minorTickMark val="none"/>
        <c:tickLblPos val="nextTo"/>
        <c:spPr>
          <a:ln w="3155">
            <a:solidFill>
              <a:schemeClr val="tx1"/>
            </a:solidFill>
            <a:prstDash val="solid"/>
          </a:ln>
        </c:spPr>
        <c:txPr>
          <a:bodyPr rot="0" vert="horz"/>
          <a:lstStyle/>
          <a:p>
            <a:pPr>
              <a:defRPr sz="1391" b="1" i="0" u="none" strike="noStrike" baseline="0">
                <a:solidFill>
                  <a:schemeClr val="tx1"/>
                </a:solidFill>
                <a:latin typeface="Arial Narrow"/>
                <a:ea typeface="Arial Narrow"/>
                <a:cs typeface="Arial Narrow"/>
              </a:defRPr>
            </a:pPr>
            <a:endParaRPr lang="en-US"/>
          </a:p>
        </c:txPr>
        <c:crossAx val="556301760"/>
        <c:crossesAt val="0"/>
        <c:auto val="1"/>
        <c:lblAlgn val="ctr"/>
        <c:lblOffset val="100"/>
        <c:tickLblSkip val="1"/>
        <c:tickMarkSkip val="1"/>
        <c:noMultiLvlLbl val="0"/>
      </c:catAx>
      <c:valAx>
        <c:axId val="556301760"/>
        <c:scaling>
          <c:orientation val="minMax"/>
          <c:max val="100"/>
          <c:min val="0"/>
        </c:scaling>
        <c:delete val="0"/>
        <c:axPos val="l"/>
        <c:title>
          <c:tx>
            <c:rich>
              <a:bodyPr/>
              <a:lstStyle/>
              <a:p>
                <a:pPr>
                  <a:defRPr sz="1788" b="1" i="0" u="none" strike="noStrike" baseline="0">
                    <a:solidFill>
                      <a:schemeClr val="tx1"/>
                    </a:solidFill>
                    <a:latin typeface="Arial Narrow"/>
                    <a:ea typeface="Arial Narrow"/>
                    <a:cs typeface="Arial Narrow"/>
                  </a:defRPr>
                </a:pPr>
                <a:r>
                  <a:rPr lang="en-US"/>
                  <a:t>Number of Cases</a:t>
                </a:r>
              </a:p>
            </c:rich>
          </c:tx>
          <c:layout>
            <c:manualLayout>
              <c:xMode val="edge"/>
              <c:yMode val="edge"/>
              <c:x val="1.3793103448275862E-2"/>
              <c:y val="0.30711610486891383"/>
            </c:manualLayout>
          </c:layout>
          <c:overlay val="0"/>
          <c:spPr>
            <a:noFill/>
            <a:ln w="25237">
              <a:noFill/>
            </a:ln>
          </c:spPr>
        </c:title>
        <c:numFmt formatCode="General" sourceLinked="1"/>
        <c:majorTickMark val="out"/>
        <c:minorTickMark val="none"/>
        <c:tickLblPos val="nextTo"/>
        <c:spPr>
          <a:ln w="3155">
            <a:solidFill>
              <a:schemeClr val="tx1"/>
            </a:solidFill>
            <a:prstDash val="solid"/>
          </a:ln>
        </c:spPr>
        <c:txPr>
          <a:bodyPr rot="0" vert="horz"/>
          <a:lstStyle/>
          <a:p>
            <a:pPr>
              <a:defRPr sz="1391" b="0" i="0" u="none" strike="noStrike" baseline="0">
                <a:solidFill>
                  <a:schemeClr val="tx1"/>
                </a:solidFill>
                <a:latin typeface="Arial Narrow"/>
                <a:ea typeface="Arial Narrow"/>
                <a:cs typeface="Arial Narrow"/>
              </a:defRPr>
            </a:pPr>
            <a:endParaRPr lang="en-US"/>
          </a:p>
        </c:txPr>
        <c:crossAx val="556302544"/>
        <c:crosses val="autoZero"/>
        <c:crossBetween val="between"/>
        <c:majorUnit val="25"/>
        <c:minorUnit val="5"/>
      </c:valAx>
      <c:spPr>
        <a:noFill/>
        <a:ln w="25237">
          <a:noFill/>
        </a:ln>
      </c:spPr>
    </c:plotArea>
    <c:legend>
      <c:legendPos val="b"/>
      <c:layout>
        <c:manualLayout>
          <c:xMode val="edge"/>
          <c:yMode val="edge"/>
          <c:x val="0.19556698859591723"/>
          <c:y val="5.468720844254029E-2"/>
          <c:w val="0.69770114942528738"/>
          <c:h val="0.13670411985018727"/>
        </c:manualLayout>
      </c:layout>
      <c:overlay val="0"/>
      <c:spPr>
        <a:noFill/>
        <a:ln w="25237">
          <a:noFill/>
        </a:ln>
      </c:spPr>
      <c:txPr>
        <a:bodyPr/>
        <a:lstStyle/>
        <a:p>
          <a:pPr>
            <a:defRPr sz="1461" b="0" i="0" u="none" strike="noStrike" baseline="0">
              <a:solidFill>
                <a:schemeClr val="tx1"/>
              </a:solidFill>
              <a:latin typeface="Arial Narrow"/>
              <a:ea typeface="Arial Narrow"/>
              <a:cs typeface="Arial Narrow"/>
            </a:defRPr>
          </a:pPr>
          <a:endParaRPr lang="en-US"/>
        </a:p>
      </c:txPr>
    </c:legend>
    <c:plotVisOnly val="1"/>
    <c:dispBlanksAs val="gap"/>
    <c:showDLblsOverMax val="0"/>
  </c:chart>
  <c:spPr>
    <a:noFill/>
    <a:ln>
      <a:noFill/>
    </a:ln>
  </c:spPr>
  <c:txPr>
    <a:bodyPr/>
    <a:lstStyle/>
    <a:p>
      <a:pPr>
        <a:defRPr sz="1788" b="1" i="0" u="none" strike="noStrike" baseline="0">
          <a:solidFill>
            <a:schemeClr val="tx1"/>
          </a:solidFill>
          <a:latin typeface="Arial Narrow"/>
          <a:ea typeface="Arial Narrow"/>
          <a:cs typeface="Arial Narrow"/>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HAV</c:v>
                </c:pt>
              </c:strCache>
            </c:strRef>
          </c:tx>
          <c:spPr>
            <a:ln w="28575" cap="rnd">
              <a:solidFill>
                <a:schemeClr val="accent1"/>
              </a:solidFill>
              <a:round/>
            </a:ln>
            <a:effectLst/>
          </c:spPr>
          <c:marker>
            <c:symbol val="none"/>
          </c:marker>
          <c:cat>
            <c:numRef>
              <c:f>Sheet1!$A$2:$A$18</c:f>
              <c:numCache>
                <c:formatCode>General</c:formatCod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Sheet1!$B$2:$B$18</c:f>
              <c:numCache>
                <c:formatCode>General</c:formatCode>
                <c:ptCount val="17"/>
                <c:pt idx="0">
                  <c:v>8.6</c:v>
                </c:pt>
                <c:pt idx="1">
                  <c:v>6.3</c:v>
                </c:pt>
                <c:pt idx="2">
                  <c:v>4.8</c:v>
                </c:pt>
                <c:pt idx="3">
                  <c:v>3.7</c:v>
                </c:pt>
                <c:pt idx="4">
                  <c:v>3.1</c:v>
                </c:pt>
                <c:pt idx="5">
                  <c:v>2.6</c:v>
                </c:pt>
                <c:pt idx="6">
                  <c:v>1.9</c:v>
                </c:pt>
                <c:pt idx="7">
                  <c:v>1.5</c:v>
                </c:pt>
                <c:pt idx="8">
                  <c:v>1.2</c:v>
                </c:pt>
                <c:pt idx="9">
                  <c:v>1</c:v>
                </c:pt>
                <c:pt idx="10">
                  <c:v>0.9</c:v>
                </c:pt>
                <c:pt idx="11">
                  <c:v>0.6</c:v>
                </c:pt>
                <c:pt idx="12">
                  <c:v>0.5</c:v>
                </c:pt>
                <c:pt idx="13">
                  <c:v>0.4</c:v>
                </c:pt>
                <c:pt idx="14">
                  <c:v>0.5</c:v>
                </c:pt>
                <c:pt idx="15">
                  <c:v>0.6</c:v>
                </c:pt>
              </c:numCache>
            </c:numRef>
          </c:val>
          <c:smooth val="0"/>
        </c:ser>
        <c:ser>
          <c:idx val="1"/>
          <c:order val="1"/>
          <c:tx>
            <c:strRef>
              <c:f>Sheet1!$C$1</c:f>
              <c:strCache>
                <c:ptCount val="1"/>
                <c:pt idx="0">
                  <c:v>HBV</c:v>
                </c:pt>
              </c:strCache>
            </c:strRef>
          </c:tx>
          <c:spPr>
            <a:ln w="28575" cap="rnd">
              <a:solidFill>
                <a:schemeClr val="accent2"/>
              </a:solidFill>
              <a:round/>
            </a:ln>
            <a:effectLst/>
          </c:spPr>
          <c:marker>
            <c:symbol val="none"/>
          </c:marker>
          <c:cat>
            <c:numRef>
              <c:f>Sheet1!$A$2:$A$18</c:f>
              <c:numCache>
                <c:formatCode>General</c:formatCod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Sheet1!$C$2:$C$18</c:f>
              <c:numCache>
                <c:formatCode>General</c:formatCode>
                <c:ptCount val="17"/>
                <c:pt idx="0">
                  <c:v>3.8</c:v>
                </c:pt>
                <c:pt idx="1">
                  <c:v>2.8</c:v>
                </c:pt>
                <c:pt idx="2">
                  <c:v>2.9</c:v>
                </c:pt>
                <c:pt idx="3">
                  <c:v>2.8</c:v>
                </c:pt>
                <c:pt idx="4">
                  <c:v>2.8</c:v>
                </c:pt>
                <c:pt idx="5">
                  <c:v>2.6</c:v>
                </c:pt>
                <c:pt idx="6">
                  <c:v>2.1</c:v>
                </c:pt>
                <c:pt idx="7">
                  <c:v>1.8</c:v>
                </c:pt>
                <c:pt idx="8">
                  <c:v>1.6</c:v>
                </c:pt>
                <c:pt idx="9">
                  <c:v>1.5</c:v>
                </c:pt>
                <c:pt idx="10">
                  <c:v>1.3</c:v>
                </c:pt>
                <c:pt idx="11">
                  <c:v>1.1000000000000001</c:v>
                </c:pt>
                <c:pt idx="12">
                  <c:v>1.1000000000000001</c:v>
                </c:pt>
                <c:pt idx="13">
                  <c:v>0.9</c:v>
                </c:pt>
                <c:pt idx="14">
                  <c:v>0.9</c:v>
                </c:pt>
                <c:pt idx="15">
                  <c:v>1</c:v>
                </c:pt>
              </c:numCache>
            </c:numRef>
          </c:val>
          <c:smooth val="0"/>
        </c:ser>
        <c:ser>
          <c:idx val="2"/>
          <c:order val="2"/>
          <c:tx>
            <c:strRef>
              <c:f>Sheet1!$D$1</c:f>
              <c:strCache>
                <c:ptCount val="1"/>
                <c:pt idx="0">
                  <c:v>HCV</c:v>
                </c:pt>
              </c:strCache>
            </c:strRef>
          </c:tx>
          <c:spPr>
            <a:ln w="28575" cap="rnd">
              <a:solidFill>
                <a:schemeClr val="accent3"/>
              </a:solidFill>
              <a:round/>
            </a:ln>
            <a:effectLst/>
          </c:spPr>
          <c:marker>
            <c:symbol val="none"/>
          </c:marker>
          <c:cat>
            <c:numRef>
              <c:f>Sheet1!$A$2:$A$18</c:f>
              <c:numCache>
                <c:formatCode>General</c:formatCod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Sheet1!$D$2:$D$18</c:f>
              <c:numCache>
                <c:formatCode>General</c:formatCode>
                <c:ptCount val="17"/>
                <c:pt idx="0">
                  <c:v>1.3</c:v>
                </c:pt>
                <c:pt idx="1">
                  <c:v>1.1000000000000001</c:v>
                </c:pt>
                <c:pt idx="2">
                  <c:v>1.1000000000000001</c:v>
                </c:pt>
                <c:pt idx="3">
                  <c:v>0.7</c:v>
                </c:pt>
                <c:pt idx="4">
                  <c:v>0.5</c:v>
                </c:pt>
                <c:pt idx="5">
                  <c:v>0.3</c:v>
                </c:pt>
                <c:pt idx="6">
                  <c:v>0.3</c:v>
                </c:pt>
                <c:pt idx="7">
                  <c:v>0.2</c:v>
                </c:pt>
                <c:pt idx="8">
                  <c:v>0.3</c:v>
                </c:pt>
                <c:pt idx="9">
                  <c:v>0.3</c:v>
                </c:pt>
                <c:pt idx="10">
                  <c:v>0.3</c:v>
                </c:pt>
                <c:pt idx="11">
                  <c:v>0.3</c:v>
                </c:pt>
                <c:pt idx="12">
                  <c:v>0.3</c:v>
                </c:pt>
                <c:pt idx="13">
                  <c:v>0.4</c:v>
                </c:pt>
                <c:pt idx="14">
                  <c:v>0.6</c:v>
                </c:pt>
                <c:pt idx="15">
                  <c:v>0.7</c:v>
                </c:pt>
              </c:numCache>
            </c:numRef>
          </c:val>
          <c:smooth val="0"/>
        </c:ser>
        <c:dLbls>
          <c:showLegendKey val="0"/>
          <c:showVal val="0"/>
          <c:showCatName val="0"/>
          <c:showSerName val="0"/>
          <c:showPercent val="0"/>
          <c:showBubbleSize val="0"/>
        </c:dLbls>
        <c:smooth val="0"/>
        <c:axId val="556311952"/>
        <c:axId val="556312344"/>
      </c:lineChart>
      <c:catAx>
        <c:axId val="5563119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Year</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6312344"/>
        <c:crosses val="autoZero"/>
        <c:auto val="1"/>
        <c:lblAlgn val="ctr"/>
        <c:lblOffset val="100"/>
        <c:noMultiLvlLbl val="0"/>
      </c:catAx>
      <c:valAx>
        <c:axId val="556312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Rate per 100,000</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63119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HAV</c:v>
                </c:pt>
              </c:strCache>
            </c:strRef>
          </c:tx>
          <c:spPr>
            <a:ln w="28575" cap="rnd">
              <a:solidFill>
                <a:schemeClr val="accent1"/>
              </a:solidFill>
              <a:round/>
            </a:ln>
            <a:effectLst/>
          </c:spPr>
          <c:marker>
            <c:symbol val="none"/>
          </c:marker>
          <c:cat>
            <c:numRef>
              <c:f>Sheet1!$A$2:$A$19</c:f>
              <c:numCache>
                <c:formatCode>General</c:formatCod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numCache>
            </c:numRef>
          </c:cat>
          <c:val>
            <c:numRef>
              <c:f>Sheet1!$B$2:$B$19</c:f>
              <c:numCache>
                <c:formatCode>General</c:formatCode>
                <c:ptCount val="18"/>
                <c:pt idx="0">
                  <c:v>145</c:v>
                </c:pt>
                <c:pt idx="1">
                  <c:v>128</c:v>
                </c:pt>
                <c:pt idx="2">
                  <c:v>197</c:v>
                </c:pt>
                <c:pt idx="3">
                  <c:v>47</c:v>
                </c:pt>
                <c:pt idx="4">
                  <c:v>53</c:v>
                </c:pt>
                <c:pt idx="5">
                  <c:v>52</c:v>
                </c:pt>
                <c:pt idx="6">
                  <c:v>59</c:v>
                </c:pt>
                <c:pt idx="7">
                  <c:v>36</c:v>
                </c:pt>
                <c:pt idx="8">
                  <c:v>31</c:v>
                </c:pt>
                <c:pt idx="9">
                  <c:v>94</c:v>
                </c:pt>
                <c:pt idx="10">
                  <c:v>49</c:v>
                </c:pt>
                <c:pt idx="11">
                  <c:v>30</c:v>
                </c:pt>
                <c:pt idx="12">
                  <c:v>37</c:v>
                </c:pt>
                <c:pt idx="13">
                  <c:v>27</c:v>
                </c:pt>
                <c:pt idx="14">
                  <c:v>29</c:v>
                </c:pt>
                <c:pt idx="15">
                  <c:v>32</c:v>
                </c:pt>
                <c:pt idx="16">
                  <c:v>20</c:v>
                </c:pt>
                <c:pt idx="17">
                  <c:v>21</c:v>
                </c:pt>
              </c:numCache>
            </c:numRef>
          </c:val>
          <c:smooth val="0"/>
        </c:ser>
        <c:ser>
          <c:idx val="1"/>
          <c:order val="1"/>
          <c:tx>
            <c:strRef>
              <c:f>Sheet1!$C$1</c:f>
              <c:strCache>
                <c:ptCount val="1"/>
                <c:pt idx="0">
                  <c:v>HBV</c:v>
                </c:pt>
              </c:strCache>
            </c:strRef>
          </c:tx>
          <c:spPr>
            <a:ln w="28575" cap="rnd">
              <a:solidFill>
                <a:schemeClr val="accent2"/>
              </a:solidFill>
              <a:round/>
            </a:ln>
            <a:effectLst/>
          </c:spPr>
          <c:marker>
            <c:symbol val="none"/>
          </c:marker>
          <c:cat>
            <c:numRef>
              <c:f>Sheet1!$A$2:$A$19</c:f>
              <c:numCache>
                <c:formatCode>General</c:formatCod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numCache>
            </c:numRef>
          </c:cat>
          <c:val>
            <c:numRef>
              <c:f>Sheet1!$C$2:$C$19</c:f>
              <c:numCache>
                <c:formatCode>General</c:formatCode>
                <c:ptCount val="18"/>
                <c:pt idx="0">
                  <c:v>71</c:v>
                </c:pt>
                <c:pt idx="1">
                  <c:v>80</c:v>
                </c:pt>
                <c:pt idx="2">
                  <c:v>58</c:v>
                </c:pt>
                <c:pt idx="3">
                  <c:v>44</c:v>
                </c:pt>
                <c:pt idx="4">
                  <c:v>52</c:v>
                </c:pt>
                <c:pt idx="5">
                  <c:v>55</c:v>
                </c:pt>
                <c:pt idx="6">
                  <c:v>69</c:v>
                </c:pt>
                <c:pt idx="7">
                  <c:v>42</c:v>
                </c:pt>
                <c:pt idx="8">
                  <c:v>39</c:v>
                </c:pt>
                <c:pt idx="9">
                  <c:v>31</c:v>
                </c:pt>
                <c:pt idx="10">
                  <c:v>27</c:v>
                </c:pt>
                <c:pt idx="11">
                  <c:v>43</c:v>
                </c:pt>
                <c:pt idx="12">
                  <c:v>29</c:v>
                </c:pt>
                <c:pt idx="13">
                  <c:v>21</c:v>
                </c:pt>
                <c:pt idx="14">
                  <c:v>17</c:v>
                </c:pt>
                <c:pt idx="15">
                  <c:v>19</c:v>
                </c:pt>
                <c:pt idx="16">
                  <c:v>16</c:v>
                </c:pt>
                <c:pt idx="17">
                  <c:v>19</c:v>
                </c:pt>
              </c:numCache>
            </c:numRef>
          </c:val>
          <c:smooth val="0"/>
        </c:ser>
        <c:ser>
          <c:idx val="2"/>
          <c:order val="2"/>
          <c:tx>
            <c:strRef>
              <c:f>Sheet1!$D$1</c:f>
              <c:strCache>
                <c:ptCount val="1"/>
                <c:pt idx="0">
                  <c:v>HCV</c:v>
                </c:pt>
              </c:strCache>
            </c:strRef>
          </c:tx>
          <c:spPr>
            <a:ln w="28575" cap="rnd">
              <a:solidFill>
                <a:schemeClr val="accent3"/>
              </a:solidFill>
              <a:round/>
            </a:ln>
            <a:effectLst/>
          </c:spPr>
          <c:marker>
            <c:symbol val="none"/>
          </c:marker>
          <c:cat>
            <c:numRef>
              <c:f>Sheet1!$A$2:$A$19</c:f>
              <c:numCache>
                <c:formatCode>General</c:formatCod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numCache>
            </c:numRef>
          </c:cat>
          <c:val>
            <c:numRef>
              <c:f>Sheet1!$D$2:$D$19</c:f>
              <c:numCache>
                <c:formatCode>General</c:formatCode>
                <c:ptCount val="18"/>
                <c:pt idx="0">
                  <c:v>19</c:v>
                </c:pt>
                <c:pt idx="1">
                  <c:v>25</c:v>
                </c:pt>
                <c:pt idx="2">
                  <c:v>15</c:v>
                </c:pt>
                <c:pt idx="3">
                  <c:v>31</c:v>
                </c:pt>
                <c:pt idx="4">
                  <c:v>14</c:v>
                </c:pt>
                <c:pt idx="5">
                  <c:v>23</c:v>
                </c:pt>
                <c:pt idx="6">
                  <c:v>23</c:v>
                </c:pt>
                <c:pt idx="7">
                  <c:v>15</c:v>
                </c:pt>
                <c:pt idx="8">
                  <c:v>21</c:v>
                </c:pt>
                <c:pt idx="9">
                  <c:v>37</c:v>
                </c:pt>
                <c:pt idx="10">
                  <c:v>35</c:v>
                </c:pt>
                <c:pt idx="11">
                  <c:v>26</c:v>
                </c:pt>
                <c:pt idx="12">
                  <c:v>22</c:v>
                </c:pt>
                <c:pt idx="13">
                  <c:v>22</c:v>
                </c:pt>
                <c:pt idx="14">
                  <c:v>32</c:v>
                </c:pt>
                <c:pt idx="15">
                  <c:v>47</c:v>
                </c:pt>
                <c:pt idx="16">
                  <c:v>40</c:v>
                </c:pt>
                <c:pt idx="17">
                  <c:v>37</c:v>
                </c:pt>
              </c:numCache>
            </c:numRef>
          </c:val>
          <c:smooth val="0"/>
        </c:ser>
        <c:dLbls>
          <c:showLegendKey val="0"/>
          <c:showVal val="0"/>
          <c:showCatName val="0"/>
          <c:showSerName val="0"/>
          <c:showPercent val="0"/>
          <c:showBubbleSize val="0"/>
        </c:dLbls>
        <c:smooth val="0"/>
        <c:axId val="426787352"/>
        <c:axId val="424186808"/>
      </c:lineChart>
      <c:catAx>
        <c:axId val="4267873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Year</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4186808"/>
        <c:crosses val="autoZero"/>
        <c:auto val="1"/>
        <c:lblAlgn val="ctr"/>
        <c:lblOffset val="100"/>
        <c:noMultiLvlLbl val="0"/>
      </c:catAx>
      <c:valAx>
        <c:axId val="424186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Number of cases</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67873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Greater Minnesota</c:v>
                </c:pt>
                <c:pt idx="1">
                  <c:v>Metro</c:v>
                </c:pt>
              </c:strCache>
            </c:strRef>
          </c:cat>
          <c:val>
            <c:numRef>
              <c:f>Sheet1!$B$2:$B$3</c:f>
              <c:numCache>
                <c:formatCode>General</c:formatCode>
                <c:ptCount val="2"/>
                <c:pt idx="0">
                  <c:v>3785</c:v>
                </c:pt>
                <c:pt idx="1">
                  <c:v>19830</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numRef>
              <c:f>Sheet1!$A$2:$A$101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numCache>
            </c:numRef>
          </c:cat>
          <c:val>
            <c:numRef>
              <c:f>Sheet1!$B$2:$B$101</c:f>
              <c:numCache>
                <c:formatCode>General</c:formatCode>
                <c:ptCount val="100"/>
                <c:pt idx="0">
                  <c:v>1</c:v>
                </c:pt>
                <c:pt idx="1">
                  <c:v>2</c:v>
                </c:pt>
                <c:pt idx="2">
                  <c:v>3</c:v>
                </c:pt>
                <c:pt idx="3">
                  <c:v>3</c:v>
                </c:pt>
                <c:pt idx="4">
                  <c:v>13</c:v>
                </c:pt>
                <c:pt idx="5">
                  <c:v>11</c:v>
                </c:pt>
                <c:pt idx="6">
                  <c:v>11</c:v>
                </c:pt>
                <c:pt idx="7">
                  <c:v>15</c:v>
                </c:pt>
                <c:pt idx="8">
                  <c:v>12</c:v>
                </c:pt>
                <c:pt idx="9">
                  <c:v>23</c:v>
                </c:pt>
                <c:pt idx="10">
                  <c:v>24</c:v>
                </c:pt>
                <c:pt idx="11">
                  <c:v>31</c:v>
                </c:pt>
                <c:pt idx="12">
                  <c:v>49</c:v>
                </c:pt>
                <c:pt idx="13">
                  <c:v>49</c:v>
                </c:pt>
                <c:pt idx="14">
                  <c:v>48</c:v>
                </c:pt>
                <c:pt idx="15">
                  <c:v>70</c:v>
                </c:pt>
                <c:pt idx="16">
                  <c:v>74</c:v>
                </c:pt>
                <c:pt idx="17">
                  <c:v>92</c:v>
                </c:pt>
                <c:pt idx="18">
                  <c:v>108</c:v>
                </c:pt>
                <c:pt idx="19">
                  <c:v>117</c:v>
                </c:pt>
                <c:pt idx="20">
                  <c:v>141</c:v>
                </c:pt>
                <c:pt idx="21">
                  <c:v>162</c:v>
                </c:pt>
                <c:pt idx="22">
                  <c:v>210</c:v>
                </c:pt>
                <c:pt idx="23">
                  <c:v>230</c:v>
                </c:pt>
                <c:pt idx="24">
                  <c:v>287</c:v>
                </c:pt>
                <c:pt idx="25">
                  <c:v>310</c:v>
                </c:pt>
                <c:pt idx="26">
                  <c:v>398</c:v>
                </c:pt>
                <c:pt idx="27">
                  <c:v>372</c:v>
                </c:pt>
                <c:pt idx="28">
                  <c:v>407</c:v>
                </c:pt>
                <c:pt idx="29">
                  <c:v>526</c:v>
                </c:pt>
                <c:pt idx="30">
                  <c:v>520</c:v>
                </c:pt>
                <c:pt idx="31">
                  <c:v>566</c:v>
                </c:pt>
                <c:pt idx="32">
                  <c:v>559</c:v>
                </c:pt>
                <c:pt idx="33">
                  <c:v>559</c:v>
                </c:pt>
                <c:pt idx="34">
                  <c:v>568</c:v>
                </c:pt>
                <c:pt idx="35">
                  <c:v>554</c:v>
                </c:pt>
                <c:pt idx="36">
                  <c:v>528</c:v>
                </c:pt>
                <c:pt idx="37">
                  <c:v>497</c:v>
                </c:pt>
                <c:pt idx="38">
                  <c:v>544</c:v>
                </c:pt>
                <c:pt idx="39">
                  <c:v>543</c:v>
                </c:pt>
                <c:pt idx="40">
                  <c:v>578</c:v>
                </c:pt>
                <c:pt idx="41">
                  <c:v>606</c:v>
                </c:pt>
                <c:pt idx="42">
                  <c:v>617</c:v>
                </c:pt>
                <c:pt idx="43">
                  <c:v>518</c:v>
                </c:pt>
                <c:pt idx="44">
                  <c:v>590</c:v>
                </c:pt>
                <c:pt idx="45">
                  <c:v>539</c:v>
                </c:pt>
                <c:pt idx="46">
                  <c:v>516</c:v>
                </c:pt>
                <c:pt idx="47">
                  <c:v>499</c:v>
                </c:pt>
                <c:pt idx="48">
                  <c:v>475</c:v>
                </c:pt>
                <c:pt idx="49">
                  <c:v>473</c:v>
                </c:pt>
                <c:pt idx="50">
                  <c:v>514</c:v>
                </c:pt>
                <c:pt idx="51">
                  <c:v>512</c:v>
                </c:pt>
                <c:pt idx="52">
                  <c:v>460</c:v>
                </c:pt>
                <c:pt idx="53">
                  <c:v>420</c:v>
                </c:pt>
                <c:pt idx="54">
                  <c:v>495</c:v>
                </c:pt>
                <c:pt idx="55">
                  <c:v>416</c:v>
                </c:pt>
                <c:pt idx="56">
                  <c:v>366</c:v>
                </c:pt>
                <c:pt idx="57">
                  <c:v>407</c:v>
                </c:pt>
                <c:pt idx="58">
                  <c:v>381</c:v>
                </c:pt>
                <c:pt idx="59">
                  <c:v>392</c:v>
                </c:pt>
                <c:pt idx="60">
                  <c:v>349</c:v>
                </c:pt>
                <c:pt idx="61">
                  <c:v>319</c:v>
                </c:pt>
                <c:pt idx="62">
                  <c:v>319</c:v>
                </c:pt>
                <c:pt idx="63">
                  <c:v>276</c:v>
                </c:pt>
                <c:pt idx="64">
                  <c:v>331</c:v>
                </c:pt>
                <c:pt idx="65">
                  <c:v>235</c:v>
                </c:pt>
                <c:pt idx="66">
                  <c:v>237</c:v>
                </c:pt>
                <c:pt idx="67">
                  <c:v>205</c:v>
                </c:pt>
                <c:pt idx="68">
                  <c:v>177</c:v>
                </c:pt>
                <c:pt idx="69">
                  <c:v>196</c:v>
                </c:pt>
                <c:pt idx="70">
                  <c:v>145</c:v>
                </c:pt>
                <c:pt idx="71">
                  <c:v>151</c:v>
                </c:pt>
                <c:pt idx="72">
                  <c:v>138</c:v>
                </c:pt>
                <c:pt idx="73">
                  <c:v>126</c:v>
                </c:pt>
                <c:pt idx="74">
                  <c:v>151</c:v>
                </c:pt>
                <c:pt idx="75">
                  <c:v>86</c:v>
                </c:pt>
                <c:pt idx="76">
                  <c:v>105</c:v>
                </c:pt>
                <c:pt idx="77">
                  <c:v>82</c:v>
                </c:pt>
                <c:pt idx="78">
                  <c:v>61</c:v>
                </c:pt>
                <c:pt idx="79">
                  <c:v>78</c:v>
                </c:pt>
                <c:pt idx="80">
                  <c:v>73</c:v>
                </c:pt>
                <c:pt idx="81">
                  <c:v>56</c:v>
                </c:pt>
                <c:pt idx="82">
                  <c:v>62</c:v>
                </c:pt>
                <c:pt idx="83">
                  <c:v>49</c:v>
                </c:pt>
                <c:pt idx="84">
                  <c:v>63</c:v>
                </c:pt>
                <c:pt idx="85">
                  <c:v>39</c:v>
                </c:pt>
                <c:pt idx="86">
                  <c:v>43</c:v>
                </c:pt>
                <c:pt idx="87">
                  <c:v>38</c:v>
                </c:pt>
                <c:pt idx="88">
                  <c:v>44</c:v>
                </c:pt>
                <c:pt idx="89">
                  <c:v>39</c:v>
                </c:pt>
                <c:pt idx="90">
                  <c:v>22</c:v>
                </c:pt>
                <c:pt idx="91">
                  <c:v>23</c:v>
                </c:pt>
                <c:pt idx="92">
                  <c:v>26</c:v>
                </c:pt>
                <c:pt idx="93">
                  <c:v>14</c:v>
                </c:pt>
                <c:pt idx="94">
                  <c:v>21</c:v>
                </c:pt>
                <c:pt idx="95">
                  <c:v>10</c:v>
                </c:pt>
                <c:pt idx="96">
                  <c:v>11</c:v>
                </c:pt>
                <c:pt idx="97">
                  <c:v>7</c:v>
                </c:pt>
                <c:pt idx="98">
                  <c:v>13</c:v>
                </c:pt>
              </c:numCache>
            </c:numRef>
          </c:val>
        </c:ser>
        <c:dLbls>
          <c:showLegendKey val="0"/>
          <c:showVal val="0"/>
          <c:showCatName val="0"/>
          <c:showSerName val="0"/>
          <c:showPercent val="0"/>
          <c:showBubbleSize val="0"/>
        </c:dLbls>
        <c:gapWidth val="50"/>
        <c:overlap val="-27"/>
        <c:axId val="556314696"/>
        <c:axId val="556315088"/>
      </c:barChart>
      <c:catAx>
        <c:axId val="5563146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Age</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56315088"/>
        <c:crosses val="autoZero"/>
        <c:auto val="1"/>
        <c:lblAlgn val="ctr"/>
        <c:lblOffset val="100"/>
        <c:tickMarkSkip val="5"/>
        <c:noMultiLvlLbl val="0"/>
      </c:catAx>
      <c:valAx>
        <c:axId val="556315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Number of Cases</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63146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2"/>
              <c:layout>
                <c:manualLayout>
                  <c:x val="-0.11507936507936507"/>
                  <c:y val="0"/>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0.10119047619047604"/>
                  <c:y val="0"/>
                </c:manualLayout>
              </c:layout>
              <c:dLblPos val="bestFit"/>
              <c:showLegendKey val="0"/>
              <c:showVal val="0"/>
              <c:showCatName val="1"/>
              <c:showSerName val="0"/>
              <c:showPercent val="1"/>
              <c:showBubbleSize val="0"/>
              <c:extLst>
                <c:ext xmlns:c15="http://schemas.microsoft.com/office/drawing/2012/chart" uri="{CE6537A1-D6FC-4f65-9D91-7224C49458BB}"/>
              </c:extLst>
            </c:dLbl>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Male</c:v>
                </c:pt>
                <c:pt idx="1">
                  <c:v>Female</c:v>
                </c:pt>
                <c:pt idx="2">
                  <c:v>Transgender</c:v>
                </c:pt>
                <c:pt idx="3">
                  <c:v>Unknown</c:v>
                </c:pt>
              </c:strCache>
            </c:strRef>
          </c:cat>
          <c:val>
            <c:numRef>
              <c:f>Sheet1!$B$2:$B$5</c:f>
              <c:numCache>
                <c:formatCode>General</c:formatCode>
                <c:ptCount val="4"/>
                <c:pt idx="0">
                  <c:v>13409</c:v>
                </c:pt>
                <c:pt idx="1">
                  <c:v>10221</c:v>
                </c:pt>
                <c:pt idx="2">
                  <c:v>1</c:v>
                </c:pt>
                <c:pt idx="3">
                  <c:v>224</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Race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dLbl>
              <c:idx val="0"/>
              <c:layout>
                <c:manualLayout>
                  <c:x val="4.7619047619047547E-2"/>
                  <c:y val="3.4231916653099687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5.5555555555555552E-2"/>
                  <c:y val="-2.3962341657169782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5.3571428571428645E-2"/>
                  <c:y val="6.5623392851944531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4484126984126985"/>
                  <c:y val="2.7385533322479748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7.9365079365079388E-2"/>
                  <c:y val="-8.2156599967439251E-2"/>
                </c:manualLayout>
              </c:layout>
              <c:dLblPos val="bestFit"/>
              <c:showLegendKey val="0"/>
              <c:showVal val="0"/>
              <c:showCatName val="1"/>
              <c:showSerName val="0"/>
              <c:showPercent val="1"/>
              <c:showBubbleSize val="0"/>
              <c:extLst>
                <c:ext xmlns:c15="http://schemas.microsoft.com/office/drawing/2012/chart" uri="{CE6537A1-D6FC-4f65-9D91-7224C49458BB}"/>
              </c:extLst>
            </c:dLbl>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Sheet1!$A$2:$A$8</c:f>
              <c:strCache>
                <c:ptCount val="7"/>
                <c:pt idx="0">
                  <c:v>White</c:v>
                </c:pt>
                <c:pt idx="1">
                  <c:v>Afr Amer</c:v>
                </c:pt>
                <c:pt idx="2">
                  <c:v>Amer Ind</c:v>
                </c:pt>
                <c:pt idx="3">
                  <c:v>Hispanic</c:v>
                </c:pt>
                <c:pt idx="4">
                  <c:v>Asian</c:v>
                </c:pt>
                <c:pt idx="5">
                  <c:v>Other</c:v>
                </c:pt>
                <c:pt idx="6">
                  <c:v>Unknown</c:v>
                </c:pt>
              </c:strCache>
            </c:strRef>
          </c:cat>
          <c:val>
            <c:numRef>
              <c:f>Sheet1!$B$2:$B$8</c:f>
              <c:numCache>
                <c:formatCode>General</c:formatCode>
                <c:ptCount val="7"/>
                <c:pt idx="0">
                  <c:v>2467</c:v>
                </c:pt>
                <c:pt idx="1">
                  <c:v>6401</c:v>
                </c:pt>
                <c:pt idx="2">
                  <c:v>90</c:v>
                </c:pt>
                <c:pt idx="3">
                  <c:v>196</c:v>
                </c:pt>
                <c:pt idx="4">
                  <c:v>9769</c:v>
                </c:pt>
                <c:pt idx="5">
                  <c:v>386</c:v>
                </c:pt>
                <c:pt idx="6">
                  <c:v>4546</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44671195688878"/>
          <c:y val="0.15286781591186832"/>
          <c:w val="0.5502547237341473"/>
          <c:h val="0.72950199871974497"/>
        </c:manualLayout>
      </c:layout>
      <c:pieChart>
        <c:varyColors val="1"/>
        <c:ser>
          <c:idx val="0"/>
          <c:order val="0"/>
          <c:tx>
            <c:strRef>
              <c:f>Sheet1!$A$2</c:f>
              <c:strCache>
                <c:ptCount val="1"/>
              </c:strCache>
            </c:strRef>
          </c:tx>
          <c:spPr>
            <a:solidFill>
              <a:schemeClr val="accent1"/>
            </a:solidFill>
            <a:ln w="12679">
              <a:solidFill>
                <a:schemeClr val="tx1"/>
              </a:solidFill>
              <a:prstDash val="solid"/>
            </a:ln>
          </c:spPr>
          <c:dPt>
            <c:idx val="0"/>
            <c:bubble3D val="0"/>
            <c:spPr>
              <a:solidFill>
                <a:srgbClr val="BD0026"/>
              </a:solidFill>
              <a:ln w="12679">
                <a:solidFill>
                  <a:schemeClr val="tx1"/>
                </a:solidFill>
                <a:prstDash val="solid"/>
              </a:ln>
            </c:spPr>
          </c:dPt>
          <c:dPt>
            <c:idx val="1"/>
            <c:bubble3D val="0"/>
            <c:spPr>
              <a:solidFill>
                <a:srgbClr val="FECC5C"/>
              </a:solidFill>
              <a:ln w="12679">
                <a:solidFill>
                  <a:schemeClr val="tx1"/>
                </a:solidFill>
                <a:prstDash val="solid"/>
              </a:ln>
            </c:spPr>
          </c:dPt>
          <c:dPt>
            <c:idx val="2"/>
            <c:bubble3D val="0"/>
            <c:spPr>
              <a:solidFill>
                <a:srgbClr val="F03B20"/>
              </a:solidFill>
              <a:ln w="12679">
                <a:solidFill>
                  <a:schemeClr val="tx1"/>
                </a:solidFill>
                <a:prstDash val="solid"/>
              </a:ln>
            </c:spPr>
          </c:dPt>
          <c:dPt>
            <c:idx val="3"/>
            <c:bubble3D val="0"/>
            <c:spPr>
              <a:solidFill>
                <a:srgbClr val="FD8D3C"/>
              </a:solidFill>
              <a:ln w="12679">
                <a:solidFill>
                  <a:schemeClr val="tx1"/>
                </a:solidFill>
                <a:prstDash val="solid"/>
              </a:ln>
            </c:spPr>
          </c:dPt>
          <c:dLbls>
            <c:dLbl>
              <c:idx val="0"/>
              <c:layout>
                <c:manualLayout>
                  <c:x val="-0.11151702835925997"/>
                  <c:y val="-7.6365972302037094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2.4873727674284692E-2"/>
                  <c:y val="-1.4843233228168554E-2"/>
                </c:manualLayout>
              </c:layout>
              <c:tx>
                <c:rich>
                  <a:bodyPr/>
                  <a:lstStyle/>
                  <a:p>
                    <a:fld id="{23642CFA-9C2C-4EAB-B7B9-CACAF8B561EC}" type="CATEGORYNAME">
                      <a:rPr lang="en-US"/>
                      <a:pPr/>
                      <a:t>[CATEGORY NAME]</a:t>
                    </a:fld>
                    <a:r>
                      <a:rPr lang="en-US" baseline="0" dirty="0"/>
                      <a:t>
</a:t>
                    </a:r>
                    <a:r>
                      <a:rPr lang="en-US" baseline="0" dirty="0" smtClean="0"/>
                      <a:t>15%</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layout>
                <c:manualLayout>
                  <c:x val="2.2180078099993599E-2"/>
                  <c:y val="4.3089427101468394E-3"/>
                </c:manualLayout>
              </c:layout>
              <c:spPr>
                <a:noFill/>
                <a:ln w="25358">
                  <a:noFill/>
                </a:ln>
              </c:spPr>
              <c:txPr>
                <a:bodyPr/>
                <a:lstStyle/>
                <a:p>
                  <a:pPr>
                    <a:defRPr sz="1797" b="0" i="0" u="none" strike="noStrike" baseline="0">
                      <a:solidFill>
                        <a:schemeClr val="tx1"/>
                      </a:solidFill>
                      <a:latin typeface="Arial Narrow"/>
                      <a:ea typeface="Arial Narrow"/>
                      <a:cs typeface="Arial Narrow"/>
                    </a:defRPr>
                  </a:pPr>
                  <a:endParaRPr lang="en-US"/>
                </a:p>
              </c:txPr>
              <c:showLegendKey val="0"/>
              <c:showVal val="0"/>
              <c:showCatName val="1"/>
              <c:showSerName val="0"/>
              <c:showPercent val="1"/>
              <c:showBubbleSize val="0"/>
              <c:extLst>
                <c:ext xmlns:c15="http://schemas.microsoft.com/office/drawing/2012/chart" uri="{CE6537A1-D6FC-4f65-9D91-7224C49458BB}"/>
              </c:extLst>
            </c:dLbl>
            <c:dLbl>
              <c:idx val="3"/>
              <c:layout>
                <c:manualLayout>
                  <c:x val="-4.9422572178477675E-2"/>
                  <c:y val="3.4051815601567531E-2"/>
                </c:manualLayout>
              </c:layout>
              <c:dLblPos val="bestFit"/>
              <c:showLegendKey val="0"/>
              <c:showVal val="0"/>
              <c:showCatName val="1"/>
              <c:showSerName val="0"/>
              <c:showPercent val="1"/>
              <c:showBubbleSize val="0"/>
              <c:extLst>
                <c:ext xmlns:c15="http://schemas.microsoft.com/office/drawing/2012/chart" uri="{CE6537A1-D6FC-4f65-9D91-7224C49458BB}"/>
              </c:extLst>
            </c:dLbl>
            <c:numFmt formatCode="0%" sourceLinked="0"/>
            <c:spPr>
              <a:noFill/>
              <a:ln w="25358">
                <a:noFill/>
              </a:ln>
            </c:spPr>
            <c:txPr>
              <a:bodyPr/>
              <a:lstStyle/>
              <a:p>
                <a:pPr>
                  <a:defRPr sz="1797" b="0" i="0" u="none" strike="noStrike" baseline="0">
                    <a:solidFill>
                      <a:schemeClr val="tx1"/>
                    </a:solidFill>
                    <a:latin typeface="Arial Narrow"/>
                    <a:ea typeface="Arial Narrow"/>
                    <a:cs typeface="Arial Narrow"/>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Sheet1!$B$1:$E$1</c:f>
              <c:strCache>
                <c:ptCount val="4"/>
                <c:pt idx="0">
                  <c:v>Minneapolis</c:v>
                </c:pt>
                <c:pt idx="1">
                  <c:v>St. Paul</c:v>
                </c:pt>
                <c:pt idx="2">
                  <c:v>Suburban</c:v>
                </c:pt>
                <c:pt idx="3">
                  <c:v>Greater MN</c:v>
                </c:pt>
              </c:strCache>
            </c:strRef>
          </c:cat>
          <c:val>
            <c:numRef>
              <c:f>Sheet1!$B$2:$E$2</c:f>
              <c:numCache>
                <c:formatCode>General</c:formatCode>
                <c:ptCount val="4"/>
                <c:pt idx="0">
                  <c:v>83</c:v>
                </c:pt>
                <c:pt idx="1">
                  <c:v>19</c:v>
                </c:pt>
                <c:pt idx="2">
                  <c:v>91</c:v>
                </c:pt>
                <c:pt idx="3">
                  <c:v>31</c:v>
                </c:pt>
              </c:numCache>
            </c:numRef>
          </c:val>
        </c:ser>
        <c:dLbls>
          <c:showLegendKey val="0"/>
          <c:showVal val="0"/>
          <c:showCatName val="1"/>
          <c:showSerName val="0"/>
          <c:showPercent val="1"/>
          <c:showBubbleSize val="0"/>
          <c:showLeaderLines val="1"/>
        </c:dLbls>
        <c:firstSliceAng val="0"/>
      </c:pieChart>
      <c:spPr>
        <a:noFill/>
        <a:ln w="25358">
          <a:noFill/>
        </a:ln>
      </c:spPr>
    </c:plotArea>
    <c:plotVisOnly val="1"/>
    <c:dispBlanksAs val="zero"/>
    <c:showDLblsOverMax val="0"/>
  </c:chart>
  <c:spPr>
    <a:noFill/>
    <a:ln>
      <a:noFill/>
    </a:ln>
  </c:spPr>
  <c:txPr>
    <a:bodyPr/>
    <a:lstStyle/>
    <a:p>
      <a:pPr>
        <a:defRPr sz="2221" b="1" i="0" u="none" strike="noStrike" baseline="0">
          <a:solidFill>
            <a:schemeClr val="tx1"/>
          </a:solidFill>
          <a:latin typeface="Arial Narrow"/>
          <a:ea typeface="Arial Narrow"/>
          <a:cs typeface="Arial Narrow"/>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Asian or Pacific Islander</c:v>
                </c:pt>
                <c:pt idx="1">
                  <c:v>Black or African American</c:v>
                </c:pt>
                <c:pt idx="2">
                  <c:v>American Indian or Alaska Native</c:v>
                </c:pt>
                <c:pt idx="3">
                  <c:v>White</c:v>
                </c:pt>
              </c:strCache>
            </c:strRef>
          </c:cat>
          <c:val>
            <c:numRef>
              <c:f>Sheet1!$B$2:$B$5</c:f>
              <c:numCache>
                <c:formatCode>General</c:formatCode>
                <c:ptCount val="4"/>
                <c:pt idx="0">
                  <c:v>4196</c:v>
                </c:pt>
                <c:pt idx="1">
                  <c:v>2204</c:v>
                </c:pt>
                <c:pt idx="2">
                  <c:v>159</c:v>
                </c:pt>
                <c:pt idx="3">
                  <c:v>54</c:v>
                </c:pt>
              </c:numCache>
            </c:numRef>
          </c:val>
        </c:ser>
        <c:dLbls>
          <c:showLegendKey val="0"/>
          <c:showVal val="0"/>
          <c:showCatName val="0"/>
          <c:showSerName val="0"/>
          <c:showPercent val="0"/>
          <c:showBubbleSize val="0"/>
        </c:dLbls>
        <c:gapWidth val="219"/>
        <c:overlap val="-27"/>
        <c:axId val="336285576"/>
        <c:axId val="336285968"/>
      </c:barChart>
      <c:catAx>
        <c:axId val="336285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6285968"/>
        <c:crosses val="autoZero"/>
        <c:auto val="1"/>
        <c:lblAlgn val="ctr"/>
        <c:lblOffset val="100"/>
        <c:noMultiLvlLbl val="0"/>
      </c:catAx>
      <c:valAx>
        <c:axId val="336285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Rate</a:t>
                </a:r>
                <a:r>
                  <a:rPr lang="en-US" baseline="0" dirty="0" smtClean="0"/>
                  <a:t> per 100,000</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6285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Hispanic</c:v>
                </c:pt>
              </c:strCache>
            </c:strRef>
          </c:cat>
          <c:val>
            <c:numRef>
              <c:f>Sheet1!$B$2</c:f>
              <c:numCache>
                <c:formatCode>General</c:formatCode>
                <c:ptCount val="1"/>
                <c:pt idx="0">
                  <c:v>196</c:v>
                </c:pt>
              </c:numCache>
            </c:numRef>
          </c:val>
        </c:ser>
        <c:dLbls>
          <c:showLegendKey val="0"/>
          <c:showVal val="0"/>
          <c:showCatName val="0"/>
          <c:showSerName val="0"/>
          <c:showPercent val="0"/>
          <c:showBubbleSize val="0"/>
        </c:dLbls>
        <c:gapWidth val="219"/>
        <c:overlap val="-27"/>
        <c:axId val="336283224"/>
        <c:axId val="336282832"/>
      </c:barChart>
      <c:catAx>
        <c:axId val="336283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6282832"/>
        <c:crosses val="autoZero"/>
        <c:auto val="1"/>
        <c:lblAlgn val="ctr"/>
        <c:lblOffset val="100"/>
        <c:noMultiLvlLbl val="0"/>
      </c:catAx>
      <c:valAx>
        <c:axId val="336282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Rate per 100,000</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6283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Foreign born</c:v>
                </c:pt>
                <c:pt idx="1">
                  <c:v>US born</c:v>
                </c:pt>
                <c:pt idx="2">
                  <c:v>Unknown</c:v>
                </c:pt>
              </c:strCache>
            </c:strRef>
          </c:cat>
          <c:val>
            <c:numRef>
              <c:f>Sheet1!$B$2:$B$4</c:f>
              <c:numCache>
                <c:formatCode>General</c:formatCode>
                <c:ptCount val="3"/>
                <c:pt idx="0">
                  <c:v>23522</c:v>
                </c:pt>
                <c:pt idx="1">
                  <c:v>582</c:v>
                </c:pt>
                <c:pt idx="2">
                  <c:v>9848</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Greater Minnesota</c:v>
                </c:pt>
                <c:pt idx="1">
                  <c:v>Suburban Metro</c:v>
                </c:pt>
                <c:pt idx="2">
                  <c:v>Minneapolis</c:v>
                </c:pt>
                <c:pt idx="3">
                  <c:v>Saint Paul</c:v>
                </c:pt>
              </c:strCache>
            </c:strRef>
          </c:cat>
          <c:val>
            <c:numRef>
              <c:f>Sheet1!$B$2:$B$5</c:f>
              <c:numCache>
                <c:formatCode>General</c:formatCode>
                <c:ptCount val="4"/>
                <c:pt idx="0">
                  <c:v>17624</c:v>
                </c:pt>
                <c:pt idx="1">
                  <c:v>13875</c:v>
                </c:pt>
                <c:pt idx="2">
                  <c:v>9649</c:v>
                </c:pt>
                <c:pt idx="3">
                  <c:v>3355</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numRef>
              <c:f>Sheet1!$A$2:$A$101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numCache>
            </c:numRef>
          </c:cat>
          <c:val>
            <c:numRef>
              <c:f>Sheet1!$B$2:$B$101</c:f>
              <c:numCache>
                <c:formatCode>General</c:formatCode>
                <c:ptCount val="100"/>
                <c:pt idx="0">
                  <c:v>1</c:v>
                </c:pt>
                <c:pt idx="1">
                  <c:v>3</c:v>
                </c:pt>
                <c:pt idx="2">
                  <c:v>3</c:v>
                </c:pt>
                <c:pt idx="3">
                  <c:v>6</c:v>
                </c:pt>
                <c:pt idx="4">
                  <c:v>5</c:v>
                </c:pt>
                <c:pt idx="5">
                  <c:v>9</c:v>
                </c:pt>
                <c:pt idx="6">
                  <c:v>9</c:v>
                </c:pt>
                <c:pt idx="7">
                  <c:v>11</c:v>
                </c:pt>
                <c:pt idx="8">
                  <c:v>26</c:v>
                </c:pt>
                <c:pt idx="9">
                  <c:v>11</c:v>
                </c:pt>
                <c:pt idx="10">
                  <c:v>16</c:v>
                </c:pt>
                <c:pt idx="11">
                  <c:v>8</c:v>
                </c:pt>
                <c:pt idx="12">
                  <c:v>12</c:v>
                </c:pt>
                <c:pt idx="13">
                  <c:v>14</c:v>
                </c:pt>
                <c:pt idx="14">
                  <c:v>20</c:v>
                </c:pt>
                <c:pt idx="15">
                  <c:v>21</c:v>
                </c:pt>
                <c:pt idx="16">
                  <c:v>26</c:v>
                </c:pt>
                <c:pt idx="17">
                  <c:v>26</c:v>
                </c:pt>
                <c:pt idx="18">
                  <c:v>41</c:v>
                </c:pt>
                <c:pt idx="19">
                  <c:v>89</c:v>
                </c:pt>
                <c:pt idx="20">
                  <c:v>93</c:v>
                </c:pt>
                <c:pt idx="21">
                  <c:v>141</c:v>
                </c:pt>
                <c:pt idx="22">
                  <c:v>168</c:v>
                </c:pt>
                <c:pt idx="23">
                  <c:v>218</c:v>
                </c:pt>
                <c:pt idx="24">
                  <c:v>271</c:v>
                </c:pt>
                <c:pt idx="25">
                  <c:v>269</c:v>
                </c:pt>
                <c:pt idx="26">
                  <c:v>262</c:v>
                </c:pt>
                <c:pt idx="27">
                  <c:v>278</c:v>
                </c:pt>
                <c:pt idx="28">
                  <c:v>296</c:v>
                </c:pt>
                <c:pt idx="29">
                  <c:v>263</c:v>
                </c:pt>
                <c:pt idx="30">
                  <c:v>292</c:v>
                </c:pt>
                <c:pt idx="31">
                  <c:v>314</c:v>
                </c:pt>
                <c:pt idx="32">
                  <c:v>325</c:v>
                </c:pt>
                <c:pt idx="33">
                  <c:v>306</c:v>
                </c:pt>
                <c:pt idx="34">
                  <c:v>341</c:v>
                </c:pt>
                <c:pt idx="35">
                  <c:v>357</c:v>
                </c:pt>
                <c:pt idx="36">
                  <c:v>338</c:v>
                </c:pt>
                <c:pt idx="37">
                  <c:v>395</c:v>
                </c:pt>
                <c:pt idx="38">
                  <c:v>360</c:v>
                </c:pt>
                <c:pt idx="39">
                  <c:v>362</c:v>
                </c:pt>
                <c:pt idx="40">
                  <c:v>380</c:v>
                </c:pt>
                <c:pt idx="41">
                  <c:v>414</c:v>
                </c:pt>
                <c:pt idx="42">
                  <c:v>466</c:v>
                </c:pt>
                <c:pt idx="43">
                  <c:v>518</c:v>
                </c:pt>
                <c:pt idx="44">
                  <c:v>566</c:v>
                </c:pt>
                <c:pt idx="45">
                  <c:v>628</c:v>
                </c:pt>
                <c:pt idx="46">
                  <c:v>678</c:v>
                </c:pt>
                <c:pt idx="47">
                  <c:v>730</c:v>
                </c:pt>
                <c:pt idx="48">
                  <c:v>872</c:v>
                </c:pt>
                <c:pt idx="49">
                  <c:v>1007</c:v>
                </c:pt>
                <c:pt idx="50">
                  <c:v>1156</c:v>
                </c:pt>
                <c:pt idx="51">
                  <c:v>1332</c:v>
                </c:pt>
                <c:pt idx="52">
                  <c:v>1457</c:v>
                </c:pt>
                <c:pt idx="53">
                  <c:v>1875</c:v>
                </c:pt>
                <c:pt idx="54">
                  <c:v>1805</c:v>
                </c:pt>
                <c:pt idx="55">
                  <c:v>1812</c:v>
                </c:pt>
                <c:pt idx="56">
                  <c:v>1919</c:v>
                </c:pt>
                <c:pt idx="57">
                  <c:v>2043</c:v>
                </c:pt>
                <c:pt idx="58">
                  <c:v>2053</c:v>
                </c:pt>
                <c:pt idx="59">
                  <c:v>2065</c:v>
                </c:pt>
                <c:pt idx="60">
                  <c:v>2120</c:v>
                </c:pt>
                <c:pt idx="61">
                  <c:v>1922</c:v>
                </c:pt>
                <c:pt idx="62">
                  <c:v>1813</c:v>
                </c:pt>
                <c:pt idx="63">
                  <c:v>1575</c:v>
                </c:pt>
                <c:pt idx="64">
                  <c:v>1356</c:v>
                </c:pt>
                <c:pt idx="65">
                  <c:v>1156</c:v>
                </c:pt>
                <c:pt idx="66">
                  <c:v>922</c:v>
                </c:pt>
                <c:pt idx="67">
                  <c:v>726</c:v>
                </c:pt>
                <c:pt idx="68">
                  <c:v>595</c:v>
                </c:pt>
                <c:pt idx="69">
                  <c:v>418</c:v>
                </c:pt>
                <c:pt idx="70">
                  <c:v>353</c:v>
                </c:pt>
                <c:pt idx="71">
                  <c:v>297</c:v>
                </c:pt>
                <c:pt idx="72">
                  <c:v>300</c:v>
                </c:pt>
                <c:pt idx="73">
                  <c:v>261</c:v>
                </c:pt>
                <c:pt idx="74">
                  <c:v>245</c:v>
                </c:pt>
                <c:pt idx="75">
                  <c:v>161</c:v>
                </c:pt>
                <c:pt idx="76">
                  <c:v>180</c:v>
                </c:pt>
                <c:pt idx="77">
                  <c:v>155</c:v>
                </c:pt>
                <c:pt idx="78">
                  <c:v>151</c:v>
                </c:pt>
                <c:pt idx="79">
                  <c:v>159</c:v>
                </c:pt>
                <c:pt idx="80">
                  <c:v>111</c:v>
                </c:pt>
                <c:pt idx="81">
                  <c:v>91</c:v>
                </c:pt>
                <c:pt idx="82">
                  <c:v>114</c:v>
                </c:pt>
                <c:pt idx="83">
                  <c:v>86</c:v>
                </c:pt>
                <c:pt idx="84">
                  <c:v>100</c:v>
                </c:pt>
                <c:pt idx="85">
                  <c:v>81</c:v>
                </c:pt>
                <c:pt idx="86">
                  <c:v>66</c:v>
                </c:pt>
                <c:pt idx="87">
                  <c:v>74</c:v>
                </c:pt>
                <c:pt idx="88">
                  <c:v>63</c:v>
                </c:pt>
                <c:pt idx="89">
                  <c:v>61</c:v>
                </c:pt>
                <c:pt idx="90">
                  <c:v>38</c:v>
                </c:pt>
                <c:pt idx="91">
                  <c:v>55</c:v>
                </c:pt>
                <c:pt idx="92">
                  <c:v>38</c:v>
                </c:pt>
                <c:pt idx="93">
                  <c:v>38</c:v>
                </c:pt>
                <c:pt idx="94">
                  <c:v>32</c:v>
                </c:pt>
                <c:pt idx="95">
                  <c:v>24</c:v>
                </c:pt>
                <c:pt idx="96">
                  <c:v>12</c:v>
                </c:pt>
                <c:pt idx="97">
                  <c:v>17</c:v>
                </c:pt>
                <c:pt idx="98">
                  <c:v>13</c:v>
                </c:pt>
              </c:numCache>
            </c:numRef>
          </c:val>
        </c:ser>
        <c:dLbls>
          <c:showLegendKey val="0"/>
          <c:showVal val="0"/>
          <c:showCatName val="0"/>
          <c:showSerName val="0"/>
          <c:showPercent val="0"/>
          <c:showBubbleSize val="0"/>
        </c:dLbls>
        <c:gapWidth val="50"/>
        <c:overlap val="-27"/>
        <c:axId val="556315480"/>
        <c:axId val="556314304"/>
      </c:barChart>
      <c:catAx>
        <c:axId val="55631548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Age</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6314304"/>
        <c:crosses val="autoZero"/>
        <c:auto val="1"/>
        <c:lblAlgn val="ctr"/>
        <c:lblOffset val="100"/>
        <c:noMultiLvlLbl val="0"/>
      </c:catAx>
      <c:valAx>
        <c:axId val="556314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Number of Cases</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6315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2"/>
              <c:layout>
                <c:manualLayout>
                  <c:x val="-0.11507936507936507"/>
                  <c:y val="0"/>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0.10119047619047604"/>
                  <c:y val="0"/>
                </c:manualLayout>
              </c:layout>
              <c:dLblPos val="bestFit"/>
              <c:showLegendKey val="0"/>
              <c:showVal val="0"/>
              <c:showCatName val="1"/>
              <c:showSerName val="0"/>
              <c:showPercent val="1"/>
              <c:showBubbleSize val="0"/>
              <c:extLst>
                <c:ext xmlns:c15="http://schemas.microsoft.com/office/drawing/2012/chart" uri="{CE6537A1-D6FC-4f65-9D91-7224C49458BB}"/>
              </c:extLst>
            </c:dLbl>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Male</c:v>
                </c:pt>
                <c:pt idx="1">
                  <c:v>Female</c:v>
                </c:pt>
                <c:pt idx="2">
                  <c:v>Transgender</c:v>
                </c:pt>
                <c:pt idx="3">
                  <c:v>Unknown</c:v>
                </c:pt>
              </c:strCache>
            </c:strRef>
          </c:cat>
          <c:val>
            <c:numRef>
              <c:f>Sheet1!$B$2:$B$5</c:f>
              <c:numCache>
                <c:formatCode>General</c:formatCode>
                <c:ptCount val="4"/>
                <c:pt idx="0">
                  <c:v>29065</c:v>
                </c:pt>
                <c:pt idx="1">
                  <c:v>16116</c:v>
                </c:pt>
                <c:pt idx="2">
                  <c:v>1</c:v>
                </c:pt>
                <c:pt idx="3">
                  <c:v>611</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Race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dLbl>
              <c:idx val="1"/>
              <c:layout>
                <c:manualLayout>
                  <c:x val="0.1587301587301588"/>
                  <c:y val="-1.0269574995930031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1.7857142857142821E-2"/>
                  <c:y val="4.7924683314339564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7.7380952380952397E-2"/>
                  <c:y val="9.5849366628679128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4484126984126985"/>
                  <c:y val="2.7385533322479748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7.9365079365079388E-2"/>
                  <c:y val="-8.2156599967439251E-2"/>
                </c:manualLayout>
              </c:layout>
              <c:dLblPos val="bestFit"/>
              <c:showLegendKey val="0"/>
              <c:showVal val="0"/>
              <c:showCatName val="1"/>
              <c:showSerName val="0"/>
              <c:showPercent val="1"/>
              <c:showBubbleSize val="0"/>
              <c:extLst>
                <c:ext xmlns:c15="http://schemas.microsoft.com/office/drawing/2012/chart" uri="{CE6537A1-D6FC-4f65-9D91-7224C49458BB}"/>
              </c:extLst>
            </c:dLbl>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Sheet1!$A$2:$A$8</c:f>
              <c:strCache>
                <c:ptCount val="7"/>
                <c:pt idx="0">
                  <c:v>White</c:v>
                </c:pt>
                <c:pt idx="1">
                  <c:v>Afr Amer</c:v>
                </c:pt>
                <c:pt idx="2">
                  <c:v>Amer Ind</c:v>
                </c:pt>
                <c:pt idx="3">
                  <c:v>Hispanic</c:v>
                </c:pt>
                <c:pt idx="4">
                  <c:v>Asian</c:v>
                </c:pt>
                <c:pt idx="5">
                  <c:v>Other</c:v>
                </c:pt>
                <c:pt idx="6">
                  <c:v>Unknown</c:v>
                </c:pt>
              </c:strCache>
            </c:strRef>
          </c:cat>
          <c:val>
            <c:numRef>
              <c:f>Sheet1!$B$2:$B$8</c:f>
              <c:numCache>
                <c:formatCode>General</c:formatCode>
                <c:ptCount val="7"/>
                <c:pt idx="0">
                  <c:v>20179</c:v>
                </c:pt>
                <c:pt idx="1">
                  <c:v>6650</c:v>
                </c:pt>
                <c:pt idx="2">
                  <c:v>2530</c:v>
                </c:pt>
                <c:pt idx="3">
                  <c:v>1100</c:v>
                </c:pt>
                <c:pt idx="4">
                  <c:v>1005</c:v>
                </c:pt>
                <c:pt idx="5">
                  <c:v>446</c:v>
                </c:pt>
                <c:pt idx="6">
                  <c:v>13881</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American Indian or Alaska Native</c:v>
                </c:pt>
                <c:pt idx="1">
                  <c:v>Black or African American</c:v>
                </c:pt>
                <c:pt idx="2">
                  <c:v>Asian or Pacific Islander</c:v>
                </c:pt>
                <c:pt idx="3">
                  <c:v>White</c:v>
                </c:pt>
              </c:strCache>
            </c:strRef>
          </c:cat>
          <c:val>
            <c:numRef>
              <c:f>Sheet1!$B$2:$B$5</c:f>
              <c:numCache>
                <c:formatCode>General</c:formatCode>
                <c:ptCount val="4"/>
                <c:pt idx="0">
                  <c:v>4485</c:v>
                </c:pt>
                <c:pt idx="1">
                  <c:v>2279</c:v>
                </c:pt>
                <c:pt idx="2">
                  <c:v>459</c:v>
                </c:pt>
                <c:pt idx="3">
                  <c:v>447</c:v>
                </c:pt>
              </c:numCache>
            </c:numRef>
          </c:val>
        </c:ser>
        <c:dLbls>
          <c:showLegendKey val="0"/>
          <c:showVal val="0"/>
          <c:showCatName val="0"/>
          <c:showSerName val="0"/>
          <c:showPercent val="0"/>
          <c:showBubbleSize val="0"/>
        </c:dLbls>
        <c:gapWidth val="219"/>
        <c:overlap val="-27"/>
        <c:axId val="556304112"/>
        <c:axId val="556308424"/>
      </c:barChart>
      <c:catAx>
        <c:axId val="55630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6308424"/>
        <c:crosses val="autoZero"/>
        <c:auto val="1"/>
        <c:lblAlgn val="ctr"/>
        <c:lblOffset val="100"/>
        <c:noMultiLvlLbl val="0"/>
      </c:catAx>
      <c:valAx>
        <c:axId val="556308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Rate per 100,000</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6304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Hispanic</c:v>
                </c:pt>
              </c:strCache>
            </c:strRef>
          </c:cat>
          <c:val>
            <c:numRef>
              <c:f>Sheet1!$B$2</c:f>
              <c:numCache>
                <c:formatCode>General</c:formatCode>
                <c:ptCount val="1"/>
                <c:pt idx="0">
                  <c:v>449</c:v>
                </c:pt>
              </c:numCache>
            </c:numRef>
          </c:val>
        </c:ser>
        <c:dLbls>
          <c:showLegendKey val="0"/>
          <c:showVal val="0"/>
          <c:showCatName val="0"/>
          <c:showSerName val="0"/>
          <c:showPercent val="0"/>
          <c:showBubbleSize val="0"/>
        </c:dLbls>
        <c:gapWidth val="219"/>
        <c:overlap val="-27"/>
        <c:axId val="424186416"/>
        <c:axId val="424188768"/>
      </c:barChart>
      <c:catAx>
        <c:axId val="42418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4188768"/>
        <c:crosses val="autoZero"/>
        <c:auto val="1"/>
        <c:lblAlgn val="ctr"/>
        <c:lblOffset val="100"/>
        <c:noMultiLvlLbl val="0"/>
      </c:catAx>
      <c:valAx>
        <c:axId val="424188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Rate per 100,000</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418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'5 year age'!$L$1</c:f>
              <c:strCache>
                <c:ptCount val="1"/>
                <c:pt idx="0">
                  <c:v>2000</c:v>
                </c:pt>
              </c:strCache>
            </c:strRef>
          </c:tx>
          <c:marker>
            <c:symbol val="none"/>
          </c:marker>
          <c:cat>
            <c:strRef>
              <c:f>'5 year age'!$K$2:$K$19</c:f>
              <c:strCache>
                <c:ptCount val="18"/>
                <c:pt idx="0">
                  <c:v>0-5</c:v>
                </c:pt>
                <c:pt idx="1">
                  <c:v>6-10</c:v>
                </c:pt>
                <c:pt idx="2">
                  <c:v>11-15</c:v>
                </c:pt>
                <c:pt idx="3">
                  <c:v>16-20</c:v>
                </c:pt>
                <c:pt idx="4">
                  <c:v>21-25</c:v>
                </c:pt>
                <c:pt idx="5">
                  <c:v>26-30</c:v>
                </c:pt>
                <c:pt idx="6">
                  <c:v>31-35</c:v>
                </c:pt>
                <c:pt idx="7">
                  <c:v>36-40</c:v>
                </c:pt>
                <c:pt idx="8">
                  <c:v>41-45</c:v>
                </c:pt>
                <c:pt idx="9">
                  <c:v>46-50</c:v>
                </c:pt>
                <c:pt idx="10">
                  <c:v>51-55</c:v>
                </c:pt>
                <c:pt idx="11">
                  <c:v>56-60</c:v>
                </c:pt>
                <c:pt idx="12">
                  <c:v>61-65</c:v>
                </c:pt>
                <c:pt idx="13">
                  <c:v>66-70</c:v>
                </c:pt>
                <c:pt idx="14">
                  <c:v>71-75</c:v>
                </c:pt>
                <c:pt idx="15">
                  <c:v>76-80</c:v>
                </c:pt>
                <c:pt idx="16">
                  <c:v>81-85</c:v>
                </c:pt>
                <c:pt idx="17">
                  <c:v>86-90</c:v>
                </c:pt>
              </c:strCache>
            </c:strRef>
          </c:cat>
          <c:val>
            <c:numRef>
              <c:f>'5 year age'!$L$2:$L$19</c:f>
              <c:numCache>
                <c:formatCode>General</c:formatCode>
                <c:ptCount val="18"/>
                <c:pt idx="0">
                  <c:v>1</c:v>
                </c:pt>
                <c:pt idx="1">
                  <c:v>3</c:v>
                </c:pt>
                <c:pt idx="2">
                  <c:v>8</c:v>
                </c:pt>
                <c:pt idx="3">
                  <c:v>26</c:v>
                </c:pt>
                <c:pt idx="4">
                  <c:v>58</c:v>
                </c:pt>
                <c:pt idx="5">
                  <c:v>119</c:v>
                </c:pt>
                <c:pt idx="6">
                  <c:v>269</c:v>
                </c:pt>
                <c:pt idx="7">
                  <c:v>458</c:v>
                </c:pt>
                <c:pt idx="8">
                  <c:v>552</c:v>
                </c:pt>
                <c:pt idx="9">
                  <c:v>474</c:v>
                </c:pt>
                <c:pt idx="10">
                  <c:v>156</c:v>
                </c:pt>
                <c:pt idx="11">
                  <c:v>79</c:v>
                </c:pt>
                <c:pt idx="12">
                  <c:v>51</c:v>
                </c:pt>
                <c:pt idx="13">
                  <c:v>30</c:v>
                </c:pt>
                <c:pt idx="14">
                  <c:v>19</c:v>
                </c:pt>
                <c:pt idx="15">
                  <c:v>11</c:v>
                </c:pt>
                <c:pt idx="16">
                  <c:v>5</c:v>
                </c:pt>
                <c:pt idx="17">
                  <c:v>0</c:v>
                </c:pt>
              </c:numCache>
            </c:numRef>
          </c:val>
          <c:smooth val="0"/>
        </c:ser>
        <c:ser>
          <c:idx val="1"/>
          <c:order val="1"/>
          <c:tx>
            <c:strRef>
              <c:f>'5 year age'!$M$1</c:f>
              <c:strCache>
                <c:ptCount val="1"/>
                <c:pt idx="0">
                  <c:v>2005</c:v>
                </c:pt>
              </c:strCache>
            </c:strRef>
          </c:tx>
          <c:marker>
            <c:symbol val="none"/>
          </c:marker>
          <c:cat>
            <c:strRef>
              <c:f>'5 year age'!$K$2:$K$19</c:f>
              <c:strCache>
                <c:ptCount val="18"/>
                <c:pt idx="0">
                  <c:v>0-5</c:v>
                </c:pt>
                <c:pt idx="1">
                  <c:v>6-10</c:v>
                </c:pt>
                <c:pt idx="2">
                  <c:v>11-15</c:v>
                </c:pt>
                <c:pt idx="3">
                  <c:v>16-20</c:v>
                </c:pt>
                <c:pt idx="4">
                  <c:v>21-25</c:v>
                </c:pt>
                <c:pt idx="5">
                  <c:v>26-30</c:v>
                </c:pt>
                <c:pt idx="6">
                  <c:v>31-35</c:v>
                </c:pt>
                <c:pt idx="7">
                  <c:v>36-40</c:v>
                </c:pt>
                <c:pt idx="8">
                  <c:v>41-45</c:v>
                </c:pt>
                <c:pt idx="9">
                  <c:v>46-50</c:v>
                </c:pt>
                <c:pt idx="10">
                  <c:v>51-55</c:v>
                </c:pt>
                <c:pt idx="11">
                  <c:v>56-60</c:v>
                </c:pt>
                <c:pt idx="12">
                  <c:v>61-65</c:v>
                </c:pt>
                <c:pt idx="13">
                  <c:v>66-70</c:v>
                </c:pt>
                <c:pt idx="14">
                  <c:v>71-75</c:v>
                </c:pt>
                <c:pt idx="15">
                  <c:v>76-80</c:v>
                </c:pt>
                <c:pt idx="16">
                  <c:v>81-85</c:v>
                </c:pt>
                <c:pt idx="17">
                  <c:v>86-90</c:v>
                </c:pt>
              </c:strCache>
            </c:strRef>
          </c:cat>
          <c:val>
            <c:numRef>
              <c:f>'5 year age'!$M$2:$M$19</c:f>
              <c:numCache>
                <c:formatCode>General</c:formatCode>
                <c:ptCount val="18"/>
                <c:pt idx="0">
                  <c:v>5</c:v>
                </c:pt>
                <c:pt idx="1">
                  <c:v>1</c:v>
                </c:pt>
                <c:pt idx="2">
                  <c:v>7</c:v>
                </c:pt>
                <c:pt idx="3">
                  <c:v>27</c:v>
                </c:pt>
                <c:pt idx="4">
                  <c:v>66</c:v>
                </c:pt>
                <c:pt idx="5">
                  <c:v>106</c:v>
                </c:pt>
                <c:pt idx="6">
                  <c:v>141</c:v>
                </c:pt>
                <c:pt idx="7">
                  <c:v>254</c:v>
                </c:pt>
                <c:pt idx="8">
                  <c:v>393</c:v>
                </c:pt>
                <c:pt idx="9">
                  <c:v>560</c:v>
                </c:pt>
                <c:pt idx="10">
                  <c:v>459</c:v>
                </c:pt>
                <c:pt idx="11">
                  <c:v>162</c:v>
                </c:pt>
                <c:pt idx="12">
                  <c:v>60</c:v>
                </c:pt>
                <c:pt idx="13">
                  <c:v>30</c:v>
                </c:pt>
                <c:pt idx="14">
                  <c:v>18</c:v>
                </c:pt>
                <c:pt idx="15">
                  <c:v>16</c:v>
                </c:pt>
                <c:pt idx="16">
                  <c:v>7</c:v>
                </c:pt>
                <c:pt idx="17">
                  <c:v>1</c:v>
                </c:pt>
              </c:numCache>
            </c:numRef>
          </c:val>
          <c:smooth val="0"/>
        </c:ser>
        <c:ser>
          <c:idx val="2"/>
          <c:order val="2"/>
          <c:tx>
            <c:strRef>
              <c:f>'5 year age'!$N$1</c:f>
              <c:strCache>
                <c:ptCount val="1"/>
                <c:pt idx="0">
                  <c:v>2010</c:v>
                </c:pt>
              </c:strCache>
            </c:strRef>
          </c:tx>
          <c:marker>
            <c:symbol val="none"/>
          </c:marker>
          <c:cat>
            <c:strRef>
              <c:f>'5 year age'!$K$2:$K$19</c:f>
              <c:strCache>
                <c:ptCount val="18"/>
                <c:pt idx="0">
                  <c:v>0-5</c:v>
                </c:pt>
                <c:pt idx="1">
                  <c:v>6-10</c:v>
                </c:pt>
                <c:pt idx="2">
                  <c:v>11-15</c:v>
                </c:pt>
                <c:pt idx="3">
                  <c:v>16-20</c:v>
                </c:pt>
                <c:pt idx="4">
                  <c:v>21-25</c:v>
                </c:pt>
                <c:pt idx="5">
                  <c:v>26-30</c:v>
                </c:pt>
                <c:pt idx="6">
                  <c:v>31-35</c:v>
                </c:pt>
                <c:pt idx="7">
                  <c:v>36-40</c:v>
                </c:pt>
                <c:pt idx="8">
                  <c:v>41-45</c:v>
                </c:pt>
                <c:pt idx="9">
                  <c:v>46-50</c:v>
                </c:pt>
                <c:pt idx="10">
                  <c:v>51-55</c:v>
                </c:pt>
                <c:pt idx="11">
                  <c:v>56-60</c:v>
                </c:pt>
                <c:pt idx="12">
                  <c:v>61-65</c:v>
                </c:pt>
                <c:pt idx="13">
                  <c:v>66-70</c:v>
                </c:pt>
                <c:pt idx="14">
                  <c:v>71-75</c:v>
                </c:pt>
                <c:pt idx="15">
                  <c:v>76-80</c:v>
                </c:pt>
                <c:pt idx="16">
                  <c:v>81-85</c:v>
                </c:pt>
                <c:pt idx="17">
                  <c:v>86-90</c:v>
                </c:pt>
              </c:strCache>
            </c:strRef>
          </c:cat>
          <c:val>
            <c:numRef>
              <c:f>'5 year age'!$N$2:$N$19</c:f>
              <c:numCache>
                <c:formatCode>General</c:formatCode>
                <c:ptCount val="18"/>
                <c:pt idx="0">
                  <c:v>3</c:v>
                </c:pt>
                <c:pt idx="1">
                  <c:v>4</c:v>
                </c:pt>
                <c:pt idx="2">
                  <c:v>4</c:v>
                </c:pt>
                <c:pt idx="3">
                  <c:v>49</c:v>
                </c:pt>
                <c:pt idx="4">
                  <c:v>104</c:v>
                </c:pt>
                <c:pt idx="5">
                  <c:v>100</c:v>
                </c:pt>
                <c:pt idx="6">
                  <c:v>106</c:v>
                </c:pt>
                <c:pt idx="7">
                  <c:v>136</c:v>
                </c:pt>
                <c:pt idx="8">
                  <c:v>191</c:v>
                </c:pt>
                <c:pt idx="9">
                  <c:v>312</c:v>
                </c:pt>
                <c:pt idx="10">
                  <c:v>421</c:v>
                </c:pt>
                <c:pt idx="11">
                  <c:v>278</c:v>
                </c:pt>
                <c:pt idx="12">
                  <c:v>96</c:v>
                </c:pt>
                <c:pt idx="13">
                  <c:v>42</c:v>
                </c:pt>
                <c:pt idx="14">
                  <c:v>20</c:v>
                </c:pt>
                <c:pt idx="15">
                  <c:v>11</c:v>
                </c:pt>
                <c:pt idx="16">
                  <c:v>7</c:v>
                </c:pt>
                <c:pt idx="17">
                  <c:v>2</c:v>
                </c:pt>
              </c:numCache>
            </c:numRef>
          </c:val>
          <c:smooth val="0"/>
        </c:ser>
        <c:ser>
          <c:idx val="3"/>
          <c:order val="3"/>
          <c:tx>
            <c:strRef>
              <c:f>'5 year age'!$O$1</c:f>
              <c:strCache>
                <c:ptCount val="1"/>
                <c:pt idx="0">
                  <c:v>2015</c:v>
                </c:pt>
              </c:strCache>
            </c:strRef>
          </c:tx>
          <c:marker>
            <c:symbol val="none"/>
          </c:marker>
          <c:cat>
            <c:strRef>
              <c:f>'5 year age'!$K$2:$K$19</c:f>
              <c:strCache>
                <c:ptCount val="18"/>
                <c:pt idx="0">
                  <c:v>0-5</c:v>
                </c:pt>
                <c:pt idx="1">
                  <c:v>6-10</c:v>
                </c:pt>
                <c:pt idx="2">
                  <c:v>11-15</c:v>
                </c:pt>
                <c:pt idx="3">
                  <c:v>16-20</c:v>
                </c:pt>
                <c:pt idx="4">
                  <c:v>21-25</c:v>
                </c:pt>
                <c:pt idx="5">
                  <c:v>26-30</c:v>
                </c:pt>
                <c:pt idx="6">
                  <c:v>31-35</c:v>
                </c:pt>
                <c:pt idx="7">
                  <c:v>36-40</c:v>
                </c:pt>
                <c:pt idx="8">
                  <c:v>41-45</c:v>
                </c:pt>
                <c:pt idx="9">
                  <c:v>46-50</c:v>
                </c:pt>
                <c:pt idx="10">
                  <c:v>51-55</c:v>
                </c:pt>
                <c:pt idx="11">
                  <c:v>56-60</c:v>
                </c:pt>
                <c:pt idx="12">
                  <c:v>61-65</c:v>
                </c:pt>
                <c:pt idx="13">
                  <c:v>66-70</c:v>
                </c:pt>
                <c:pt idx="14">
                  <c:v>71-75</c:v>
                </c:pt>
                <c:pt idx="15">
                  <c:v>76-80</c:v>
                </c:pt>
                <c:pt idx="16">
                  <c:v>81-85</c:v>
                </c:pt>
                <c:pt idx="17">
                  <c:v>86-90</c:v>
                </c:pt>
              </c:strCache>
            </c:strRef>
          </c:cat>
          <c:val>
            <c:numRef>
              <c:f>'5 year age'!$O$2:$O$19</c:f>
              <c:numCache>
                <c:formatCode>General</c:formatCode>
                <c:ptCount val="18"/>
                <c:pt idx="0">
                  <c:v>2</c:v>
                </c:pt>
                <c:pt idx="1">
                  <c:v>1</c:v>
                </c:pt>
                <c:pt idx="2">
                  <c:v>2</c:v>
                </c:pt>
                <c:pt idx="3">
                  <c:v>80</c:v>
                </c:pt>
                <c:pt idx="4">
                  <c:v>248</c:v>
                </c:pt>
                <c:pt idx="5">
                  <c:v>243</c:v>
                </c:pt>
                <c:pt idx="6">
                  <c:v>180</c:v>
                </c:pt>
                <c:pt idx="7">
                  <c:v>119</c:v>
                </c:pt>
                <c:pt idx="8">
                  <c:v>129</c:v>
                </c:pt>
                <c:pt idx="9">
                  <c:v>199</c:v>
                </c:pt>
                <c:pt idx="10">
                  <c:v>304</c:v>
                </c:pt>
                <c:pt idx="11">
                  <c:v>392</c:v>
                </c:pt>
                <c:pt idx="12">
                  <c:v>246</c:v>
                </c:pt>
                <c:pt idx="13">
                  <c:v>94</c:v>
                </c:pt>
                <c:pt idx="14">
                  <c:v>32</c:v>
                </c:pt>
                <c:pt idx="15">
                  <c:v>15</c:v>
                </c:pt>
                <c:pt idx="16">
                  <c:v>13</c:v>
                </c:pt>
                <c:pt idx="17">
                  <c:v>2</c:v>
                </c:pt>
              </c:numCache>
            </c:numRef>
          </c:val>
          <c:smooth val="0"/>
        </c:ser>
        <c:dLbls>
          <c:showLegendKey val="0"/>
          <c:showVal val="0"/>
          <c:showCatName val="0"/>
          <c:showSerName val="0"/>
          <c:showPercent val="0"/>
          <c:showBubbleSize val="0"/>
        </c:dLbls>
        <c:smooth val="0"/>
        <c:axId val="547688032"/>
        <c:axId val="547679408"/>
      </c:lineChart>
      <c:catAx>
        <c:axId val="547688032"/>
        <c:scaling>
          <c:orientation val="minMax"/>
        </c:scaling>
        <c:delete val="0"/>
        <c:axPos val="b"/>
        <c:title>
          <c:tx>
            <c:rich>
              <a:bodyPr/>
              <a:lstStyle/>
              <a:p>
                <a:pPr>
                  <a:defRPr/>
                </a:pPr>
                <a:r>
                  <a:rPr lang="en-US" sz="1400" dirty="0" smtClean="0"/>
                  <a:t>Age Group</a:t>
                </a:r>
                <a:endParaRPr lang="en-US" sz="1400" dirty="0"/>
              </a:p>
            </c:rich>
          </c:tx>
          <c:overlay val="0"/>
        </c:title>
        <c:numFmt formatCode="General" sourceLinked="1"/>
        <c:majorTickMark val="out"/>
        <c:minorTickMark val="none"/>
        <c:tickLblPos val="nextTo"/>
        <c:crossAx val="547679408"/>
        <c:crosses val="autoZero"/>
        <c:auto val="1"/>
        <c:lblAlgn val="ctr"/>
        <c:lblOffset val="100"/>
        <c:noMultiLvlLbl val="0"/>
      </c:catAx>
      <c:valAx>
        <c:axId val="547679408"/>
        <c:scaling>
          <c:orientation val="minMax"/>
        </c:scaling>
        <c:delete val="0"/>
        <c:axPos val="l"/>
        <c:majorGridlines/>
        <c:title>
          <c:tx>
            <c:rich>
              <a:bodyPr/>
              <a:lstStyle/>
              <a:p>
                <a:pPr>
                  <a:defRPr/>
                </a:pPr>
                <a:r>
                  <a:rPr lang="en-US" sz="1400" dirty="0" smtClean="0"/>
                  <a:t>Number of</a:t>
                </a:r>
                <a:r>
                  <a:rPr lang="en-US" sz="1400" baseline="0" dirty="0" smtClean="0"/>
                  <a:t> Cases</a:t>
                </a:r>
                <a:endParaRPr lang="en-US" sz="1400" dirty="0"/>
              </a:p>
            </c:rich>
          </c:tx>
          <c:overlay val="0"/>
        </c:title>
        <c:numFmt formatCode="General" sourceLinked="1"/>
        <c:majorTickMark val="out"/>
        <c:minorTickMark val="none"/>
        <c:tickLblPos val="nextTo"/>
        <c:crossAx val="547688032"/>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44671195688878"/>
          <c:y val="0.15286781591186832"/>
          <c:w val="0.5502547237341473"/>
          <c:h val="0.72950199871974497"/>
        </c:manualLayout>
      </c:layout>
      <c:pieChart>
        <c:varyColors val="1"/>
        <c:ser>
          <c:idx val="0"/>
          <c:order val="0"/>
          <c:tx>
            <c:strRef>
              <c:f>Sheet1!$A$2</c:f>
              <c:strCache>
                <c:ptCount val="1"/>
              </c:strCache>
            </c:strRef>
          </c:tx>
          <c:spPr>
            <a:solidFill>
              <a:schemeClr val="accent1"/>
            </a:solidFill>
            <a:ln w="12679">
              <a:solidFill>
                <a:schemeClr val="tx1"/>
              </a:solidFill>
              <a:prstDash val="solid"/>
            </a:ln>
          </c:spPr>
          <c:dPt>
            <c:idx val="0"/>
            <c:bubble3D val="0"/>
            <c:spPr>
              <a:solidFill>
                <a:srgbClr val="BD0026"/>
              </a:solidFill>
              <a:ln w="12679">
                <a:solidFill>
                  <a:schemeClr val="tx1"/>
                </a:solidFill>
                <a:prstDash val="solid"/>
              </a:ln>
            </c:spPr>
          </c:dPt>
          <c:dPt>
            <c:idx val="1"/>
            <c:bubble3D val="0"/>
            <c:spPr>
              <a:solidFill>
                <a:srgbClr val="FECC5C"/>
              </a:solidFill>
              <a:ln w="12679">
                <a:solidFill>
                  <a:schemeClr val="tx1"/>
                </a:solidFill>
                <a:prstDash val="solid"/>
              </a:ln>
            </c:spPr>
          </c:dPt>
          <c:dPt>
            <c:idx val="2"/>
            <c:bubble3D val="0"/>
            <c:spPr>
              <a:solidFill>
                <a:srgbClr val="F03B20"/>
              </a:solidFill>
              <a:ln w="12679">
                <a:solidFill>
                  <a:schemeClr val="tx1"/>
                </a:solidFill>
                <a:prstDash val="solid"/>
              </a:ln>
            </c:spPr>
          </c:dPt>
          <c:dPt>
            <c:idx val="3"/>
            <c:bubble3D val="0"/>
            <c:spPr>
              <a:solidFill>
                <a:srgbClr val="FD8D3C"/>
              </a:solidFill>
              <a:ln w="12679">
                <a:solidFill>
                  <a:schemeClr val="tx1"/>
                </a:solidFill>
                <a:prstDash val="solid"/>
              </a:ln>
            </c:spPr>
          </c:dPt>
          <c:dLbls>
            <c:dLbl>
              <c:idx val="0"/>
              <c:layout>
                <c:manualLayout>
                  <c:x val="-3.6877120840615854E-2"/>
                  <c:y val="4.8063441330338137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5.1735306568980968E-2"/>
                  <c:y val="-0.1043402139529022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8.6941521670481872E-2"/>
                  <c:y val="2.8571251852169702E-2"/>
                </c:manualLayout>
              </c:layout>
              <c:spPr>
                <a:noFill/>
                <a:ln w="25358">
                  <a:noFill/>
                </a:ln>
              </c:spPr>
              <c:txPr>
                <a:bodyPr/>
                <a:lstStyle/>
                <a:p>
                  <a:pPr>
                    <a:defRPr sz="1797" b="0" i="0" u="none" strike="noStrike" baseline="0">
                      <a:solidFill>
                        <a:schemeClr val="tx1"/>
                      </a:solidFill>
                      <a:latin typeface="Arial Narrow"/>
                      <a:ea typeface="Arial Narrow"/>
                      <a:cs typeface="Arial Narrow"/>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4251663641280554"/>
                      <c:h val="0.10857319245053117"/>
                    </c:manualLayout>
                  </c15:layout>
                </c:ext>
              </c:extLst>
            </c:dLbl>
            <c:dLbl>
              <c:idx val="3"/>
              <c:layout>
                <c:manualLayout>
                  <c:x val="9.1362004907081188E-3"/>
                  <c:y val="5.0049848637193514E-2"/>
                </c:manualLayout>
              </c:layout>
              <c:dLblPos val="bestFit"/>
              <c:showLegendKey val="0"/>
              <c:showVal val="0"/>
              <c:showCatName val="1"/>
              <c:showSerName val="0"/>
              <c:showPercent val="1"/>
              <c:showBubbleSize val="0"/>
              <c:extLst>
                <c:ext xmlns:c15="http://schemas.microsoft.com/office/drawing/2012/chart" uri="{CE6537A1-D6FC-4f65-9D91-7224C49458BB}"/>
              </c:extLst>
            </c:dLbl>
            <c:numFmt formatCode="0%" sourceLinked="0"/>
            <c:spPr>
              <a:noFill/>
              <a:ln w="25358">
                <a:noFill/>
              </a:ln>
            </c:spPr>
            <c:txPr>
              <a:bodyPr/>
              <a:lstStyle/>
              <a:p>
                <a:pPr>
                  <a:defRPr sz="1797" b="0" i="0" u="none" strike="noStrike" baseline="0">
                    <a:solidFill>
                      <a:schemeClr val="tx1"/>
                    </a:solidFill>
                    <a:latin typeface="Arial Narrow"/>
                    <a:ea typeface="Arial Narrow"/>
                    <a:cs typeface="Arial Narrow"/>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Sheet1!$B$1:$E$1</c:f>
              <c:strCache>
                <c:ptCount val="4"/>
                <c:pt idx="0">
                  <c:v>Minneapolis</c:v>
                </c:pt>
                <c:pt idx="1">
                  <c:v>St. Paul</c:v>
                </c:pt>
                <c:pt idx="2">
                  <c:v>Suburban</c:v>
                </c:pt>
                <c:pt idx="3">
                  <c:v>Greater MN</c:v>
                </c:pt>
              </c:strCache>
            </c:strRef>
          </c:cat>
          <c:val>
            <c:numRef>
              <c:f>Sheet1!$B$2:$E$2</c:f>
              <c:numCache>
                <c:formatCode>General</c:formatCode>
                <c:ptCount val="4"/>
                <c:pt idx="0">
                  <c:v>10</c:v>
                </c:pt>
                <c:pt idx="1">
                  <c:v>11</c:v>
                </c:pt>
                <c:pt idx="2">
                  <c:v>41</c:v>
                </c:pt>
                <c:pt idx="3">
                  <c:v>5</c:v>
                </c:pt>
              </c:numCache>
            </c:numRef>
          </c:val>
        </c:ser>
        <c:dLbls>
          <c:showLegendKey val="0"/>
          <c:showVal val="0"/>
          <c:showCatName val="1"/>
          <c:showSerName val="0"/>
          <c:showPercent val="1"/>
          <c:showBubbleSize val="0"/>
          <c:showLeaderLines val="1"/>
        </c:dLbls>
        <c:firstSliceAng val="0"/>
      </c:pieChart>
      <c:spPr>
        <a:noFill/>
        <a:ln w="25358">
          <a:noFill/>
        </a:ln>
      </c:spPr>
    </c:plotArea>
    <c:plotVisOnly val="1"/>
    <c:dispBlanksAs val="zero"/>
    <c:showDLblsOverMax val="0"/>
  </c:chart>
  <c:spPr>
    <a:noFill/>
    <a:ln>
      <a:noFill/>
    </a:ln>
  </c:spPr>
  <c:txPr>
    <a:bodyPr/>
    <a:lstStyle/>
    <a:p>
      <a:pPr>
        <a:defRPr sz="2221" b="1" i="0" u="none" strike="noStrike" baseline="0">
          <a:solidFill>
            <a:schemeClr val="tx1"/>
          </a:solidFill>
          <a:latin typeface="Arial Narrow"/>
          <a:ea typeface="Arial Narrow"/>
          <a:cs typeface="Arial Narrow"/>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'YOB data'!$L$1</c:f>
              <c:strCache>
                <c:ptCount val="1"/>
                <c:pt idx="0">
                  <c:v>2000</c:v>
                </c:pt>
              </c:strCache>
            </c:strRef>
          </c:tx>
          <c:spPr>
            <a:ln w="28575" cap="rnd">
              <a:solidFill>
                <a:schemeClr val="accent1"/>
              </a:solidFill>
              <a:round/>
            </a:ln>
            <a:effectLst/>
          </c:spPr>
          <c:marker>
            <c:symbol val="none"/>
          </c:marker>
          <c:cat>
            <c:strRef>
              <c:f>'YOB data'!$K$2:$K$10</c:f>
              <c:strCache>
                <c:ptCount val="9"/>
                <c:pt idx="0">
                  <c:v>1996-2005</c:v>
                </c:pt>
                <c:pt idx="1">
                  <c:v>1986-1995</c:v>
                </c:pt>
                <c:pt idx="2">
                  <c:v>1976-1985</c:v>
                </c:pt>
                <c:pt idx="3">
                  <c:v>1966-1975</c:v>
                </c:pt>
                <c:pt idx="4">
                  <c:v>1956-1965</c:v>
                </c:pt>
                <c:pt idx="5">
                  <c:v>1946-1955</c:v>
                </c:pt>
                <c:pt idx="6">
                  <c:v>1936-1945</c:v>
                </c:pt>
                <c:pt idx="7">
                  <c:v>1926-1935</c:v>
                </c:pt>
                <c:pt idx="8">
                  <c:v>1916-1925</c:v>
                </c:pt>
              </c:strCache>
            </c:strRef>
          </c:cat>
          <c:val>
            <c:numRef>
              <c:f>'YOB data'!$L$2:$L$10</c:f>
              <c:numCache>
                <c:formatCode>General</c:formatCode>
                <c:ptCount val="9"/>
                <c:pt idx="0">
                  <c:v>12</c:v>
                </c:pt>
                <c:pt idx="1">
                  <c:v>5</c:v>
                </c:pt>
                <c:pt idx="2">
                  <c:v>62</c:v>
                </c:pt>
                <c:pt idx="3">
                  <c:v>281</c:v>
                </c:pt>
                <c:pt idx="4">
                  <c:v>885</c:v>
                </c:pt>
                <c:pt idx="5">
                  <c:v>851</c:v>
                </c:pt>
                <c:pt idx="6">
                  <c:v>145</c:v>
                </c:pt>
                <c:pt idx="7">
                  <c:v>65</c:v>
                </c:pt>
                <c:pt idx="8">
                  <c:v>19</c:v>
                </c:pt>
              </c:numCache>
            </c:numRef>
          </c:val>
          <c:smooth val="0"/>
        </c:ser>
        <c:ser>
          <c:idx val="1"/>
          <c:order val="1"/>
          <c:tx>
            <c:strRef>
              <c:f>'YOB data'!$M$1</c:f>
              <c:strCache>
                <c:ptCount val="1"/>
                <c:pt idx="0">
                  <c:v>2005</c:v>
                </c:pt>
              </c:strCache>
            </c:strRef>
          </c:tx>
          <c:spPr>
            <a:ln w="28575" cap="rnd">
              <a:solidFill>
                <a:schemeClr val="accent2"/>
              </a:solidFill>
              <a:round/>
            </a:ln>
            <a:effectLst/>
          </c:spPr>
          <c:marker>
            <c:symbol val="none"/>
          </c:marker>
          <c:cat>
            <c:strRef>
              <c:f>'YOB data'!$K$2:$K$10</c:f>
              <c:strCache>
                <c:ptCount val="9"/>
                <c:pt idx="0">
                  <c:v>1996-2005</c:v>
                </c:pt>
                <c:pt idx="1">
                  <c:v>1986-1995</c:v>
                </c:pt>
                <c:pt idx="2">
                  <c:v>1976-1985</c:v>
                </c:pt>
                <c:pt idx="3">
                  <c:v>1966-1975</c:v>
                </c:pt>
                <c:pt idx="4">
                  <c:v>1956-1965</c:v>
                </c:pt>
                <c:pt idx="5">
                  <c:v>1946-1955</c:v>
                </c:pt>
                <c:pt idx="6">
                  <c:v>1936-1945</c:v>
                </c:pt>
                <c:pt idx="7">
                  <c:v>1926-1935</c:v>
                </c:pt>
                <c:pt idx="8">
                  <c:v>1916-1925</c:v>
                </c:pt>
              </c:strCache>
            </c:strRef>
          </c:cat>
          <c:val>
            <c:numRef>
              <c:f>'YOB data'!$M$2:$M$10</c:f>
              <c:numCache>
                <c:formatCode>General</c:formatCode>
                <c:ptCount val="9"/>
                <c:pt idx="0">
                  <c:v>12</c:v>
                </c:pt>
                <c:pt idx="1">
                  <c:v>18</c:v>
                </c:pt>
                <c:pt idx="2">
                  <c:v>147</c:v>
                </c:pt>
                <c:pt idx="3">
                  <c:v>305</c:v>
                </c:pt>
                <c:pt idx="4">
                  <c:v>858</c:v>
                </c:pt>
                <c:pt idx="5">
                  <c:v>804</c:v>
                </c:pt>
                <c:pt idx="6">
                  <c:v>124</c:v>
                </c:pt>
                <c:pt idx="7">
                  <c:v>41</c:v>
                </c:pt>
                <c:pt idx="8">
                  <c:v>10</c:v>
                </c:pt>
              </c:numCache>
            </c:numRef>
          </c:val>
          <c:smooth val="0"/>
        </c:ser>
        <c:ser>
          <c:idx val="2"/>
          <c:order val="2"/>
          <c:tx>
            <c:strRef>
              <c:f>'YOB data'!$N$1</c:f>
              <c:strCache>
                <c:ptCount val="1"/>
                <c:pt idx="0">
                  <c:v>2010</c:v>
                </c:pt>
              </c:strCache>
            </c:strRef>
          </c:tx>
          <c:spPr>
            <a:ln w="28575" cap="rnd">
              <a:solidFill>
                <a:schemeClr val="accent3"/>
              </a:solidFill>
              <a:round/>
            </a:ln>
            <a:effectLst/>
          </c:spPr>
          <c:marker>
            <c:symbol val="none"/>
          </c:marker>
          <c:cat>
            <c:strRef>
              <c:f>'YOB data'!$K$2:$K$10</c:f>
              <c:strCache>
                <c:ptCount val="9"/>
                <c:pt idx="0">
                  <c:v>1996-2005</c:v>
                </c:pt>
                <c:pt idx="1">
                  <c:v>1986-1995</c:v>
                </c:pt>
                <c:pt idx="2">
                  <c:v>1976-1985</c:v>
                </c:pt>
                <c:pt idx="3">
                  <c:v>1966-1975</c:v>
                </c:pt>
                <c:pt idx="4">
                  <c:v>1956-1965</c:v>
                </c:pt>
                <c:pt idx="5">
                  <c:v>1946-1955</c:v>
                </c:pt>
                <c:pt idx="6">
                  <c:v>1936-1945</c:v>
                </c:pt>
                <c:pt idx="7">
                  <c:v>1926-1935</c:v>
                </c:pt>
                <c:pt idx="8">
                  <c:v>1916-1925</c:v>
                </c:pt>
              </c:strCache>
            </c:strRef>
          </c:cat>
          <c:val>
            <c:numRef>
              <c:f>'YOB data'!$N$2:$N$10</c:f>
              <c:numCache>
                <c:formatCode>General</c:formatCode>
                <c:ptCount val="9"/>
                <c:pt idx="0">
                  <c:v>6</c:v>
                </c:pt>
                <c:pt idx="1">
                  <c:v>127</c:v>
                </c:pt>
                <c:pt idx="2">
                  <c:v>199</c:v>
                </c:pt>
                <c:pt idx="3">
                  <c:v>272</c:v>
                </c:pt>
                <c:pt idx="4">
                  <c:v>655</c:v>
                </c:pt>
                <c:pt idx="5">
                  <c:v>516</c:v>
                </c:pt>
                <c:pt idx="6">
                  <c:v>78</c:v>
                </c:pt>
                <c:pt idx="7">
                  <c:v>26</c:v>
                </c:pt>
                <c:pt idx="8">
                  <c:v>4</c:v>
                </c:pt>
              </c:numCache>
            </c:numRef>
          </c:val>
          <c:smooth val="0"/>
        </c:ser>
        <c:ser>
          <c:idx val="3"/>
          <c:order val="3"/>
          <c:tx>
            <c:strRef>
              <c:f>'YOB data'!$O$1</c:f>
              <c:strCache>
                <c:ptCount val="1"/>
                <c:pt idx="0">
                  <c:v>2015</c:v>
                </c:pt>
              </c:strCache>
            </c:strRef>
          </c:tx>
          <c:spPr>
            <a:ln w="28575" cap="rnd">
              <a:solidFill>
                <a:schemeClr val="accent4"/>
              </a:solidFill>
              <a:round/>
            </a:ln>
            <a:effectLst/>
          </c:spPr>
          <c:marker>
            <c:symbol val="none"/>
          </c:marker>
          <c:cat>
            <c:strRef>
              <c:f>'YOB data'!$K$2:$K$10</c:f>
              <c:strCache>
                <c:ptCount val="9"/>
                <c:pt idx="0">
                  <c:v>1996-2005</c:v>
                </c:pt>
                <c:pt idx="1">
                  <c:v>1986-1995</c:v>
                </c:pt>
                <c:pt idx="2">
                  <c:v>1976-1985</c:v>
                </c:pt>
                <c:pt idx="3">
                  <c:v>1966-1975</c:v>
                </c:pt>
                <c:pt idx="4">
                  <c:v>1956-1965</c:v>
                </c:pt>
                <c:pt idx="5">
                  <c:v>1946-1955</c:v>
                </c:pt>
                <c:pt idx="6">
                  <c:v>1936-1945</c:v>
                </c:pt>
                <c:pt idx="7">
                  <c:v>1926-1935</c:v>
                </c:pt>
                <c:pt idx="8">
                  <c:v>1916-1925</c:v>
                </c:pt>
              </c:strCache>
            </c:strRef>
          </c:cat>
          <c:val>
            <c:numRef>
              <c:f>'YOB data'!$O$2:$O$10</c:f>
              <c:numCache>
                <c:formatCode>General</c:formatCode>
                <c:ptCount val="9"/>
                <c:pt idx="0">
                  <c:v>54</c:v>
                </c:pt>
                <c:pt idx="1">
                  <c:v>497</c:v>
                </c:pt>
                <c:pt idx="2">
                  <c:v>340</c:v>
                </c:pt>
                <c:pt idx="3">
                  <c:v>292</c:v>
                </c:pt>
                <c:pt idx="4">
                  <c:v>713</c:v>
                </c:pt>
                <c:pt idx="5">
                  <c:v>419</c:v>
                </c:pt>
                <c:pt idx="6">
                  <c:v>59</c:v>
                </c:pt>
                <c:pt idx="7">
                  <c:v>18</c:v>
                </c:pt>
                <c:pt idx="8">
                  <c:v>1</c:v>
                </c:pt>
              </c:numCache>
            </c:numRef>
          </c:val>
          <c:smooth val="0"/>
        </c:ser>
        <c:dLbls>
          <c:showLegendKey val="0"/>
          <c:showVal val="0"/>
          <c:showCatName val="0"/>
          <c:showSerName val="0"/>
          <c:showPercent val="0"/>
          <c:showBubbleSize val="0"/>
        </c:dLbls>
        <c:smooth val="0"/>
        <c:axId val="547680192"/>
        <c:axId val="547680976"/>
      </c:lineChart>
      <c:catAx>
        <c:axId val="5476801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smtClean="0"/>
                  <a:t>Year of Birth</a:t>
                </a:r>
                <a:endParaRPr lang="en-US" b="1"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7680976"/>
        <c:crosses val="autoZero"/>
        <c:auto val="1"/>
        <c:lblAlgn val="ctr"/>
        <c:lblOffset val="100"/>
        <c:noMultiLvlLbl val="0"/>
      </c:catAx>
      <c:valAx>
        <c:axId val="547680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smtClean="0"/>
                  <a:t>Number of</a:t>
                </a:r>
                <a:r>
                  <a:rPr lang="en-US" b="1" baseline="0" dirty="0" smtClean="0"/>
                  <a:t> cases</a:t>
                </a:r>
                <a:endParaRPr lang="en-US" b="1"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7680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62817551963048"/>
          <c:y val="5.3742802303262956E-2"/>
          <c:w val="0.85912240184757505"/>
          <c:h val="0.75047984644913623"/>
        </c:manualLayout>
      </c:layout>
      <c:lineChart>
        <c:grouping val="standard"/>
        <c:varyColors val="0"/>
        <c:ser>
          <c:idx val="0"/>
          <c:order val="0"/>
          <c:tx>
            <c:strRef>
              <c:f>Sheet1!$A$2</c:f>
              <c:strCache>
                <c:ptCount val="1"/>
                <c:pt idx="0">
                  <c:v> Males</c:v>
                </c:pt>
              </c:strCache>
            </c:strRef>
          </c:tx>
          <c:spPr>
            <a:ln w="19050" cap="rnd" cmpd="sng" algn="ctr">
              <a:solidFill>
                <a:schemeClr val="accent1"/>
              </a:solidFill>
              <a:prstDash val="solid"/>
              <a:round/>
            </a:ln>
            <a:effectLst/>
          </c:spPr>
          <c:marker>
            <c:symbol val="square"/>
            <c:size val="7"/>
            <c:spPr>
              <a:solidFill>
                <a:schemeClr val="accent1"/>
              </a:solidFill>
              <a:ln w="6350" cap="flat" cmpd="sng" algn="ctr">
                <a:solidFill>
                  <a:schemeClr val="accent1"/>
                </a:solidFill>
                <a:prstDash val="solid"/>
                <a:round/>
              </a:ln>
              <a:effectLst/>
            </c:spPr>
          </c:marker>
          <c:cat>
            <c:numRef>
              <c:f>Sheet1!$B$1:$AA$1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Sheet1!$B$2:$AA$2</c:f>
              <c:numCache>
                <c:formatCode>General</c:formatCode>
                <c:ptCount val="11"/>
                <c:pt idx="0">
                  <c:v>224</c:v>
                </c:pt>
                <c:pt idx="1">
                  <c:v>231</c:v>
                </c:pt>
                <c:pt idx="2">
                  <c:v>253</c:v>
                </c:pt>
                <c:pt idx="3">
                  <c:v>244</c:v>
                </c:pt>
                <c:pt idx="4">
                  <c:v>300</c:v>
                </c:pt>
                <c:pt idx="5">
                  <c:v>263</c:v>
                </c:pt>
                <c:pt idx="6">
                  <c:v>219</c:v>
                </c:pt>
                <c:pt idx="7">
                  <c:v>251</c:v>
                </c:pt>
                <c:pt idx="8">
                  <c:v>234</c:v>
                </c:pt>
                <c:pt idx="9">
                  <c:v>235</c:v>
                </c:pt>
                <c:pt idx="10">
                  <c:v>225</c:v>
                </c:pt>
              </c:numCache>
            </c:numRef>
          </c:val>
          <c:smooth val="0"/>
        </c:ser>
        <c:ser>
          <c:idx val="1"/>
          <c:order val="1"/>
          <c:tx>
            <c:strRef>
              <c:f>Sheet1!$A$3</c:f>
              <c:strCache>
                <c:ptCount val="1"/>
                <c:pt idx="0">
                  <c:v> Females</c:v>
                </c:pt>
              </c:strCache>
            </c:strRef>
          </c:tx>
          <c:spPr>
            <a:ln w="19050" cap="rnd" cmpd="sng" algn="ctr">
              <a:solidFill>
                <a:schemeClr val="accent3"/>
              </a:solidFill>
              <a:prstDash val="solid"/>
              <a:round/>
            </a:ln>
            <a:effectLst/>
          </c:spPr>
          <c:marker>
            <c:symbol val="circle"/>
            <c:size val="7"/>
            <c:spPr>
              <a:solidFill>
                <a:schemeClr val="accent3"/>
              </a:solidFill>
              <a:ln w="6350" cap="flat" cmpd="sng" algn="ctr">
                <a:solidFill>
                  <a:schemeClr val="accent3"/>
                </a:solidFill>
                <a:prstDash val="solid"/>
                <a:round/>
              </a:ln>
              <a:effectLst/>
            </c:spPr>
          </c:marker>
          <c:cat>
            <c:numRef>
              <c:f>Sheet1!$B$1:$AA$1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Sheet1!$B$3:$AA$3</c:f>
              <c:numCache>
                <c:formatCode>General</c:formatCode>
                <c:ptCount val="11"/>
                <c:pt idx="0">
                  <c:v>82</c:v>
                </c:pt>
                <c:pt idx="1">
                  <c:v>88</c:v>
                </c:pt>
                <c:pt idx="2">
                  <c:v>78</c:v>
                </c:pt>
                <c:pt idx="3">
                  <c:v>78</c:v>
                </c:pt>
                <c:pt idx="4">
                  <c:v>70</c:v>
                </c:pt>
                <c:pt idx="5">
                  <c:v>68</c:v>
                </c:pt>
                <c:pt idx="6">
                  <c:v>74</c:v>
                </c:pt>
                <c:pt idx="7">
                  <c:v>61</c:v>
                </c:pt>
                <c:pt idx="8">
                  <c:v>68</c:v>
                </c:pt>
                <c:pt idx="9">
                  <c:v>71</c:v>
                </c:pt>
                <c:pt idx="10">
                  <c:v>69</c:v>
                </c:pt>
              </c:numCache>
            </c:numRef>
          </c:val>
          <c:smooth val="0"/>
        </c:ser>
        <c:dLbls>
          <c:showLegendKey val="0"/>
          <c:showVal val="0"/>
          <c:showCatName val="0"/>
          <c:showSerName val="0"/>
          <c:showPercent val="0"/>
          <c:showBubbleSize val="0"/>
        </c:dLbls>
        <c:marker val="1"/>
        <c:smooth val="0"/>
        <c:axId val="546615512"/>
        <c:axId val="546608456"/>
      </c:lineChart>
      <c:catAx>
        <c:axId val="546615512"/>
        <c:scaling>
          <c:orientation val="minMax"/>
        </c:scaling>
        <c:delete val="0"/>
        <c:axPos val="b"/>
        <c:title>
          <c:tx>
            <c:rich>
              <a:bodyPr rot="0" spcFirstLastPara="1" vertOverflow="ellipsis" vert="horz" wrap="square" anchor="ctr" anchorCtr="1"/>
              <a:lstStyle/>
              <a:p>
                <a:pPr>
                  <a:defRPr sz="1598" b="0" i="0" u="none" strike="noStrike" kern="1200" baseline="0">
                    <a:solidFill>
                      <a:schemeClr val="tx1"/>
                    </a:solidFill>
                    <a:latin typeface="Arial Narrow"/>
                    <a:ea typeface="Arial Narrow"/>
                    <a:cs typeface="Arial Narrow"/>
                  </a:defRPr>
                </a:pPr>
                <a:r>
                  <a:rPr lang="en-US"/>
                  <a:t>Year</a:t>
                </a:r>
              </a:p>
            </c:rich>
          </c:tx>
          <c:layout>
            <c:manualLayout>
              <c:xMode val="edge"/>
              <c:yMode val="edge"/>
              <c:x val="0.51963048498845266"/>
              <c:y val="0.88675623800383874"/>
            </c:manualLayout>
          </c:layout>
          <c:overlay val="0"/>
          <c:spPr>
            <a:noFill/>
            <a:ln w="25371">
              <a:noFill/>
            </a:ln>
            <a:effectLst/>
          </c:spPr>
          <c:txPr>
            <a:bodyPr rot="0" spcFirstLastPara="1" vertOverflow="ellipsis" vert="horz" wrap="square" anchor="ctr" anchorCtr="1"/>
            <a:lstStyle/>
            <a:p>
              <a:pPr>
                <a:defRPr sz="1598" b="0" i="0" u="none" strike="noStrike" kern="1200" baseline="0">
                  <a:solidFill>
                    <a:schemeClr val="tx1"/>
                  </a:solidFill>
                  <a:latin typeface="Arial Narrow"/>
                  <a:ea typeface="Arial Narrow"/>
                  <a:cs typeface="Arial Narrow"/>
                </a:defRPr>
              </a:pPr>
              <a:endParaRPr lang="en-US"/>
            </a:p>
          </c:txPr>
        </c:title>
        <c:numFmt formatCode="General" sourceLinked="1"/>
        <c:majorTickMark val="out"/>
        <c:minorTickMark val="none"/>
        <c:tickLblPos val="nextTo"/>
        <c:spPr>
          <a:noFill/>
          <a:ln w="3171" cap="flat" cmpd="sng" algn="ctr">
            <a:solidFill>
              <a:schemeClr val="tx1"/>
            </a:solidFill>
            <a:prstDash val="solid"/>
            <a:round/>
          </a:ln>
          <a:effectLst/>
        </c:spPr>
        <c:txPr>
          <a:bodyPr rot="0" spcFirstLastPara="1" vertOverflow="ellipsis" wrap="square" anchor="ctr" anchorCtr="1"/>
          <a:lstStyle/>
          <a:p>
            <a:pPr>
              <a:defRPr sz="1398" b="1" i="0" u="none" strike="noStrike" kern="1200" baseline="0">
                <a:solidFill>
                  <a:schemeClr val="tx1"/>
                </a:solidFill>
                <a:latin typeface="Arial Narrow"/>
                <a:ea typeface="Arial Narrow"/>
                <a:cs typeface="Arial Narrow"/>
              </a:defRPr>
            </a:pPr>
            <a:endParaRPr lang="en-US"/>
          </a:p>
        </c:txPr>
        <c:crossAx val="546608456"/>
        <c:crossesAt val="0"/>
        <c:auto val="1"/>
        <c:lblAlgn val="ctr"/>
        <c:lblOffset val="100"/>
        <c:tickLblSkip val="1"/>
        <c:tickMarkSkip val="1"/>
        <c:noMultiLvlLbl val="0"/>
      </c:catAx>
      <c:valAx>
        <c:axId val="546608456"/>
        <c:scaling>
          <c:orientation val="minMax"/>
          <c:max val="450"/>
          <c:min val="0"/>
        </c:scaling>
        <c:delete val="0"/>
        <c:axPos val="l"/>
        <c:title>
          <c:tx>
            <c:rich>
              <a:bodyPr rot="-5400000" spcFirstLastPara="1" vertOverflow="ellipsis" vert="horz" wrap="square" anchor="ctr" anchorCtr="1"/>
              <a:lstStyle/>
              <a:p>
                <a:pPr>
                  <a:defRPr sz="1398" b="0" i="0" u="none" strike="noStrike" kern="1200" baseline="0">
                    <a:solidFill>
                      <a:srgbClr val="FFFFFF"/>
                    </a:solidFill>
                    <a:latin typeface="Arial Narrow"/>
                    <a:ea typeface="Arial Narrow"/>
                    <a:cs typeface="Arial Narrow"/>
                  </a:defRPr>
                </a:pPr>
                <a:r>
                  <a:rPr lang="en-US" dirty="0">
                    <a:solidFill>
                      <a:schemeClr val="tx1"/>
                    </a:solidFill>
                  </a:rPr>
                  <a:t>Number of Cases</a:t>
                </a:r>
              </a:p>
            </c:rich>
          </c:tx>
          <c:layout>
            <c:manualLayout>
              <c:xMode val="edge"/>
              <c:yMode val="edge"/>
              <c:x val="2.6558891454965358E-2"/>
              <c:y val="0.30518234165067176"/>
            </c:manualLayout>
          </c:layout>
          <c:overlay val="0"/>
          <c:spPr>
            <a:noFill/>
            <a:ln w="25371">
              <a:noFill/>
            </a:ln>
            <a:effectLst/>
          </c:spPr>
          <c:txPr>
            <a:bodyPr rot="-5400000" spcFirstLastPara="1" vertOverflow="ellipsis" vert="horz" wrap="square" anchor="ctr" anchorCtr="1"/>
            <a:lstStyle/>
            <a:p>
              <a:pPr>
                <a:defRPr sz="1398" b="0" i="0" u="none" strike="noStrike" kern="1200" baseline="0">
                  <a:solidFill>
                    <a:srgbClr val="FFFFFF"/>
                  </a:solidFill>
                  <a:latin typeface="Arial Narrow"/>
                  <a:ea typeface="Arial Narrow"/>
                  <a:cs typeface="Arial Narrow"/>
                </a:defRPr>
              </a:pPr>
              <a:endParaRPr lang="en-US"/>
            </a:p>
          </c:txPr>
        </c:title>
        <c:numFmt formatCode="General" sourceLinked="1"/>
        <c:majorTickMark val="out"/>
        <c:minorTickMark val="none"/>
        <c:tickLblPos val="nextTo"/>
        <c:spPr>
          <a:noFill/>
          <a:ln w="3171" cap="flat" cmpd="sng" algn="ctr">
            <a:solidFill>
              <a:schemeClr val="tx1"/>
            </a:solidFill>
            <a:prstDash val="solid"/>
            <a:round/>
          </a:ln>
          <a:effectLst/>
        </c:spPr>
        <c:txPr>
          <a:bodyPr rot="0" spcFirstLastPara="1" vertOverflow="ellipsis" wrap="square" anchor="ctr" anchorCtr="1"/>
          <a:lstStyle/>
          <a:p>
            <a:pPr>
              <a:defRPr sz="1398" b="0" i="0" u="none" strike="noStrike" kern="1200" baseline="0">
                <a:solidFill>
                  <a:schemeClr val="tx1"/>
                </a:solidFill>
                <a:latin typeface="Arial Narrow"/>
                <a:ea typeface="Arial Narrow"/>
                <a:cs typeface="Arial Narrow"/>
              </a:defRPr>
            </a:pPr>
            <a:endParaRPr lang="en-US"/>
          </a:p>
        </c:txPr>
        <c:crossAx val="546615512"/>
        <c:crosses val="autoZero"/>
        <c:crossBetween val="between"/>
        <c:minorUnit val="20"/>
      </c:valAx>
      <c:spPr>
        <a:noFill/>
        <a:ln w="25371">
          <a:noFill/>
        </a:ln>
        <a:effectLst/>
      </c:spPr>
    </c:plotArea>
    <c:legend>
      <c:legendPos val="r"/>
      <c:layout>
        <c:manualLayout>
          <c:xMode val="edge"/>
          <c:yMode val="edge"/>
          <c:x val="0.39606499631047853"/>
          <c:y val="9.7435897435897437E-2"/>
          <c:w val="0.28521939953810621"/>
          <c:h val="0.1017274472168906"/>
        </c:manualLayout>
      </c:layout>
      <c:overlay val="0"/>
      <c:spPr>
        <a:noFill/>
        <a:ln w="25371">
          <a:noFill/>
        </a:ln>
        <a:effectLst/>
      </c:spPr>
      <c:txPr>
        <a:bodyPr rot="0" spcFirstLastPara="1" vertOverflow="ellipsis" vert="horz" wrap="square" anchor="ctr" anchorCtr="1"/>
        <a:lstStyle/>
        <a:p>
          <a:pPr>
            <a:defRPr sz="1468" b="0" i="0" u="none" strike="noStrike" kern="1200" baseline="0">
              <a:solidFill>
                <a:schemeClr val="tx1"/>
              </a:solidFill>
              <a:latin typeface="Arial Narrow"/>
              <a:ea typeface="Arial Narrow"/>
              <a:cs typeface="Arial Narrow"/>
            </a:defRPr>
          </a:pPr>
          <a:endParaRPr lang="en-US"/>
        </a:p>
      </c:txPr>
    </c:legend>
    <c:plotVisOnly val="1"/>
    <c:dispBlanksAs val="gap"/>
    <c:showDLblsOverMax val="0"/>
  </c:chart>
  <c:spPr>
    <a:noFill/>
    <a:ln w="6350" cap="flat" cmpd="sng" algn="ctr">
      <a:noFill/>
      <a:prstDash val="solid"/>
      <a:miter lim="800000"/>
    </a:ln>
    <a:effectLst/>
  </c:spPr>
  <c:txPr>
    <a:bodyPr/>
    <a:lstStyle/>
    <a:p>
      <a:pPr>
        <a:defRPr sz="1773"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680851063829789E-2"/>
          <c:y val="9.7613882863340565E-2"/>
          <c:w val="0.69787234042553192"/>
          <c:h val="0.71149674620390457"/>
        </c:manualLayout>
      </c:layout>
      <c:pieChart>
        <c:varyColors val="1"/>
        <c:ser>
          <c:idx val="0"/>
          <c:order val="0"/>
          <c:tx>
            <c:strRef>
              <c:f>Sheet1!$A$2</c:f>
              <c:strCache>
                <c:ptCount val="1"/>
              </c:strCache>
            </c:strRef>
          </c:tx>
          <c:dPt>
            <c:idx val="0"/>
            <c:bubble3D val="0"/>
            <c:spPr>
              <a:solidFill>
                <a:schemeClr val="accent1"/>
              </a:solidFill>
              <a:ln>
                <a:noFill/>
              </a:ln>
              <a:effectLst/>
            </c:spPr>
          </c:dPt>
          <c:dPt>
            <c:idx val="1"/>
            <c:bubble3D val="0"/>
            <c:spPr>
              <a:solidFill>
                <a:schemeClr val="accent3"/>
              </a:solidFill>
              <a:ln>
                <a:noFill/>
              </a:ln>
              <a:effectLst/>
            </c:spPr>
          </c:dPt>
          <c:dPt>
            <c:idx val="2"/>
            <c:bubble3D val="0"/>
            <c:spPr>
              <a:solidFill>
                <a:schemeClr val="accent5"/>
              </a:solidFill>
              <a:ln>
                <a:noFill/>
              </a:ln>
              <a:effectLst/>
            </c:spPr>
          </c:dPt>
          <c:dPt>
            <c:idx val="3"/>
            <c:bubble3D val="0"/>
            <c:spPr>
              <a:solidFill>
                <a:schemeClr val="accent1">
                  <a:lumMod val="60000"/>
                </a:schemeClr>
              </a:solidFill>
              <a:ln>
                <a:noFill/>
              </a:ln>
              <a:effectLst/>
            </c:spPr>
          </c:dPt>
          <c:dPt>
            <c:idx val="4"/>
            <c:bubble3D val="0"/>
            <c:spPr>
              <a:solidFill>
                <a:schemeClr val="accent3">
                  <a:lumMod val="60000"/>
                </a:schemeClr>
              </a:solidFill>
              <a:ln>
                <a:noFill/>
              </a:ln>
              <a:effectLst/>
            </c:spPr>
          </c:dPt>
          <c:dPt>
            <c:idx val="5"/>
            <c:bubble3D val="0"/>
            <c:spPr>
              <a:solidFill>
                <a:schemeClr val="accent5">
                  <a:lumMod val="60000"/>
                </a:schemeClr>
              </a:solidFill>
              <a:ln>
                <a:noFill/>
              </a:ln>
              <a:effectLst/>
            </c:spPr>
          </c:dPt>
          <c:dPt>
            <c:idx val="6"/>
            <c:bubble3D val="0"/>
            <c:spPr>
              <a:solidFill>
                <a:schemeClr val="accent1">
                  <a:lumMod val="80000"/>
                  <a:lumOff val="20000"/>
                </a:schemeClr>
              </a:solidFill>
              <a:ln>
                <a:noFill/>
              </a:ln>
              <a:effectLst/>
            </c:spPr>
          </c:dPt>
          <c:dLbls>
            <c:dLbl>
              <c:idx val="0"/>
              <c:layout>
                <c:manualLayout>
                  <c:x val="3.1914893617021274E-2"/>
                  <c:y val="-0.385910856530438"/>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10843133015356168"/>
                  <c:y val="-0.15857823330431806"/>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2.2428172337705006E-2"/>
                  <c:y val="-0.13121837993741756"/>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4.3186978878049356E-2"/>
                  <c:y val="-5.651183291131244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3.0550985409420667E-2"/>
                  <c:y val="3.3266064915793432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0.10413218533171621"/>
                  <c:y val="8.9990908491293889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6"/>
              <c:layout>
                <c:manualLayout>
                  <c:x val="-8.2362147448427001E-3"/>
                  <c:y val="6.4918971587852661E-2"/>
                </c:manualLayout>
              </c:layout>
              <c:dLblPos val="bestFit"/>
              <c:showLegendKey val="0"/>
              <c:showVal val="0"/>
              <c:showCatName val="1"/>
              <c:showSerName val="0"/>
              <c:showPercent val="1"/>
              <c:showBubbleSize val="0"/>
              <c:extLst>
                <c:ext xmlns:c15="http://schemas.microsoft.com/office/drawing/2012/chart" uri="{CE6537A1-D6FC-4f65-9D91-7224C49458BB}"/>
              </c:extLst>
            </c:dLbl>
            <c:numFmt formatCode="0%" sourceLinked="0"/>
            <c:spPr>
              <a:noFill/>
              <a:ln w="25329">
                <a:noFill/>
              </a:ln>
              <a:effectLst/>
            </c:spPr>
            <c:txPr>
              <a:bodyPr rot="0" spcFirstLastPara="1" vertOverflow="ellipsis" vert="horz" wrap="square" anchor="ctr" anchorCtr="1"/>
              <a:lstStyle/>
              <a:p>
                <a:pPr>
                  <a:defRPr sz="1396" b="0" i="0" u="none" strike="noStrike" kern="1200" baseline="0">
                    <a:solidFill>
                      <a:schemeClr val="tx1"/>
                    </a:solidFill>
                    <a:latin typeface="Arial Narrow"/>
                    <a:ea typeface="Arial Narrow"/>
                    <a:cs typeface="Arial Narrow"/>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Sheet1!$B$1:$H$1</c:f>
              <c:strCache>
                <c:ptCount val="7"/>
                <c:pt idx="0">
                  <c:v>White</c:v>
                </c:pt>
                <c:pt idx="1">
                  <c:v>Afr Amer</c:v>
                </c:pt>
                <c:pt idx="2">
                  <c:v>Afr born</c:v>
                </c:pt>
                <c:pt idx="3">
                  <c:v>Hispanic</c:v>
                </c:pt>
                <c:pt idx="4">
                  <c:v>Amer Ind</c:v>
                </c:pt>
                <c:pt idx="5">
                  <c:v>API</c:v>
                </c:pt>
                <c:pt idx="6">
                  <c:v>Other</c:v>
                </c:pt>
              </c:strCache>
            </c:strRef>
          </c:cat>
          <c:val>
            <c:numRef>
              <c:f>Sheet1!$B$2:$H$2</c:f>
              <c:numCache>
                <c:formatCode>General</c:formatCode>
                <c:ptCount val="7"/>
                <c:pt idx="0">
                  <c:v>4405142</c:v>
                </c:pt>
                <c:pt idx="1">
                  <c:v>191584</c:v>
                </c:pt>
                <c:pt idx="2">
                  <c:v>77557</c:v>
                </c:pt>
                <c:pt idx="3">
                  <c:v>250258</c:v>
                </c:pt>
                <c:pt idx="4">
                  <c:v>55421</c:v>
                </c:pt>
                <c:pt idx="5">
                  <c:v>214856</c:v>
                </c:pt>
                <c:pt idx="6">
                  <c:v>109107</c:v>
                </c:pt>
              </c:numCache>
            </c:numRef>
          </c:val>
        </c:ser>
        <c:dLbls>
          <c:showLegendKey val="0"/>
          <c:showVal val="0"/>
          <c:showCatName val="1"/>
          <c:showSerName val="0"/>
          <c:showPercent val="1"/>
          <c:showBubbleSize val="0"/>
          <c:showLeaderLines val="1"/>
        </c:dLbls>
        <c:firstSliceAng val="110"/>
      </c:pieChart>
      <c:spPr>
        <a:noFill/>
        <a:ln w="25329">
          <a:noFill/>
        </a:ln>
        <a:effectLst/>
      </c:spPr>
    </c:plotArea>
    <c:plotVisOnly val="1"/>
    <c:dispBlanksAs val="zero"/>
    <c:showDLblsOverMax val="0"/>
  </c:chart>
  <c:spPr>
    <a:noFill/>
    <a:ln w="6350" cap="flat" cmpd="sng" algn="ctr">
      <a:noFill/>
      <a:prstDash val="solid"/>
      <a:miter lim="800000"/>
    </a:ln>
    <a:effectLst/>
  </c:spPr>
  <c:txPr>
    <a:bodyPr/>
    <a:lstStyle/>
    <a:p>
      <a:pPr>
        <a:defRPr sz="1970"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43835616438356"/>
          <c:y val="2.1691973969631237E-3"/>
          <c:w val="0.74200913242009137"/>
          <c:h val="0.70498915401301521"/>
        </c:manualLayout>
      </c:layout>
      <c:pieChart>
        <c:varyColors val="1"/>
        <c:ser>
          <c:idx val="0"/>
          <c:order val="0"/>
          <c:tx>
            <c:strRef>
              <c:f>Sheet1!$A$2</c:f>
              <c:strCache>
                <c:ptCount val="1"/>
              </c:strCache>
            </c:strRef>
          </c:tx>
          <c:dPt>
            <c:idx val="0"/>
            <c:bubble3D val="0"/>
            <c:spPr>
              <a:solidFill>
                <a:schemeClr val="accent1"/>
              </a:solidFill>
              <a:ln>
                <a:noFill/>
              </a:ln>
              <a:effectLst/>
            </c:spPr>
          </c:dPt>
          <c:dPt>
            <c:idx val="1"/>
            <c:bubble3D val="0"/>
            <c:spPr>
              <a:solidFill>
                <a:schemeClr val="accent3"/>
              </a:solidFill>
              <a:ln>
                <a:noFill/>
              </a:ln>
              <a:effectLst/>
            </c:spPr>
          </c:dPt>
          <c:dPt>
            <c:idx val="2"/>
            <c:bubble3D val="0"/>
            <c:spPr>
              <a:solidFill>
                <a:schemeClr val="accent5"/>
              </a:solidFill>
              <a:ln>
                <a:noFill/>
              </a:ln>
              <a:effectLst/>
            </c:spPr>
          </c:dPt>
          <c:dPt>
            <c:idx val="3"/>
            <c:bubble3D val="0"/>
            <c:spPr>
              <a:solidFill>
                <a:schemeClr val="accent1">
                  <a:lumMod val="60000"/>
                </a:schemeClr>
              </a:solidFill>
              <a:ln>
                <a:noFill/>
              </a:ln>
              <a:effectLst/>
            </c:spPr>
          </c:dPt>
          <c:dPt>
            <c:idx val="4"/>
            <c:bubble3D val="0"/>
            <c:spPr>
              <a:solidFill>
                <a:schemeClr val="accent3">
                  <a:lumMod val="60000"/>
                </a:schemeClr>
              </a:solidFill>
              <a:ln>
                <a:noFill/>
              </a:ln>
              <a:effectLst/>
            </c:spPr>
          </c:dPt>
          <c:dPt>
            <c:idx val="5"/>
            <c:bubble3D val="0"/>
            <c:spPr>
              <a:solidFill>
                <a:schemeClr val="accent5">
                  <a:lumMod val="60000"/>
                </a:schemeClr>
              </a:solidFill>
              <a:ln>
                <a:noFill/>
              </a:ln>
              <a:effectLst/>
            </c:spPr>
          </c:dPt>
          <c:dPt>
            <c:idx val="6"/>
            <c:bubble3D val="0"/>
            <c:spPr>
              <a:solidFill>
                <a:schemeClr val="accent1">
                  <a:lumMod val="80000"/>
                  <a:lumOff val="20000"/>
                </a:schemeClr>
              </a:solidFill>
              <a:ln>
                <a:noFill/>
              </a:ln>
              <a:effectLst/>
            </c:spPr>
          </c:dPt>
          <c:dLbls>
            <c:dLbl>
              <c:idx val="0"/>
              <c:layout>
                <c:manualLayout>
                  <c:x val="-1.1497650335540873E-2"/>
                  <c:y val="3.2497502675591428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1.8555990477061201E-2"/>
                  <c:y val="-2.6349108206476908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2.1136305596935519E-2"/>
                  <c:y val="4.666886335921176E-5"/>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0.10472364674875048"/>
                  <c:y val="-1.2365881403964369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9.0155352202596295E-2"/>
                  <c:y val="2.0397115126225166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3.8086238984397558E-2"/>
                  <c:y val="7.3919508720473055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6"/>
              <c:layout>
                <c:manualLayout>
                  <c:x val="-8.4823797450943331E-2"/>
                  <c:y val="-8.2176933663184099E-2"/>
                </c:manualLayout>
              </c:layout>
              <c:dLblPos val="bestFit"/>
              <c:showLegendKey val="0"/>
              <c:showVal val="0"/>
              <c:showCatName val="1"/>
              <c:showSerName val="0"/>
              <c:showPercent val="1"/>
              <c:showBubbleSize val="0"/>
              <c:extLst>
                <c:ext xmlns:c15="http://schemas.microsoft.com/office/drawing/2012/chart" uri="{CE6537A1-D6FC-4f65-9D91-7224C49458BB}"/>
              </c:extLst>
            </c:dLbl>
            <c:numFmt formatCode="0%" sourceLinked="0"/>
            <c:spPr>
              <a:noFill/>
              <a:ln w="25202">
                <a:noFill/>
              </a:ln>
              <a:effectLst/>
            </c:spPr>
            <c:txPr>
              <a:bodyPr rot="0" spcFirstLastPara="1" vertOverflow="ellipsis" vert="horz" wrap="square" anchor="ctr" anchorCtr="1"/>
              <a:lstStyle/>
              <a:p>
                <a:pPr>
                  <a:defRPr sz="1389" b="0" i="0" u="none" strike="noStrike" kern="1200" baseline="0">
                    <a:solidFill>
                      <a:schemeClr val="tx1"/>
                    </a:solidFill>
                    <a:latin typeface="Arial Narrow"/>
                    <a:ea typeface="Arial Narrow"/>
                    <a:cs typeface="Arial Narrow"/>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Sheet1!$B$1:$H$1</c:f>
              <c:strCache>
                <c:ptCount val="6"/>
                <c:pt idx="0">
                  <c:v>White</c:v>
                </c:pt>
                <c:pt idx="1">
                  <c:v>Afr Amer</c:v>
                </c:pt>
                <c:pt idx="2">
                  <c:v>Afr born</c:v>
                </c:pt>
                <c:pt idx="3">
                  <c:v>Hispanic</c:v>
                </c:pt>
                <c:pt idx="4">
                  <c:v>Asian</c:v>
                </c:pt>
                <c:pt idx="5">
                  <c:v>Other</c:v>
                </c:pt>
              </c:strCache>
            </c:strRef>
          </c:cat>
          <c:val>
            <c:numRef>
              <c:f>Sheet1!$B$2:$H$2</c:f>
              <c:numCache>
                <c:formatCode>General</c:formatCode>
                <c:ptCount val="7"/>
                <c:pt idx="0">
                  <c:v>120</c:v>
                </c:pt>
                <c:pt idx="1">
                  <c:v>70</c:v>
                </c:pt>
                <c:pt idx="2">
                  <c:v>59</c:v>
                </c:pt>
                <c:pt idx="3">
                  <c:v>24</c:v>
                </c:pt>
                <c:pt idx="4">
                  <c:v>10</c:v>
                </c:pt>
                <c:pt idx="5">
                  <c:v>6</c:v>
                </c:pt>
              </c:numCache>
            </c:numRef>
          </c:val>
        </c:ser>
        <c:dLbls>
          <c:showLegendKey val="0"/>
          <c:showVal val="0"/>
          <c:showCatName val="1"/>
          <c:showSerName val="0"/>
          <c:showPercent val="1"/>
          <c:showBubbleSize val="0"/>
          <c:showLeaderLines val="1"/>
        </c:dLbls>
        <c:firstSliceAng val="220"/>
      </c:pieChart>
      <c:spPr>
        <a:noFill/>
        <a:ln w="25202">
          <a:noFill/>
        </a:ln>
        <a:effectLst/>
      </c:spPr>
    </c:plotArea>
    <c:plotVisOnly val="1"/>
    <c:dispBlanksAs val="zero"/>
    <c:showDLblsOverMax val="0"/>
  </c:chart>
  <c:spPr>
    <a:noFill/>
    <a:ln w="6350" cap="flat" cmpd="sng" algn="ctr">
      <a:noFill/>
      <a:prstDash val="solid"/>
      <a:miter lim="800000"/>
    </a:ln>
    <a:effectLst/>
  </c:spPr>
  <c:txPr>
    <a:bodyPr/>
    <a:lstStyle/>
    <a:p>
      <a:pPr>
        <a:defRPr sz="1960"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20547945205477"/>
          <c:y val="8.3623693379790948E-2"/>
          <c:w val="0.69691780821917815"/>
          <c:h val="0.70905923344947741"/>
        </c:manualLayout>
      </c:layout>
      <c:pieChart>
        <c:varyColors val="1"/>
        <c:ser>
          <c:idx val="0"/>
          <c:order val="0"/>
          <c:tx>
            <c:strRef>
              <c:f>Sheet1!$A$2</c:f>
              <c:strCache>
                <c:ptCount val="1"/>
              </c:strCache>
            </c:strRef>
          </c:tx>
          <c:dPt>
            <c:idx val="0"/>
            <c:bubble3D val="0"/>
            <c:spPr>
              <a:solidFill>
                <a:schemeClr val="accent1"/>
              </a:solidFill>
              <a:ln>
                <a:noFill/>
              </a:ln>
              <a:effectLst/>
            </c:spPr>
          </c:dPt>
          <c:dPt>
            <c:idx val="1"/>
            <c:bubble3D val="0"/>
            <c:spPr>
              <a:solidFill>
                <a:schemeClr val="accent3"/>
              </a:solidFill>
              <a:ln>
                <a:noFill/>
              </a:ln>
              <a:effectLst/>
            </c:spPr>
          </c:dPt>
          <c:dPt>
            <c:idx val="2"/>
            <c:bubble3D val="0"/>
            <c:spPr>
              <a:solidFill>
                <a:schemeClr val="accent5"/>
              </a:solidFill>
              <a:ln>
                <a:noFill/>
              </a:ln>
              <a:effectLst/>
            </c:spPr>
          </c:dPt>
          <c:dPt>
            <c:idx val="3"/>
            <c:bubble3D val="0"/>
            <c:spPr>
              <a:solidFill>
                <a:schemeClr val="accent1">
                  <a:lumMod val="60000"/>
                </a:schemeClr>
              </a:solidFill>
              <a:ln>
                <a:noFill/>
              </a:ln>
              <a:effectLst/>
            </c:spPr>
          </c:dPt>
          <c:dPt>
            <c:idx val="4"/>
            <c:bubble3D val="0"/>
            <c:spPr>
              <a:solidFill>
                <a:schemeClr val="accent3">
                  <a:lumMod val="60000"/>
                </a:schemeClr>
              </a:solidFill>
              <a:ln>
                <a:noFill/>
              </a:ln>
              <a:effectLst/>
            </c:spPr>
          </c:dPt>
          <c:dPt>
            <c:idx val="5"/>
            <c:bubble3D val="0"/>
            <c:spPr>
              <a:solidFill>
                <a:schemeClr val="accent5">
                  <a:lumMod val="60000"/>
                </a:schemeClr>
              </a:solidFill>
              <a:ln>
                <a:noFill/>
              </a:ln>
              <a:effectLst/>
            </c:spPr>
          </c:dPt>
          <c:dPt>
            <c:idx val="6"/>
            <c:bubble3D val="0"/>
            <c:spPr>
              <a:solidFill>
                <a:schemeClr val="accent1">
                  <a:lumMod val="80000"/>
                  <a:lumOff val="20000"/>
                </a:schemeClr>
              </a:solidFill>
              <a:ln>
                <a:noFill/>
              </a:ln>
              <a:effectLst/>
            </c:spPr>
          </c:dPt>
          <c:dLbls>
            <c:dLbl>
              <c:idx val="0"/>
              <c:layout>
                <c:manualLayout>
                  <c:x val="5.9623351436532317E-3"/>
                  <c:y val="-2.929762514245899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1001644345738834"/>
                  <c:y val="5.1245032067785065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1.8864496741209113E-2"/>
                  <c:y val="7.4773825713679964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0.13300951624109864"/>
                  <c:y val="1.9709110156521683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6.4784305807927822E-2"/>
                  <c:y val="2.6673786526506253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3.6183880378142047E-2"/>
                  <c:y val="1.6660602638499125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6"/>
              <c:layout>
                <c:manualLayout>
                  <c:x val="-6.4695243354503426E-2"/>
                  <c:y val="-9.9469151416990448E-2"/>
                </c:manualLayout>
              </c:layout>
              <c:dLblPos val="bestFit"/>
              <c:showLegendKey val="0"/>
              <c:showVal val="0"/>
              <c:showCatName val="1"/>
              <c:showSerName val="0"/>
              <c:showPercent val="1"/>
              <c:showBubbleSize val="0"/>
              <c:extLst>
                <c:ext xmlns:c15="http://schemas.microsoft.com/office/drawing/2012/chart" uri="{CE6537A1-D6FC-4f65-9D91-7224C49458BB}"/>
              </c:extLst>
            </c:dLbl>
            <c:numFmt formatCode="0%" sourceLinked="0"/>
            <c:spPr>
              <a:noFill/>
              <a:ln w="25414">
                <a:noFill/>
              </a:ln>
              <a:effectLst/>
            </c:spPr>
            <c:txPr>
              <a:bodyPr rot="0" spcFirstLastPara="1" vertOverflow="ellipsis" vert="horz" wrap="square" anchor="ctr" anchorCtr="1"/>
              <a:lstStyle/>
              <a:p>
                <a:pPr>
                  <a:defRPr sz="1401" b="0" i="0" u="none" strike="noStrike" kern="1200" baseline="0">
                    <a:solidFill>
                      <a:schemeClr val="tx1"/>
                    </a:solidFill>
                    <a:latin typeface="Arial Narrow"/>
                    <a:ea typeface="Arial Narrow"/>
                    <a:cs typeface="Arial Narrow"/>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Sheet1!$B$1:$H$1</c:f>
              <c:strCache>
                <c:ptCount val="7"/>
                <c:pt idx="0">
                  <c:v>White</c:v>
                </c:pt>
                <c:pt idx="1">
                  <c:v>Afr Amer</c:v>
                </c:pt>
                <c:pt idx="2">
                  <c:v>Afr born</c:v>
                </c:pt>
                <c:pt idx="3">
                  <c:v>Hispanic</c:v>
                </c:pt>
                <c:pt idx="4">
                  <c:v>Amer Ind</c:v>
                </c:pt>
                <c:pt idx="5">
                  <c:v>Asian</c:v>
                </c:pt>
                <c:pt idx="6">
                  <c:v>Other</c:v>
                </c:pt>
              </c:strCache>
            </c:strRef>
          </c:cat>
          <c:val>
            <c:numRef>
              <c:f>Sheet1!$B$2:$H$2</c:f>
              <c:numCache>
                <c:formatCode>General</c:formatCode>
                <c:ptCount val="7"/>
                <c:pt idx="0">
                  <c:v>11</c:v>
                </c:pt>
                <c:pt idx="1">
                  <c:v>13</c:v>
                </c:pt>
                <c:pt idx="2">
                  <c:v>36</c:v>
                </c:pt>
                <c:pt idx="3">
                  <c:v>3</c:v>
                </c:pt>
                <c:pt idx="4">
                  <c:v>0</c:v>
                </c:pt>
                <c:pt idx="5">
                  <c:v>2</c:v>
                </c:pt>
                <c:pt idx="6">
                  <c:v>2</c:v>
                </c:pt>
              </c:numCache>
            </c:numRef>
          </c:val>
        </c:ser>
        <c:dLbls>
          <c:showLegendKey val="0"/>
          <c:showVal val="0"/>
          <c:showCatName val="1"/>
          <c:showSerName val="0"/>
          <c:showPercent val="1"/>
          <c:showBubbleSize val="0"/>
          <c:showLeaderLines val="1"/>
        </c:dLbls>
        <c:firstSliceAng val="240"/>
      </c:pieChart>
      <c:spPr>
        <a:noFill/>
        <a:ln w="25414">
          <a:noFill/>
        </a:ln>
        <a:effectLst/>
      </c:spPr>
    </c:plotArea>
    <c:plotVisOnly val="1"/>
    <c:dispBlanksAs val="zero"/>
    <c:showDLblsOverMax val="0"/>
  </c:chart>
  <c:spPr>
    <a:noFill/>
    <a:ln w="6350" cap="flat" cmpd="sng" algn="ctr">
      <a:noFill/>
      <a:prstDash val="solid"/>
      <a:miter lim="800000"/>
    </a:ln>
    <a:effectLst/>
  </c:spPr>
  <c:txPr>
    <a:bodyPr/>
    <a:lstStyle/>
    <a:p>
      <a:pPr>
        <a:defRPr sz="1951"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80882352941178"/>
          <c:y val="1.7421602787456446E-3"/>
          <c:w val="0.74264705882352944"/>
          <c:h val="0.70383275261324052"/>
        </c:manualLayout>
      </c:layout>
      <c:pieChart>
        <c:varyColors val="1"/>
        <c:ser>
          <c:idx val="0"/>
          <c:order val="0"/>
          <c:tx>
            <c:strRef>
              <c:f>Sheet1!$A$2</c:f>
              <c:strCache>
                <c:ptCount val="1"/>
              </c:strCache>
            </c:strRef>
          </c:tx>
          <c:dPt>
            <c:idx val="0"/>
            <c:bubble3D val="0"/>
            <c:spPr>
              <a:solidFill>
                <a:schemeClr val="accent1"/>
              </a:solidFill>
              <a:ln>
                <a:noFill/>
              </a:ln>
              <a:effectLst/>
            </c:spPr>
          </c:dPt>
          <c:dPt>
            <c:idx val="1"/>
            <c:bubble3D val="0"/>
            <c:spPr>
              <a:solidFill>
                <a:schemeClr val="accent3"/>
              </a:solidFill>
              <a:ln>
                <a:noFill/>
              </a:ln>
              <a:effectLst/>
            </c:spPr>
          </c:dPt>
          <c:dPt>
            <c:idx val="2"/>
            <c:bubble3D val="0"/>
            <c:spPr>
              <a:solidFill>
                <a:schemeClr val="accent5"/>
              </a:solidFill>
              <a:ln>
                <a:noFill/>
              </a:ln>
              <a:effectLst/>
            </c:spPr>
          </c:dPt>
          <c:dPt>
            <c:idx val="3"/>
            <c:bubble3D val="0"/>
            <c:spPr>
              <a:solidFill>
                <a:schemeClr val="accent1">
                  <a:lumMod val="60000"/>
                </a:schemeClr>
              </a:solidFill>
              <a:ln>
                <a:noFill/>
              </a:ln>
              <a:effectLst/>
            </c:spPr>
          </c:dPt>
          <c:dPt>
            <c:idx val="4"/>
            <c:bubble3D val="0"/>
            <c:spPr>
              <a:solidFill>
                <a:schemeClr val="accent3">
                  <a:lumMod val="60000"/>
                </a:schemeClr>
              </a:solidFill>
              <a:ln>
                <a:noFill/>
              </a:ln>
              <a:effectLst/>
            </c:spPr>
          </c:dPt>
          <c:dPt>
            <c:idx val="5"/>
            <c:bubble3D val="0"/>
            <c:spPr>
              <a:solidFill>
                <a:schemeClr val="accent5">
                  <a:lumMod val="60000"/>
                </a:schemeClr>
              </a:solidFill>
              <a:ln>
                <a:noFill/>
              </a:ln>
              <a:effectLst/>
            </c:spPr>
          </c:dPt>
          <c:dPt>
            <c:idx val="6"/>
            <c:bubble3D val="0"/>
            <c:spPr>
              <a:solidFill>
                <a:schemeClr val="accent1">
                  <a:lumMod val="80000"/>
                  <a:lumOff val="20000"/>
                </a:schemeClr>
              </a:solidFill>
              <a:ln>
                <a:noFill/>
              </a:ln>
              <a:effectLst/>
            </c:spPr>
          </c:dPt>
          <c:dLbls>
            <c:dLbl>
              <c:idx val="0"/>
              <c:layout>
                <c:manualLayout>
                  <c:x val="-5.201496129360595E-2"/>
                  <c:y val="8.739985433357611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1.2293506003853207E-2"/>
                  <c:y val="-7.1053099425936656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1.7422414788216531E-2"/>
                  <c:y val="-2.07800609046229E-2"/>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0.14434365411312658"/>
                  <c:y val="-2.5750110246930854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0242890642416971"/>
                  <c:y val="7.2957028604775029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8.8943219223234032E-2"/>
                  <c:y val="4.2336186268866496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6"/>
              <c:layout>
                <c:manualLayout>
                  <c:x val="-8.8748221651685472E-2"/>
                  <c:y val="-6.7613674931601281E-2"/>
                </c:manualLayout>
              </c:layout>
              <c:dLblPos val="bestFit"/>
              <c:showLegendKey val="0"/>
              <c:showVal val="0"/>
              <c:showCatName val="1"/>
              <c:showSerName val="0"/>
              <c:showPercent val="1"/>
              <c:showBubbleSize val="0"/>
              <c:extLst>
                <c:ext xmlns:c15="http://schemas.microsoft.com/office/drawing/2012/chart" uri="{CE6537A1-D6FC-4f65-9D91-7224C49458BB}"/>
              </c:extLst>
            </c:dLbl>
            <c:numFmt formatCode="0%" sourceLinked="0"/>
            <c:spPr>
              <a:noFill/>
              <a:ln w="25288">
                <a:noFill/>
              </a:ln>
              <a:effectLst/>
            </c:spPr>
            <c:txPr>
              <a:bodyPr rot="0" spcFirstLastPara="1" vertOverflow="ellipsis" vert="horz" wrap="square" anchor="ctr" anchorCtr="1"/>
              <a:lstStyle/>
              <a:p>
                <a:pPr>
                  <a:defRPr sz="1394" b="0" i="0" u="none" strike="noStrike" kern="1200" baseline="0">
                    <a:solidFill>
                      <a:schemeClr val="tx1"/>
                    </a:solidFill>
                    <a:latin typeface="Arial Narrow"/>
                    <a:ea typeface="Arial Narrow"/>
                    <a:cs typeface="Arial Narrow"/>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Sheet1!$B$1:$H$1</c:f>
              <c:strCache>
                <c:ptCount val="7"/>
                <c:pt idx="0">
                  <c:v>White</c:v>
                </c:pt>
                <c:pt idx="1">
                  <c:v>Afr Amer</c:v>
                </c:pt>
                <c:pt idx="2">
                  <c:v>Afr born</c:v>
                </c:pt>
                <c:pt idx="3">
                  <c:v>Hispanic</c:v>
                </c:pt>
                <c:pt idx="4">
                  <c:v>Amer Ind</c:v>
                </c:pt>
                <c:pt idx="5">
                  <c:v>Asian</c:v>
                </c:pt>
                <c:pt idx="6">
                  <c:v>Other</c:v>
                </c:pt>
              </c:strCache>
            </c:strRef>
          </c:cat>
          <c:val>
            <c:numRef>
              <c:f>Sheet1!$B$2:$H$2</c:f>
              <c:numCache>
                <c:formatCode>General</c:formatCode>
                <c:ptCount val="7"/>
                <c:pt idx="0">
                  <c:v>109</c:v>
                </c:pt>
                <c:pt idx="1">
                  <c:v>57</c:v>
                </c:pt>
                <c:pt idx="2">
                  <c:v>23</c:v>
                </c:pt>
                <c:pt idx="3">
                  <c:v>21</c:v>
                </c:pt>
                <c:pt idx="4">
                  <c:v>0</c:v>
                </c:pt>
                <c:pt idx="5">
                  <c:v>8</c:v>
                </c:pt>
                <c:pt idx="6">
                  <c:v>4</c:v>
                </c:pt>
              </c:numCache>
            </c:numRef>
          </c:val>
        </c:ser>
        <c:dLbls>
          <c:showLegendKey val="0"/>
          <c:showVal val="0"/>
          <c:showCatName val="1"/>
          <c:showSerName val="0"/>
          <c:showPercent val="1"/>
          <c:showBubbleSize val="0"/>
          <c:showLeaderLines val="1"/>
        </c:dLbls>
        <c:firstSliceAng val="220"/>
      </c:pieChart>
      <c:spPr>
        <a:noFill/>
        <a:ln w="25288">
          <a:noFill/>
        </a:ln>
        <a:effectLst/>
      </c:spPr>
    </c:plotArea>
    <c:plotVisOnly val="1"/>
    <c:dispBlanksAs val="zero"/>
    <c:showDLblsOverMax val="0"/>
  </c:chart>
  <c:spPr>
    <a:noFill/>
    <a:ln w="6350" cap="flat" cmpd="sng" algn="ctr">
      <a:noFill/>
      <a:prstDash val="solid"/>
      <a:miter lim="800000"/>
    </a:ln>
    <a:effectLst/>
  </c:spPr>
  <c:txPr>
    <a:bodyPr/>
    <a:lstStyle/>
    <a:p>
      <a:pPr>
        <a:defRPr sz="1941"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8">
  <a:schemeClr val="accent5"/>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0.78243</cdr:x>
      <cdr:y>0.24056</cdr:y>
    </cdr:from>
    <cdr:to>
      <cdr:x>0.852</cdr:x>
      <cdr:y>0.32472</cdr:y>
    </cdr:to>
    <cdr:sp macro="" textlink="">
      <cdr:nvSpPr>
        <cdr:cNvPr id="2" name="TextBox 1"/>
        <cdr:cNvSpPr txBox="1"/>
      </cdr:nvSpPr>
      <cdr:spPr>
        <a:xfrm xmlns:a="http://schemas.openxmlformats.org/drawingml/2006/main">
          <a:off x="6856436" y="1306795"/>
          <a:ext cx="6096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0.81686</cdr:x>
      <cdr:y>0.28759</cdr:y>
    </cdr:from>
    <cdr:to>
      <cdr:x>0.89726</cdr:x>
      <cdr:y>0.33996</cdr:y>
    </cdr:to>
    <cdr:sp macro="" textlink="">
      <cdr:nvSpPr>
        <cdr:cNvPr id="2" name="Text Box 18"/>
        <cdr:cNvSpPr txBox="1">
          <a:spLocks xmlns:a="http://schemas.openxmlformats.org/drawingml/2006/main" noChangeArrowheads="1"/>
        </cdr:cNvSpPr>
      </cdr:nvSpPr>
      <cdr:spPr bwMode="auto">
        <a:xfrm xmlns:a="http://schemas.openxmlformats.org/drawingml/2006/main">
          <a:off x="7087782" y="1521151"/>
          <a:ext cx="697627" cy="27699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none">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eaLnBrk="1" hangingPunct="1"/>
          <a:r>
            <a:rPr lang="en-US" sz="1200" b="1" dirty="0" smtClean="0">
              <a:latin typeface="Times New Roman" charset="0"/>
            </a:rPr>
            <a:t>27.1%^</a:t>
          </a:r>
          <a:endParaRPr lang="en-US" sz="1200" b="1" dirty="0">
            <a:latin typeface="Times New Roman" charset="0"/>
          </a:endParaRPr>
        </a:p>
      </cdr:txBody>
    </cdr:sp>
  </cdr:relSizeAnchor>
  <cdr:relSizeAnchor xmlns:cdr="http://schemas.openxmlformats.org/drawingml/2006/chartDrawing">
    <cdr:from>
      <cdr:x>0.89726</cdr:x>
      <cdr:y>0.3147</cdr:y>
    </cdr:from>
    <cdr:to>
      <cdr:x>0.97766</cdr:x>
      <cdr:y>0.36707</cdr:y>
    </cdr:to>
    <cdr:sp macro="" textlink="">
      <cdr:nvSpPr>
        <cdr:cNvPr id="3" name="Text Box 18"/>
        <cdr:cNvSpPr txBox="1">
          <a:spLocks xmlns:a="http://schemas.openxmlformats.org/drawingml/2006/main" noChangeArrowheads="1"/>
        </cdr:cNvSpPr>
      </cdr:nvSpPr>
      <cdr:spPr bwMode="auto">
        <a:xfrm xmlns:a="http://schemas.openxmlformats.org/drawingml/2006/main">
          <a:off x="7785409" y="1664538"/>
          <a:ext cx="697627" cy="27699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1" hangingPunct="1"/>
          <a:r>
            <a:rPr lang="en-US" sz="1200" b="1" dirty="0" smtClean="0">
              <a:latin typeface="Times New Roman" charset="0"/>
            </a:rPr>
            <a:t>26.2%^</a:t>
          </a:r>
          <a:endParaRPr lang="en-US" sz="1200" b="1" dirty="0">
            <a:latin typeface="Times New Roman"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0.17907</cdr:x>
      <cdr:y>0.24935</cdr:y>
    </cdr:from>
    <cdr:to>
      <cdr:x>0.27075</cdr:x>
      <cdr:y>0.30615</cdr:y>
    </cdr:to>
    <cdr:sp macro="" textlink="">
      <cdr:nvSpPr>
        <cdr:cNvPr id="2" name="Text Box 12"/>
        <cdr:cNvSpPr txBox="1">
          <a:spLocks xmlns:a="http://schemas.openxmlformats.org/drawingml/2006/main" noChangeArrowheads="1"/>
        </cdr:cNvSpPr>
      </cdr:nvSpPr>
      <cdr:spPr bwMode="auto">
        <a:xfrm xmlns:a="http://schemas.openxmlformats.org/drawingml/2006/main">
          <a:off x="1397368" y="1186107"/>
          <a:ext cx="715411" cy="27018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eaLnBrk="1" hangingPunct="1"/>
          <a:r>
            <a:rPr lang="en-US" sz="1200" b="1" dirty="0" smtClean="0">
              <a:latin typeface="Times New Roman" charset="0"/>
            </a:rPr>
            <a:t>46.7%^</a:t>
          </a:r>
          <a:endParaRPr lang="en-US" sz="1200" b="1" dirty="0">
            <a:latin typeface="Times New Roman"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CEDDD0B-8384-41FE-8ED9-2AFCFEF4DBD2}" type="datetimeFigureOut">
              <a:rPr lang="en-US" smtClean="0"/>
              <a:t>4/29/2016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F100E27-A648-41F4-8374-8BF524CCA0CF}" type="slidenum">
              <a:rPr lang="en-US" smtClean="0"/>
              <a:t>‹#›</a:t>
            </a:fld>
            <a:endParaRPr lang="en-US"/>
          </a:p>
        </p:txBody>
      </p:sp>
    </p:spTree>
    <p:extLst>
      <p:ext uri="{BB962C8B-B14F-4D97-AF65-F5344CB8AC3E}">
        <p14:creationId xmlns:p14="http://schemas.microsoft.com/office/powerpoint/2010/main" val="3158919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6115CA-65C6-451A-ABBB-FFD2304A65B2}" type="datetimeFigureOut">
              <a:rPr lang="en-US" smtClean="0"/>
              <a:t>4/29/2016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04DE7C-65D2-4C1F-BFF6-2FC5449BA8E1}" type="slidenum">
              <a:rPr lang="en-US" smtClean="0"/>
              <a:t>‹#›</a:t>
            </a:fld>
            <a:endParaRPr lang="en-US"/>
          </a:p>
        </p:txBody>
      </p:sp>
    </p:spTree>
    <p:extLst>
      <p:ext uri="{BB962C8B-B14F-4D97-AF65-F5344CB8AC3E}">
        <p14:creationId xmlns:p14="http://schemas.microsoft.com/office/powerpoint/2010/main" val="236226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thank you for </a:t>
            </a:r>
            <a:r>
              <a:rPr lang="en-US" dirty="0" smtClean="0"/>
              <a:t>participating in the webinar </a:t>
            </a:r>
            <a:r>
              <a:rPr lang="en-US" dirty="0"/>
              <a:t>today. I’m Cheryl Barber, the HIV/AIDS Surveillance Coordinator at the Minnesota Department of Health. Today we are releasing our annual surveillance report for the year 2015. During the webinar, I will be primarily discussing highlights from data on new HIV diagnoses that occurred during 2015. The information that I will present is just a snapshot of the data we are releasing today and the full slide set, as well as, accompanying tables and text are available on our website.</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a:t>
            </a:fld>
            <a:endParaRPr lang="en-US"/>
          </a:p>
        </p:txBody>
      </p:sp>
    </p:spTree>
    <p:extLst>
      <p:ext uri="{BB962C8B-B14F-4D97-AF65-F5344CB8AC3E}">
        <p14:creationId xmlns:p14="http://schemas.microsoft.com/office/powerpoint/2010/main" val="905514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a:latin typeface="Times New Roman" charset="0"/>
              </a:rPr>
              <a:t>Minnesota Department of Health</a:t>
            </a:r>
          </a:p>
        </p:txBody>
      </p:sp>
      <p:sp>
        <p:nvSpPr>
          <p:cNvPr id="90115" name="Rectangle 7"/>
          <p:cNvSpPr>
            <a:spLocks noGrp="1" noChangeArrowheads="1"/>
          </p:cNvSpPr>
          <p:nvPr>
            <p:ph type="sldNum" sz="quarter" idx="5"/>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fld id="{FEF1B70A-9C1C-4D06-8B38-DFDC314B211A}" type="slidenum">
              <a:rPr lang="en-US" altLang="en-US" sz="1200">
                <a:latin typeface="Times New Roman" charset="0"/>
              </a:rPr>
              <a:pPr eaLnBrk="1" hangingPunct="1"/>
              <a:t>10</a:t>
            </a:fld>
            <a:endParaRPr lang="en-US" altLang="en-US" sz="1200">
              <a:latin typeface="Times New Roman" charset="0"/>
            </a:endParaRPr>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p:spPr>
        <p:txBody>
          <a:bodyPr/>
          <a:lstStyle/>
          <a:p>
            <a:r>
              <a:rPr lang="en-US" dirty="0"/>
              <a:t>Each year we calculate the rate of diagnosis for each racial/ethnic group represented in the surveillance system to assess the impact of HIV within each community.  The rate takes into account the size of the population of each group.   Non-Hispanic black African-born and African-Americans had the highest rate of diagnoses in 2015 with 76.1 HIV diagnoses per 100,000 population and 36.5 HIV diagnoses per 100,000 population respectively. This represents a rate of HIV diagnosis among the black African-born community that is 28 times higher than the white non-Hispanic population in Minnesota. The rate among African-American non-Hispanic population is 13 times higher than white non-Hispanic population.  </a:t>
            </a:r>
          </a:p>
          <a:p>
            <a:r>
              <a:rPr lang="en-US" dirty="0"/>
              <a:t>Hispanic persons of any race have the next highest rate of newly diagnosed HIV cases in Minnesota at 9.6 per 100,000 persons; this is a rate of more than 3 times higher than white, non-Hispanic persons. American Indians have a rate of persons newly diagnosed with HIV of 9.0 per 100,000 persons; this is a rate  three times higher than white non-Hispanic persons. Finally Asian/Pacific Islanders have a rate of persons newly diagnosed with HIV of 4.7 per 100,000 persons; this accounts for a rate 1.5 times higher than the rate among white non-Hispanic persons.</a:t>
            </a:r>
          </a:p>
          <a:p>
            <a:pPr eaLnBrk="1" hangingPunct="1"/>
            <a:endParaRPr lang="en-US" dirty="0" smtClean="0">
              <a:latin typeface="Times New Roman"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091741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a:latin typeface="Times New Roman" charset="0"/>
              </a:rPr>
              <a:t>Minnesota Department of Health</a:t>
            </a:r>
          </a:p>
        </p:txBody>
      </p:sp>
      <p:sp>
        <p:nvSpPr>
          <p:cNvPr id="90115" name="Rectangle 7"/>
          <p:cNvSpPr>
            <a:spLocks noGrp="1" noChangeArrowheads="1"/>
          </p:cNvSpPr>
          <p:nvPr>
            <p:ph type="sldNum" sz="quarter" idx="5"/>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fld id="{FEF1B70A-9C1C-4D06-8B38-DFDC314B211A}" type="slidenum">
              <a:rPr lang="en-US" altLang="en-US" sz="1200">
                <a:latin typeface="Times New Roman" charset="0"/>
              </a:rPr>
              <a:pPr eaLnBrk="1" hangingPunct="1"/>
              <a:t>11</a:t>
            </a:fld>
            <a:endParaRPr lang="en-US" altLang="en-US" sz="1200">
              <a:latin typeface="Times New Roman" charset="0"/>
            </a:endParaRPr>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p:spPr>
        <p:txBody>
          <a:bodyPr/>
          <a:lstStyle/>
          <a:p>
            <a:r>
              <a:rPr lang="en-US" dirty="0"/>
              <a:t>Men who have Sex with Men have the highest rate of HIV diagnosis than any other sub-category. In 2015, the estimated rate of HIV diagnosis among MSM was 168.1 per 100,000 population. This is more than 40 times higher than the rate among non-MSM men. It’s important to note that MSM contains cases from all racial/ethnic categories and therefore cannot be directly compared to the rates on the previous slide. For more information on how this rate was estimated, see the </a:t>
            </a:r>
            <a:r>
              <a:rPr lang="en-US" i="1" dirty="0"/>
              <a:t>HIV Surveillance Technical Notes </a:t>
            </a:r>
            <a:r>
              <a:rPr lang="en-US" dirty="0"/>
              <a:t>which are available on our website</a:t>
            </a:r>
            <a:r>
              <a:rPr lang="en-US" i="1" dirty="0"/>
              <a:t>.</a:t>
            </a:r>
            <a:endParaRPr lang="en-US" dirty="0"/>
          </a:p>
          <a:p>
            <a:pPr eaLnBrk="1" hangingPunct="1"/>
            <a:endParaRPr lang="en-US" dirty="0" smtClean="0">
              <a:latin typeface="Times New Roman"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181009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a:latin typeface="Times New Roman" charset="0"/>
              </a:rPr>
              <a:t>Minnesota Department of Health</a:t>
            </a:r>
          </a:p>
        </p:txBody>
      </p:sp>
      <p:sp>
        <p:nvSpPr>
          <p:cNvPr id="90115" name="Rectangle 7"/>
          <p:cNvSpPr>
            <a:spLocks noGrp="1" noChangeArrowheads="1"/>
          </p:cNvSpPr>
          <p:nvPr>
            <p:ph type="sldNum" sz="quarter" idx="5"/>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fld id="{FEF1B70A-9C1C-4D06-8B38-DFDC314B211A}" type="slidenum">
              <a:rPr lang="en-US" altLang="en-US" sz="1200">
                <a:latin typeface="Times New Roman" charset="0"/>
              </a:rPr>
              <a:pPr eaLnBrk="1" hangingPunct="1"/>
              <a:t>12</a:t>
            </a:fld>
            <a:endParaRPr lang="en-US" altLang="en-US" sz="1200">
              <a:latin typeface="Times New Roman" charset="0"/>
            </a:endParaRPr>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p:spPr>
        <p:txBody>
          <a:bodyPr/>
          <a:lstStyle/>
          <a:p>
            <a:pPr eaLnBrk="1" hangingPunct="1"/>
            <a:r>
              <a:rPr lang="en-US" dirty="0" smtClean="0">
                <a:latin typeface="Times New Roman" charset="0"/>
              </a:rPr>
              <a:t>This slide shows the number of new adult HIV cases by gender identity (male, female, or transgender (male to female or female to male)).</a:t>
            </a:r>
          </a:p>
          <a:p>
            <a:pPr eaLnBrk="1" hangingPunct="1"/>
            <a:endParaRPr lang="en-US" dirty="0">
              <a:latin typeface="Times New Roman" charset="0"/>
            </a:endParaRPr>
          </a:p>
          <a:p>
            <a:pPr eaLnBrk="1" hangingPunct="1"/>
            <a:r>
              <a:rPr lang="en-US" dirty="0" smtClean="0">
                <a:latin typeface="Times New Roman" charset="0"/>
              </a:rPr>
              <a:t>In 2015, there were 5 transgender male to female newly reported HIV cases in Minnesota. This represents 2% of new cases reported in the state.</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66201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a:latin typeface="Times New Roman" charset="0"/>
              </a:rPr>
              <a:t>Minnesota Department of Health</a:t>
            </a:r>
          </a:p>
        </p:txBody>
      </p:sp>
      <p:sp>
        <p:nvSpPr>
          <p:cNvPr id="98307" name="Rectangle 7"/>
          <p:cNvSpPr>
            <a:spLocks noGrp="1" noChangeArrowheads="1"/>
          </p:cNvSpPr>
          <p:nvPr>
            <p:ph type="sldNum" sz="quarter" idx="5"/>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fld id="{DE054E6C-D958-472B-B594-B2F574DB8B79}" type="slidenum">
              <a:rPr lang="en-US" altLang="en-US" sz="1200">
                <a:latin typeface="Times New Roman" charset="0"/>
              </a:rPr>
              <a:pPr eaLnBrk="1" hangingPunct="1"/>
              <a:t>13</a:t>
            </a:fld>
            <a:endParaRPr lang="en-US" altLang="en-US" sz="1200">
              <a:latin typeface="Times New Roman" charset="0"/>
            </a:endParaRPr>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p:spPr>
        <p:txBody>
          <a:bodyPr/>
          <a:lstStyle/>
          <a:p>
            <a:r>
              <a:rPr lang="en-US" dirty="0"/>
              <a:t>MDH collects risk information on newly diagnosed cases to ascertain mode of exposure.</a:t>
            </a:r>
          </a:p>
          <a:p>
            <a:pPr eaLnBrk="1" hangingPunct="1"/>
            <a:endParaRPr lang="en-US" dirty="0" smtClean="0">
              <a:latin typeface="Times New Roman"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716815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risk for all persons diagnosed with HIV in Minnesota during the past decade and since the beginning of the epidemic, Men who have sex with Men has been the most commonly reported risk factor. In 2015, MSM accounted for 46% of all new HIV diagnoses in Minnesota with 136 cases diagnosed.</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59A000E-96AF-444E-820F-8E0C04989240}" type="slidenum">
              <a:rPr lang="en-US" smtClean="0"/>
              <a:t>14</a:t>
            </a:fld>
            <a:endParaRPr lang="en-US"/>
          </a:p>
        </p:txBody>
      </p:sp>
    </p:spTree>
    <p:extLst>
      <p:ext uri="{BB962C8B-B14F-4D97-AF65-F5344CB8AC3E}">
        <p14:creationId xmlns:p14="http://schemas.microsoft.com/office/powerpoint/2010/main" val="4026947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a:latin typeface="Times New Roman" charset="0"/>
              </a:rPr>
              <a:t>Minnesota Department of Health</a:t>
            </a:r>
          </a:p>
        </p:txBody>
      </p:sp>
      <p:sp>
        <p:nvSpPr>
          <p:cNvPr id="99331" name="Rectangle 7"/>
          <p:cNvSpPr>
            <a:spLocks noGrp="1" noChangeArrowheads="1"/>
          </p:cNvSpPr>
          <p:nvPr>
            <p:ph type="sldNum" sz="quarter" idx="5"/>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fld id="{9DC9FA2B-80DF-4DB5-B6DA-20FDBB4B8EC6}" type="slidenum">
              <a:rPr lang="en-US" altLang="en-US" sz="1200">
                <a:latin typeface="Times New Roman" charset="0"/>
              </a:rPr>
              <a:pPr eaLnBrk="1" hangingPunct="1"/>
              <a:t>15</a:t>
            </a:fld>
            <a:endParaRPr lang="en-US" altLang="en-US" sz="1200">
              <a:latin typeface="Times New Roman" charset="0"/>
            </a:endParaRPr>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p:spPr>
        <p:txBody>
          <a:bodyPr/>
          <a:lstStyle/>
          <a:p>
            <a:r>
              <a:rPr lang="en-US" dirty="0"/>
              <a:t>When we look at HIV diagnoses only among males, MSM accounts for a larger proportion of the new diagnoses. In 2015, MSM accounted for 60% of the newly diagnosed cases among men. Throughout the past decade and again in 2015, unspecified risk is the second most common mode of exposure and has been accounting for an increasing proportion of cases since 2011</a:t>
            </a:r>
            <a:r>
              <a:rPr lang="en-US" dirty="0" smtClean="0"/>
              <a:t>. </a:t>
            </a:r>
          </a:p>
          <a:p>
            <a:endParaRPr lang="en-US" dirty="0"/>
          </a:p>
          <a:p>
            <a:r>
              <a:rPr lang="en-US" dirty="0" smtClean="0"/>
              <a:t>Of special note, is the increase in the number of cases of injection drug users (including IDU only and MSM/IDU) which increased by 86% with 26 cases in 2015 compared to 14 cases in 2014.</a:t>
            </a:r>
            <a:endParaRPr lang="en-US" dirty="0"/>
          </a:p>
          <a:p>
            <a:pPr eaLnBrk="1" hangingPunct="1"/>
            <a:endParaRPr lang="en-US" dirty="0" smtClean="0">
              <a:latin typeface="Times New Roman"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235600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a:latin typeface="Times New Roman" charset="0"/>
              </a:rPr>
              <a:t>Minnesota Department of Health</a:t>
            </a:r>
          </a:p>
        </p:txBody>
      </p:sp>
      <p:sp>
        <p:nvSpPr>
          <p:cNvPr id="101379" name="Rectangle 7"/>
          <p:cNvSpPr>
            <a:spLocks noGrp="1" noChangeArrowheads="1"/>
          </p:cNvSpPr>
          <p:nvPr>
            <p:ph type="sldNum" sz="quarter" idx="5"/>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fld id="{B8DD2A96-701B-40EE-B35D-0129342891F4}" type="slidenum">
              <a:rPr lang="en-US" altLang="en-US" sz="1200">
                <a:latin typeface="Times New Roman" charset="0"/>
              </a:rPr>
              <a:pPr eaLnBrk="1" hangingPunct="1"/>
              <a:t>16</a:t>
            </a:fld>
            <a:endParaRPr lang="en-US" altLang="en-US" sz="1200">
              <a:latin typeface="Times New Roman" charset="0"/>
            </a:endParaRPr>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noFill/>
        </p:spPr>
        <p:txBody>
          <a:bodyPr/>
          <a:lstStyle/>
          <a:p>
            <a:r>
              <a:rPr lang="en-US" dirty="0"/>
              <a:t>For women, the most common mode of exposure for the past decade has been Heterosexual contact. However, like men the number of cases with unspecified risk is increasing. </a:t>
            </a:r>
          </a:p>
          <a:p>
            <a:pPr eaLnBrk="1" hangingPunct="1"/>
            <a:endParaRPr lang="en-US" dirty="0" smtClean="0">
              <a:latin typeface="Times New Roman"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339952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a:latin typeface="Times New Roman" charset="0"/>
              </a:rPr>
              <a:t>Minnesota Department of Health</a:t>
            </a:r>
          </a:p>
        </p:txBody>
      </p:sp>
      <p:sp>
        <p:nvSpPr>
          <p:cNvPr id="102403" name="Rectangle 7"/>
          <p:cNvSpPr>
            <a:spLocks noGrp="1" noChangeArrowheads="1"/>
          </p:cNvSpPr>
          <p:nvPr>
            <p:ph type="sldNum" sz="quarter" idx="5"/>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fld id="{E7C36C2F-E161-4893-8E2E-520AFF33259D}" type="slidenum">
              <a:rPr lang="en-US" altLang="en-US" sz="1200">
                <a:latin typeface="Times New Roman" charset="0"/>
              </a:rPr>
              <a:pPr eaLnBrk="1" hangingPunct="1"/>
              <a:t>17</a:t>
            </a:fld>
            <a:endParaRPr lang="en-US" altLang="en-US" sz="1200">
              <a:latin typeface="Times New Roman" charset="0"/>
            </a:endParaRPr>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p:spPr>
        <p:txBody>
          <a:bodyPr/>
          <a:lstStyle/>
          <a:p>
            <a:r>
              <a:rPr lang="en-US" dirty="0"/>
              <a:t>In 2015, there were </a:t>
            </a:r>
            <a:r>
              <a:rPr lang="en-US" dirty="0" smtClean="0"/>
              <a:t>59 </a:t>
            </a:r>
            <a:r>
              <a:rPr lang="en-US" dirty="0"/>
              <a:t>births to HIV positive women in Minnesota and two perinatal transmission. Over the past three years (2013-2015), the mother to child transmission rate of babies born to HIV positive mothers in Minnesota </a:t>
            </a:r>
            <a:r>
              <a:rPr lang="en-US"/>
              <a:t>is </a:t>
            </a:r>
            <a:r>
              <a:rPr lang="en-US" smtClean="0"/>
              <a:t>1.6%.</a:t>
            </a:r>
            <a:endParaRPr lang="en-US" dirty="0"/>
          </a:p>
          <a:p>
            <a:pPr eaLnBrk="1" hangingPunct="1"/>
            <a:endParaRPr lang="en-US" dirty="0" smtClean="0">
              <a:latin typeface="Times New Roman"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968240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a:latin typeface="Times New Roman" charset="0"/>
              </a:rPr>
              <a:t>Minnesota Department of Health</a:t>
            </a:r>
          </a:p>
        </p:txBody>
      </p:sp>
      <p:sp>
        <p:nvSpPr>
          <p:cNvPr id="91139" name="Rectangle 7"/>
          <p:cNvSpPr>
            <a:spLocks noGrp="1" noChangeArrowheads="1"/>
          </p:cNvSpPr>
          <p:nvPr>
            <p:ph type="sldNum" sz="quarter" idx="5"/>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fld id="{7218703F-5F7E-466F-882C-7C0F971ACC65}" type="slidenum">
              <a:rPr lang="en-US" altLang="en-US" sz="1200">
                <a:latin typeface="Times New Roman" charset="0"/>
              </a:rPr>
              <a:pPr eaLnBrk="1" hangingPunct="1"/>
              <a:t>18</a:t>
            </a:fld>
            <a:endParaRPr lang="en-US" altLang="en-US" sz="1200">
              <a:latin typeface="Times New Roman" charset="0"/>
            </a:endParaRPr>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p:spPr>
        <p:txBody>
          <a:bodyPr/>
          <a:lstStyle/>
          <a:p>
            <a:r>
              <a:rPr lang="en-US" dirty="0"/>
              <a:t>Next some information about age at HIV diagnosis.</a:t>
            </a:r>
          </a:p>
          <a:p>
            <a:pPr eaLnBrk="1" hangingPunct="1"/>
            <a:endParaRPr lang="en-US" dirty="0" smtClean="0">
              <a:latin typeface="Times New Roman"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989591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2015, there were 122 cases diagnosed under the age of 30. This accounts for 41% of all cases. Most of these cases were among young males, where 44% of male cases were under the age of 30 compared to 32% of the female cases.</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59A000E-96AF-444E-820F-8E0C04989240}" type="slidenum">
              <a:rPr lang="en-US" smtClean="0"/>
              <a:t>19</a:t>
            </a:fld>
            <a:endParaRPr lang="en-US"/>
          </a:p>
        </p:txBody>
      </p:sp>
    </p:spTree>
    <p:extLst>
      <p:ext uri="{BB962C8B-B14F-4D97-AF65-F5344CB8AC3E}">
        <p14:creationId xmlns:p14="http://schemas.microsoft.com/office/powerpoint/2010/main" val="77180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p:spPr>
        <p:txBody>
          <a:bodyPr/>
          <a:lstStyle>
            <a:lvl1pPr defTabSz="946281" eaLnBrk="0" hangingPunct="0">
              <a:defRPr sz="600">
                <a:solidFill>
                  <a:schemeClr val="tx1"/>
                </a:solidFill>
                <a:latin typeface="Arial Narrow" pitchFamily="34" charset="0"/>
              </a:defRPr>
            </a:lvl1pPr>
            <a:lvl2pPr marL="757024" indent="-291163" defTabSz="946281" eaLnBrk="0" hangingPunct="0">
              <a:defRPr sz="600">
                <a:solidFill>
                  <a:schemeClr val="tx1"/>
                </a:solidFill>
                <a:latin typeface="Arial Narrow" pitchFamily="34" charset="0"/>
              </a:defRPr>
            </a:lvl2pPr>
            <a:lvl3pPr marL="1164653" indent="-232930" defTabSz="946281" eaLnBrk="0" hangingPunct="0">
              <a:defRPr sz="600">
                <a:solidFill>
                  <a:schemeClr val="tx1"/>
                </a:solidFill>
                <a:latin typeface="Arial Narrow" pitchFamily="34" charset="0"/>
              </a:defRPr>
            </a:lvl3pPr>
            <a:lvl4pPr marL="1630514" indent="-232930" defTabSz="946281" eaLnBrk="0" hangingPunct="0">
              <a:defRPr sz="600">
                <a:solidFill>
                  <a:schemeClr val="tx1"/>
                </a:solidFill>
                <a:latin typeface="Arial Narrow" pitchFamily="34" charset="0"/>
              </a:defRPr>
            </a:lvl4pPr>
            <a:lvl5pPr marL="2096375" indent="-232930" defTabSz="946281" eaLnBrk="0" hangingPunct="0">
              <a:defRPr sz="600">
                <a:solidFill>
                  <a:schemeClr val="tx1"/>
                </a:solidFill>
                <a:latin typeface="Arial Narrow" pitchFamily="34" charset="0"/>
              </a:defRPr>
            </a:lvl5pPr>
            <a:lvl6pPr marL="2562236" indent="-232930" defTabSz="946281" eaLnBrk="0" fontAlgn="base" hangingPunct="0">
              <a:spcBef>
                <a:spcPct val="0"/>
              </a:spcBef>
              <a:spcAft>
                <a:spcPct val="0"/>
              </a:spcAft>
              <a:defRPr sz="600">
                <a:solidFill>
                  <a:schemeClr val="tx1"/>
                </a:solidFill>
                <a:latin typeface="Arial Narrow" pitchFamily="34" charset="0"/>
              </a:defRPr>
            </a:lvl6pPr>
            <a:lvl7pPr marL="3028096" indent="-232930" defTabSz="946281" eaLnBrk="0" fontAlgn="base" hangingPunct="0">
              <a:spcBef>
                <a:spcPct val="0"/>
              </a:spcBef>
              <a:spcAft>
                <a:spcPct val="0"/>
              </a:spcAft>
              <a:defRPr sz="600">
                <a:solidFill>
                  <a:schemeClr val="tx1"/>
                </a:solidFill>
                <a:latin typeface="Arial Narrow" pitchFamily="34" charset="0"/>
              </a:defRPr>
            </a:lvl7pPr>
            <a:lvl8pPr marL="3493957" indent="-232930" defTabSz="946281" eaLnBrk="0" fontAlgn="base" hangingPunct="0">
              <a:spcBef>
                <a:spcPct val="0"/>
              </a:spcBef>
              <a:spcAft>
                <a:spcPct val="0"/>
              </a:spcAft>
              <a:defRPr sz="600">
                <a:solidFill>
                  <a:schemeClr val="tx1"/>
                </a:solidFill>
                <a:latin typeface="Arial Narrow" pitchFamily="34" charset="0"/>
              </a:defRPr>
            </a:lvl8pPr>
            <a:lvl9pPr marL="3959819" indent="-232930" defTabSz="946281"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a:latin typeface="Times New Roman" charset="0"/>
              </a:rPr>
              <a:t>Minnesota Department of Health</a:t>
            </a:r>
          </a:p>
        </p:txBody>
      </p:sp>
      <p:sp>
        <p:nvSpPr>
          <p:cNvPr id="74755" name="Rectangle 7"/>
          <p:cNvSpPr>
            <a:spLocks noGrp="1" noChangeArrowheads="1"/>
          </p:cNvSpPr>
          <p:nvPr>
            <p:ph type="sldNum" sz="quarter" idx="5"/>
          </p:nvPr>
        </p:nvSpPr>
        <p:spPr>
          <a:noFill/>
        </p:spPr>
        <p:txBody>
          <a:bodyPr/>
          <a:lstStyle>
            <a:lvl1pPr defTabSz="946281" eaLnBrk="0" hangingPunct="0">
              <a:defRPr sz="600">
                <a:solidFill>
                  <a:schemeClr val="tx1"/>
                </a:solidFill>
                <a:latin typeface="Arial Narrow" pitchFamily="34" charset="0"/>
              </a:defRPr>
            </a:lvl1pPr>
            <a:lvl2pPr marL="757024" indent="-291163" defTabSz="946281" eaLnBrk="0" hangingPunct="0">
              <a:defRPr sz="600">
                <a:solidFill>
                  <a:schemeClr val="tx1"/>
                </a:solidFill>
                <a:latin typeface="Arial Narrow" pitchFamily="34" charset="0"/>
              </a:defRPr>
            </a:lvl2pPr>
            <a:lvl3pPr marL="1164653" indent="-232930" defTabSz="946281" eaLnBrk="0" hangingPunct="0">
              <a:defRPr sz="600">
                <a:solidFill>
                  <a:schemeClr val="tx1"/>
                </a:solidFill>
                <a:latin typeface="Arial Narrow" pitchFamily="34" charset="0"/>
              </a:defRPr>
            </a:lvl3pPr>
            <a:lvl4pPr marL="1630514" indent="-232930" defTabSz="946281" eaLnBrk="0" hangingPunct="0">
              <a:defRPr sz="600">
                <a:solidFill>
                  <a:schemeClr val="tx1"/>
                </a:solidFill>
                <a:latin typeface="Arial Narrow" pitchFamily="34" charset="0"/>
              </a:defRPr>
            </a:lvl4pPr>
            <a:lvl5pPr marL="2096375" indent="-232930" defTabSz="946281" eaLnBrk="0" hangingPunct="0">
              <a:defRPr sz="600">
                <a:solidFill>
                  <a:schemeClr val="tx1"/>
                </a:solidFill>
                <a:latin typeface="Arial Narrow" pitchFamily="34" charset="0"/>
              </a:defRPr>
            </a:lvl5pPr>
            <a:lvl6pPr marL="2562236" indent="-232930" defTabSz="946281" eaLnBrk="0" fontAlgn="base" hangingPunct="0">
              <a:spcBef>
                <a:spcPct val="0"/>
              </a:spcBef>
              <a:spcAft>
                <a:spcPct val="0"/>
              </a:spcAft>
              <a:defRPr sz="600">
                <a:solidFill>
                  <a:schemeClr val="tx1"/>
                </a:solidFill>
                <a:latin typeface="Arial Narrow" pitchFamily="34" charset="0"/>
              </a:defRPr>
            </a:lvl6pPr>
            <a:lvl7pPr marL="3028096" indent="-232930" defTabSz="946281" eaLnBrk="0" fontAlgn="base" hangingPunct="0">
              <a:spcBef>
                <a:spcPct val="0"/>
              </a:spcBef>
              <a:spcAft>
                <a:spcPct val="0"/>
              </a:spcAft>
              <a:defRPr sz="600">
                <a:solidFill>
                  <a:schemeClr val="tx1"/>
                </a:solidFill>
                <a:latin typeface="Arial Narrow" pitchFamily="34" charset="0"/>
              </a:defRPr>
            </a:lvl7pPr>
            <a:lvl8pPr marL="3493957" indent="-232930" defTabSz="946281" eaLnBrk="0" fontAlgn="base" hangingPunct="0">
              <a:spcBef>
                <a:spcPct val="0"/>
              </a:spcBef>
              <a:spcAft>
                <a:spcPct val="0"/>
              </a:spcAft>
              <a:defRPr sz="600">
                <a:solidFill>
                  <a:schemeClr val="tx1"/>
                </a:solidFill>
                <a:latin typeface="Arial Narrow" pitchFamily="34" charset="0"/>
              </a:defRPr>
            </a:lvl8pPr>
            <a:lvl9pPr marL="3959819" indent="-232930" defTabSz="946281" eaLnBrk="0" fontAlgn="base" hangingPunct="0">
              <a:spcBef>
                <a:spcPct val="0"/>
              </a:spcBef>
              <a:spcAft>
                <a:spcPct val="0"/>
              </a:spcAft>
              <a:defRPr sz="600">
                <a:solidFill>
                  <a:schemeClr val="tx1"/>
                </a:solidFill>
                <a:latin typeface="Arial Narrow" pitchFamily="34" charset="0"/>
              </a:defRPr>
            </a:lvl9pPr>
          </a:lstStyle>
          <a:p>
            <a:pPr eaLnBrk="1" hangingPunct="1"/>
            <a:fld id="{E13A4CEE-0B66-4E1B-ACDF-6D0E95E357B2}" type="slidenum">
              <a:rPr lang="en-US" altLang="en-US" sz="1200">
                <a:latin typeface="Times New Roman" charset="0"/>
              </a:rPr>
              <a:pPr eaLnBrk="1" hangingPunct="1"/>
              <a:t>2</a:t>
            </a:fld>
            <a:endParaRPr lang="en-US" altLang="en-US" sz="1200">
              <a:latin typeface="Times New Roman" charset="0"/>
            </a:endParaRPr>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p:spPr>
        <p:txBody>
          <a:bodyPr/>
          <a:lstStyle/>
          <a:p>
            <a:r>
              <a:rPr lang="en-US" dirty="0" smtClean="0"/>
              <a:t>Nationally, Minnesota is considered within the low to moderate risk of HIV and AIDS infections as defined by the Centers for Disease Control and Prevention (CDC). In </a:t>
            </a:r>
            <a:r>
              <a:rPr lang="en-US" dirty="0"/>
              <a:t>2015, there was a slight decrease of new HIV diagnoses from 2014. In 2014 there were 294 newly diagnosed cases, as compared to 307 cases in 2014. This represents a decrease of about 4% compared to 2014. In reviewing newly diagnosed cases since 2005, 294 cases for 2015 is below the 10 year average of 319 cases per year. </a:t>
            </a:r>
          </a:p>
          <a:p>
            <a:pPr eaLnBrk="1" hangingPunct="1"/>
            <a:endParaRPr lang="en-US" dirty="0" smtClean="0">
              <a:latin typeface="Times New Roman"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57490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a:latin typeface="Times New Roman" charset="0"/>
              </a:rPr>
              <a:t>Minnesota Department of Health</a:t>
            </a:r>
          </a:p>
        </p:txBody>
      </p:sp>
      <p:sp>
        <p:nvSpPr>
          <p:cNvPr id="94211" name="Rectangle 7"/>
          <p:cNvSpPr>
            <a:spLocks noGrp="1" noChangeArrowheads="1"/>
          </p:cNvSpPr>
          <p:nvPr>
            <p:ph type="sldNum" sz="quarter" idx="5"/>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fld id="{C4A23149-3BD7-4CB4-A434-9734E306D4D0}" type="slidenum">
              <a:rPr lang="en-US" altLang="en-US" sz="1200">
                <a:latin typeface="Times New Roman" charset="0"/>
              </a:rPr>
              <a:pPr eaLnBrk="1" hangingPunct="1"/>
              <a:t>20</a:t>
            </a:fld>
            <a:endParaRPr lang="en-US" altLang="en-US" sz="1200">
              <a:latin typeface="Times New Roman" charset="0"/>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p:spPr>
        <p:txBody>
          <a:bodyPr/>
          <a:lstStyle/>
          <a:p>
            <a:r>
              <a:rPr lang="en-US" dirty="0"/>
              <a:t>Now I’ll talk about persons who are diagnosed with HIV between the ages of 13 and 24, which has been a population we have been watching for trends over the past several years.</a:t>
            </a:r>
          </a:p>
          <a:p>
            <a:pPr eaLnBrk="1" hangingPunct="1"/>
            <a:endParaRPr lang="en-US" dirty="0" smtClean="0">
              <a:latin typeface="Times New Roman"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409737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a:latin typeface="Times New Roman" charset="0"/>
              </a:rPr>
              <a:t>Minnesota Department of Health</a:t>
            </a:r>
          </a:p>
        </p:txBody>
      </p:sp>
      <p:sp>
        <p:nvSpPr>
          <p:cNvPr id="95235" name="Rectangle 7"/>
          <p:cNvSpPr>
            <a:spLocks noGrp="1" noChangeArrowheads="1"/>
          </p:cNvSpPr>
          <p:nvPr>
            <p:ph type="sldNum" sz="quarter" idx="5"/>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fld id="{059906B3-AA63-4ED7-A126-2AD9D85C4DA6}" type="slidenum">
              <a:rPr lang="en-US" altLang="en-US" sz="1200">
                <a:latin typeface="Times New Roman" charset="0"/>
              </a:rPr>
              <a:pPr eaLnBrk="1" hangingPunct="1"/>
              <a:t>21</a:t>
            </a:fld>
            <a:endParaRPr lang="en-US" altLang="en-US" sz="1200">
              <a:latin typeface="Times New Roman" charset="0"/>
            </a:endParaRPr>
          </a:p>
        </p:txBody>
      </p:sp>
      <p:sp>
        <p:nvSpPr>
          <p:cNvPr id="95236" name="Rectangle 2"/>
          <p:cNvSpPr>
            <a:spLocks noGrp="1" noRot="1" noChangeAspect="1" noChangeArrowheads="1" noTextEdit="1"/>
          </p:cNvSpPr>
          <p:nvPr>
            <p:ph type="sldImg"/>
          </p:nvPr>
        </p:nvSpPr>
        <p:spPr>
          <a:ln/>
        </p:spPr>
      </p:sp>
      <p:sp>
        <p:nvSpPr>
          <p:cNvPr id="95237" name="Rectangle 3"/>
          <p:cNvSpPr>
            <a:spLocks noGrp="1" noChangeArrowheads="1"/>
          </p:cNvSpPr>
          <p:nvPr>
            <p:ph type="body" idx="1"/>
          </p:nvPr>
        </p:nvSpPr>
        <p:spPr>
          <a:noFill/>
        </p:spPr>
        <p:txBody>
          <a:bodyPr/>
          <a:lstStyle/>
          <a:p>
            <a:r>
              <a:rPr lang="en-US" dirty="0"/>
              <a:t>Between 2005 and 2009 the number of new HIV diagnoses among males aged 13-24 increased rapidly. Since 2009, we’ve seen a promising trend of a decreasing number of new diagnoses in this age group however in 2015, the number of cases increased from 49 in 2014 to 53 cases in 2015. </a:t>
            </a:r>
          </a:p>
          <a:p>
            <a:r>
              <a:rPr lang="en-US" dirty="0"/>
              <a:t>Unlike young men, the annual number of new HIV infections diagnosed among adolescent and young adult women had been decreasing over the past decade.  Though, in 2015 there was an increase to 12 cases among females in this age group, compared to 8 cases in 2014 which shows a slight increase over the past 3 years. </a:t>
            </a:r>
          </a:p>
          <a:p>
            <a:pPr eaLnBrk="1" hangingPunct="1"/>
            <a:endParaRPr lang="en-US" dirty="0" smtClean="0">
              <a:latin typeface="Times New Roman"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62492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the years 2013 and 2015 we had 144 males cases reported among adolescents and young adults, and 22 females reported in the 13-24 age group. For males, Non-Hispanic white and African-American males each accounted for 42% and 35% respectively, and Hispanic males of any race accounted for 11% in the 13-24 age group. Among females, Non-Hispanic black African-born and African-Americans together accounted for 63% of the cases; while non-Hispanic white females accounted for 20%, and Hispanic women of any race accounted for 10% of cases.</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59A000E-96AF-444E-820F-8E0C04989240}" type="slidenum">
              <a:rPr lang="en-US" smtClean="0"/>
              <a:t>22</a:t>
            </a:fld>
            <a:endParaRPr lang="en-US"/>
          </a:p>
        </p:txBody>
      </p:sp>
    </p:spTree>
    <p:extLst>
      <p:ext uri="{BB962C8B-B14F-4D97-AF65-F5344CB8AC3E}">
        <p14:creationId xmlns:p14="http://schemas.microsoft.com/office/powerpoint/2010/main" val="3189098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a:latin typeface="Times New Roman" charset="0"/>
              </a:rPr>
              <a:t>Minnesota Department of Health</a:t>
            </a:r>
          </a:p>
        </p:txBody>
      </p:sp>
      <p:sp>
        <p:nvSpPr>
          <p:cNvPr id="97283" name="Rectangle 7"/>
          <p:cNvSpPr>
            <a:spLocks noGrp="1" noChangeArrowheads="1"/>
          </p:cNvSpPr>
          <p:nvPr>
            <p:ph type="sldNum" sz="quarter" idx="5"/>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fld id="{42A5C950-CB07-4FB7-9A0A-45B53FA5271E}" type="slidenum">
              <a:rPr lang="en-US" altLang="en-US" sz="1200">
                <a:latin typeface="Times New Roman" charset="0"/>
              </a:rPr>
              <a:pPr eaLnBrk="1" hangingPunct="1"/>
              <a:t>23</a:t>
            </a:fld>
            <a:endParaRPr lang="en-US" altLang="en-US" sz="1200">
              <a:latin typeface="Times New Roman" charset="0"/>
            </a:endParaRPr>
          </a:p>
        </p:txBody>
      </p:sp>
      <p:sp>
        <p:nvSpPr>
          <p:cNvPr id="97284" name="Rectangle 2"/>
          <p:cNvSpPr>
            <a:spLocks noGrp="1" noRot="1" noChangeAspect="1" noChangeArrowheads="1" noTextEdit="1"/>
          </p:cNvSpPr>
          <p:nvPr>
            <p:ph type="sldImg"/>
          </p:nvPr>
        </p:nvSpPr>
        <p:spPr>
          <a:ln/>
        </p:spPr>
      </p:sp>
      <p:sp>
        <p:nvSpPr>
          <p:cNvPr id="97285" name="Rectangle 3"/>
          <p:cNvSpPr>
            <a:spLocks noGrp="1" noChangeArrowheads="1"/>
          </p:cNvSpPr>
          <p:nvPr>
            <p:ph type="body" idx="1"/>
          </p:nvPr>
        </p:nvSpPr>
        <p:spPr>
          <a:noFill/>
        </p:spPr>
        <p:txBody>
          <a:bodyPr/>
          <a:lstStyle/>
          <a:p>
            <a:r>
              <a:rPr lang="en-US" dirty="0"/>
              <a:t>For mode of exposure among males in the 13-24 age group, Male to Male sex was estimated to account for 90% of the cases, while the combined risk of MSM and IDU was estimated to account for 7% of the cases and 1% was attributed to heterosexual contact.</a:t>
            </a:r>
          </a:p>
          <a:p>
            <a:r>
              <a:rPr lang="en-US" dirty="0"/>
              <a:t>Among females, 91% of cases were estimated to have heterosexual contact as their mode of exposure, while 6% were attributed to injection drug use in the 13-24 age group.</a:t>
            </a:r>
          </a:p>
          <a:p>
            <a:pPr eaLnBrk="1" hangingPunct="1"/>
            <a:endParaRPr lang="en-US" dirty="0" smtClean="0">
              <a:solidFill>
                <a:srgbClr val="FF0000"/>
              </a:solidFill>
              <a:latin typeface="Times New Roman"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448985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Minnesota Department of Health</a:t>
            </a:r>
          </a:p>
        </p:txBody>
      </p:sp>
      <p:sp>
        <p:nvSpPr>
          <p:cNvPr id="5" name="Rectangle 7"/>
          <p:cNvSpPr>
            <a:spLocks noGrp="1" noChangeArrowheads="1"/>
          </p:cNvSpPr>
          <p:nvPr>
            <p:ph type="sldNum" sz="quarter" idx="5"/>
          </p:nvPr>
        </p:nvSpPr>
        <p:spPr>
          <a:ln/>
        </p:spPr>
        <p:txBody>
          <a:bodyPr/>
          <a:lstStyle/>
          <a:p>
            <a:fld id="{578304D3-E6DB-4BB1-BC74-23F2064D7C97}" type="slidenum">
              <a:rPr lang="en-US" altLang="en-US"/>
              <a:pPr/>
              <a:t>24</a:t>
            </a:fld>
            <a:endParaRPr lang="en-US" alt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r>
              <a:rPr lang="en-US" dirty="0"/>
              <a:t>For the past couple of years we have calculated the number of HIV cases co-infected with viral hepatitis.</a:t>
            </a:r>
          </a:p>
          <a:p>
            <a:endParaRPr lang="en-US" dirty="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608046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Minnesota Department of Health</a:t>
            </a:r>
          </a:p>
        </p:txBody>
      </p:sp>
      <p:sp>
        <p:nvSpPr>
          <p:cNvPr id="5" name="Rectangle 7"/>
          <p:cNvSpPr>
            <a:spLocks noGrp="1" noChangeArrowheads="1"/>
          </p:cNvSpPr>
          <p:nvPr>
            <p:ph type="sldNum" sz="quarter" idx="5"/>
          </p:nvPr>
        </p:nvSpPr>
        <p:spPr>
          <a:ln/>
        </p:spPr>
        <p:txBody>
          <a:bodyPr/>
          <a:lstStyle/>
          <a:p>
            <a:fld id="{67F5D677-8B3A-49D2-8C34-16E7E8110D49}" type="slidenum">
              <a:rPr lang="en-US" altLang="en-US"/>
              <a:pPr/>
              <a:t>25</a:t>
            </a:fld>
            <a:endParaRPr lang="en-US" altLang="en-US"/>
          </a:p>
        </p:txBody>
      </p:sp>
      <p:sp>
        <p:nvSpPr>
          <p:cNvPr id="274434" name="Rectangle 2"/>
          <p:cNvSpPr>
            <a:spLocks noGrp="1" noRot="1" noChangeAspect="1" noChangeArrowheads="1" noTextEdit="1"/>
          </p:cNvSpPr>
          <p:nvPr>
            <p:ph type="sldImg"/>
          </p:nvPr>
        </p:nvSpPr>
        <p:spPr>
          <a:xfrm>
            <a:off x="1185863" y="698500"/>
            <a:ext cx="4646612" cy="3484563"/>
          </a:xfrm>
          <a:ln/>
        </p:spPr>
      </p:sp>
      <p:sp>
        <p:nvSpPr>
          <p:cNvPr id="274435" name="Rectangle 3"/>
          <p:cNvSpPr>
            <a:spLocks noGrp="1" noChangeArrowheads="1"/>
          </p:cNvSpPr>
          <p:nvPr>
            <p:ph type="body" idx="1"/>
          </p:nvPr>
        </p:nvSpPr>
        <p:spPr/>
        <p:txBody>
          <a:bodyPr/>
          <a:lstStyle/>
          <a:p>
            <a:r>
              <a:rPr lang="en-US" dirty="0"/>
              <a:t>At the end of 2015, approximately 11%, of the people living with HIV in Minnesota were co-infected with either hepatitis B or C. Of those cases that are co-infected with HIV and viral hepatitis, 64% are co-infected with </a:t>
            </a:r>
            <a:r>
              <a:rPr lang="en-US" dirty="0" err="1"/>
              <a:t>Hep</a:t>
            </a:r>
            <a:r>
              <a:rPr lang="en-US" dirty="0"/>
              <a:t> C and 36% are co-infected with </a:t>
            </a:r>
            <a:r>
              <a:rPr lang="en-US" dirty="0" err="1"/>
              <a:t>Hep</a:t>
            </a:r>
            <a:r>
              <a:rPr lang="en-US" dirty="0"/>
              <a:t> B.</a:t>
            </a:r>
          </a:p>
          <a:p>
            <a:endParaRPr lang="en-US" dirty="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104364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a:latin typeface="Times New Roman" charset="0"/>
              </a:rPr>
              <a:t>Minnesota Department of Health</a:t>
            </a:r>
          </a:p>
        </p:txBody>
      </p:sp>
      <p:sp>
        <p:nvSpPr>
          <p:cNvPr id="116739" name="Rectangle 7"/>
          <p:cNvSpPr>
            <a:spLocks noGrp="1" noChangeArrowheads="1"/>
          </p:cNvSpPr>
          <p:nvPr>
            <p:ph type="sldNum" sz="quarter" idx="5"/>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fld id="{E875508A-95BA-46A2-96AF-39202C8F7232}" type="slidenum">
              <a:rPr lang="en-US" altLang="en-US" sz="1200">
                <a:latin typeface="Times New Roman" charset="0"/>
              </a:rPr>
              <a:pPr eaLnBrk="1" hangingPunct="1"/>
              <a:t>26</a:t>
            </a:fld>
            <a:endParaRPr lang="en-US" altLang="en-US" sz="1200">
              <a:latin typeface="Times New Roman" charset="0"/>
            </a:endParaRPr>
          </a:p>
        </p:txBody>
      </p:sp>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noFill/>
        </p:spPr>
        <p:txBody>
          <a:bodyPr/>
          <a:lstStyle/>
          <a:p>
            <a:r>
              <a:rPr lang="en-US" dirty="0"/>
              <a:t>We’ve seen an increasing number of foreign-born persons living with HIV in Minnesota and track the number of newly reported cases among foreign-born individuals. </a:t>
            </a:r>
          </a:p>
          <a:p>
            <a:pPr eaLnBrk="1" hangingPunct="1"/>
            <a:endParaRPr lang="en-US" dirty="0" smtClean="0">
              <a:latin typeface="Times New Roman"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729171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a:latin typeface="Times New Roman" pitchFamily="18" charset="0"/>
              </a:rPr>
              <a:t>Minnesota Department of Health</a:t>
            </a:r>
          </a:p>
        </p:txBody>
      </p:sp>
      <p:sp>
        <p:nvSpPr>
          <p:cNvPr id="115715" name="Rectangle 7"/>
          <p:cNvSpPr>
            <a:spLocks noGrp="1" noChangeArrowheads="1"/>
          </p:cNvSpPr>
          <p:nvPr>
            <p:ph type="sldNum" sz="quarter" idx="5"/>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fld id="{6D8F590D-BECE-48F6-A041-1678B054FD5D}" type="slidenum">
              <a:rPr lang="en-US" altLang="en-US" sz="1200">
                <a:latin typeface="Times New Roman" pitchFamily="18" charset="0"/>
              </a:rPr>
              <a:pPr eaLnBrk="1" hangingPunct="1"/>
              <a:t>27</a:t>
            </a:fld>
            <a:endParaRPr lang="en-US" altLang="en-US" sz="1200">
              <a:latin typeface="Times New Roman" pitchFamily="18" charset="0"/>
            </a:endParaRPr>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p:spPr>
        <p:txBody>
          <a:bodyPr/>
          <a:lstStyle/>
          <a:p>
            <a:r>
              <a:rPr lang="en-US" dirty="0"/>
              <a:t>In 2015, there were 86 cases of newly reported HIV among foreign-born persons, representing nearly 3 out of 5 of all new cases. This is up from 73 cases in 2014. The majority of foreign born cases in 2015 were from Africa, followed by Latin America and the Caribbean.</a:t>
            </a:r>
          </a:p>
          <a:p>
            <a:pPr eaLnBrk="1" hangingPunct="1"/>
            <a:endParaRPr lang="en-US" dirty="0" smtClean="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854425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a:latin typeface="Times New Roman" pitchFamily="18" charset="0"/>
              </a:rPr>
              <a:t>Minnesota Department of Health</a:t>
            </a:r>
          </a:p>
        </p:txBody>
      </p:sp>
      <p:sp>
        <p:nvSpPr>
          <p:cNvPr id="116739" name="Rectangle 7"/>
          <p:cNvSpPr>
            <a:spLocks noGrp="1" noChangeArrowheads="1"/>
          </p:cNvSpPr>
          <p:nvPr>
            <p:ph type="sldNum" sz="quarter" idx="5"/>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fld id="{26AEF555-4A95-48AE-8D17-714734C5DBC3}" type="slidenum">
              <a:rPr lang="en-US" altLang="en-US" sz="1200">
                <a:latin typeface="Times New Roman" pitchFamily="18" charset="0"/>
              </a:rPr>
              <a:pPr eaLnBrk="1" hangingPunct="1"/>
              <a:t>28</a:t>
            </a:fld>
            <a:endParaRPr lang="en-US" altLang="en-US" sz="1200">
              <a:latin typeface="Times New Roman" pitchFamily="18" charset="0"/>
            </a:endParaRPr>
          </a:p>
        </p:txBody>
      </p:sp>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noFill/>
        </p:spPr>
        <p:txBody>
          <a:bodyPr/>
          <a:lstStyle/>
          <a:p>
            <a:r>
              <a:rPr lang="en-US" dirty="0"/>
              <a:t>In 2015, the number of foreign-born males increased from 37 cases in 2014 to 46 in 2015. This represents a 24% increase. </a:t>
            </a:r>
          </a:p>
          <a:p>
            <a:r>
              <a:rPr lang="en-US" dirty="0"/>
              <a:t>There was also an increase for foreign-born females from 35 in 2014 to 40 in 2015. </a:t>
            </a:r>
          </a:p>
          <a:p>
            <a:pPr eaLnBrk="1" hangingPunct="1"/>
            <a:endParaRPr lang="en-US" dirty="0" smtClean="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853396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a:latin typeface="Times New Roman" charset="0"/>
              </a:rPr>
              <a:t>Minnesota Department of Health</a:t>
            </a:r>
          </a:p>
        </p:txBody>
      </p:sp>
      <p:sp>
        <p:nvSpPr>
          <p:cNvPr id="120835" name="Rectangle 7"/>
          <p:cNvSpPr>
            <a:spLocks noGrp="1" noChangeArrowheads="1"/>
          </p:cNvSpPr>
          <p:nvPr>
            <p:ph type="sldNum" sz="quarter" idx="5"/>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fld id="{2102F454-CAE0-4C3B-9DB0-BAD0B8626B48}" type="slidenum">
              <a:rPr lang="en-US" altLang="en-US" sz="1200">
                <a:latin typeface="Times New Roman" charset="0"/>
              </a:rPr>
              <a:pPr eaLnBrk="1" hangingPunct="1"/>
              <a:t>29</a:t>
            </a:fld>
            <a:endParaRPr lang="en-US" altLang="en-US" sz="1200">
              <a:latin typeface="Times New Roman" charset="0"/>
            </a:endParaRPr>
          </a:p>
        </p:txBody>
      </p:sp>
      <p:sp>
        <p:nvSpPr>
          <p:cNvPr id="120836" name="Rectangle 2"/>
          <p:cNvSpPr>
            <a:spLocks noGrp="1" noRot="1" noChangeAspect="1" noChangeArrowheads="1" noTextEdit="1"/>
          </p:cNvSpPr>
          <p:nvPr>
            <p:ph type="sldImg"/>
          </p:nvPr>
        </p:nvSpPr>
        <p:spPr>
          <a:xfrm>
            <a:off x="1220788" y="708025"/>
            <a:ext cx="4725987" cy="3544888"/>
          </a:xfrm>
          <a:ln/>
        </p:spPr>
      </p:sp>
      <p:sp>
        <p:nvSpPr>
          <p:cNvPr id="120837" name="Rectangle 3"/>
          <p:cNvSpPr>
            <a:spLocks noGrp="1" noChangeArrowheads="1"/>
          </p:cNvSpPr>
          <p:nvPr>
            <p:ph type="body" idx="1"/>
          </p:nvPr>
        </p:nvSpPr>
        <p:spPr>
          <a:xfrm>
            <a:off x="955821" y="4490037"/>
            <a:ext cx="5254554" cy="4252781"/>
          </a:xfrm>
          <a:noFill/>
        </p:spPr>
        <p:txBody>
          <a:bodyPr/>
          <a:lstStyle/>
          <a:p>
            <a:r>
              <a:rPr lang="en-US" dirty="0"/>
              <a:t>Four countries (Liberia, Ethiopia, Mexico, and Cameroon) accounted for a majority of new infections among foreign-born persons, however there are over 28 countries represented among the 86 new foreign born cases in 2015.  </a:t>
            </a:r>
          </a:p>
          <a:p>
            <a:pPr eaLnBrk="1" hangingPunct="1"/>
            <a:endParaRPr lang="en-US" dirty="0" smtClean="0">
              <a:latin typeface="Times New Roman"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324225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p:spPr>
        <p:txBody>
          <a:bodyPr/>
          <a:lstStyle>
            <a:lvl1pPr defTabSz="946281" eaLnBrk="0" hangingPunct="0">
              <a:defRPr sz="600">
                <a:solidFill>
                  <a:schemeClr val="tx1"/>
                </a:solidFill>
                <a:latin typeface="Arial Narrow" pitchFamily="34" charset="0"/>
              </a:defRPr>
            </a:lvl1pPr>
            <a:lvl2pPr marL="757024" indent="-291163" defTabSz="946281" eaLnBrk="0" hangingPunct="0">
              <a:defRPr sz="600">
                <a:solidFill>
                  <a:schemeClr val="tx1"/>
                </a:solidFill>
                <a:latin typeface="Arial Narrow" pitchFamily="34" charset="0"/>
              </a:defRPr>
            </a:lvl2pPr>
            <a:lvl3pPr marL="1164653" indent="-232930" defTabSz="946281" eaLnBrk="0" hangingPunct="0">
              <a:defRPr sz="600">
                <a:solidFill>
                  <a:schemeClr val="tx1"/>
                </a:solidFill>
                <a:latin typeface="Arial Narrow" pitchFamily="34" charset="0"/>
              </a:defRPr>
            </a:lvl3pPr>
            <a:lvl4pPr marL="1630514" indent="-232930" defTabSz="946281" eaLnBrk="0" hangingPunct="0">
              <a:defRPr sz="600">
                <a:solidFill>
                  <a:schemeClr val="tx1"/>
                </a:solidFill>
                <a:latin typeface="Arial Narrow" pitchFamily="34" charset="0"/>
              </a:defRPr>
            </a:lvl4pPr>
            <a:lvl5pPr marL="2096375" indent="-232930" defTabSz="946281" eaLnBrk="0" hangingPunct="0">
              <a:defRPr sz="600">
                <a:solidFill>
                  <a:schemeClr val="tx1"/>
                </a:solidFill>
                <a:latin typeface="Arial Narrow" pitchFamily="34" charset="0"/>
              </a:defRPr>
            </a:lvl5pPr>
            <a:lvl6pPr marL="2562236" indent="-232930" defTabSz="946281" eaLnBrk="0" fontAlgn="base" hangingPunct="0">
              <a:spcBef>
                <a:spcPct val="0"/>
              </a:spcBef>
              <a:spcAft>
                <a:spcPct val="0"/>
              </a:spcAft>
              <a:defRPr sz="600">
                <a:solidFill>
                  <a:schemeClr val="tx1"/>
                </a:solidFill>
                <a:latin typeface="Arial Narrow" pitchFamily="34" charset="0"/>
              </a:defRPr>
            </a:lvl6pPr>
            <a:lvl7pPr marL="3028096" indent="-232930" defTabSz="946281" eaLnBrk="0" fontAlgn="base" hangingPunct="0">
              <a:spcBef>
                <a:spcPct val="0"/>
              </a:spcBef>
              <a:spcAft>
                <a:spcPct val="0"/>
              </a:spcAft>
              <a:defRPr sz="600">
                <a:solidFill>
                  <a:schemeClr val="tx1"/>
                </a:solidFill>
                <a:latin typeface="Arial Narrow" pitchFamily="34" charset="0"/>
              </a:defRPr>
            </a:lvl7pPr>
            <a:lvl8pPr marL="3493957" indent="-232930" defTabSz="946281" eaLnBrk="0" fontAlgn="base" hangingPunct="0">
              <a:spcBef>
                <a:spcPct val="0"/>
              </a:spcBef>
              <a:spcAft>
                <a:spcPct val="0"/>
              </a:spcAft>
              <a:defRPr sz="600">
                <a:solidFill>
                  <a:schemeClr val="tx1"/>
                </a:solidFill>
                <a:latin typeface="Arial Narrow" pitchFamily="34" charset="0"/>
              </a:defRPr>
            </a:lvl8pPr>
            <a:lvl9pPr marL="3959819" indent="-232930" defTabSz="946281"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a:latin typeface="Times New Roman" charset="0"/>
              </a:rPr>
              <a:t>Minnesota Department of Health</a:t>
            </a:r>
          </a:p>
        </p:txBody>
      </p:sp>
      <p:sp>
        <p:nvSpPr>
          <p:cNvPr id="74755" name="Rectangle 7"/>
          <p:cNvSpPr>
            <a:spLocks noGrp="1" noChangeArrowheads="1"/>
          </p:cNvSpPr>
          <p:nvPr>
            <p:ph type="sldNum" sz="quarter" idx="5"/>
          </p:nvPr>
        </p:nvSpPr>
        <p:spPr>
          <a:noFill/>
        </p:spPr>
        <p:txBody>
          <a:bodyPr/>
          <a:lstStyle>
            <a:lvl1pPr defTabSz="946281" eaLnBrk="0" hangingPunct="0">
              <a:defRPr sz="600">
                <a:solidFill>
                  <a:schemeClr val="tx1"/>
                </a:solidFill>
                <a:latin typeface="Arial Narrow" pitchFamily="34" charset="0"/>
              </a:defRPr>
            </a:lvl1pPr>
            <a:lvl2pPr marL="757024" indent="-291163" defTabSz="946281" eaLnBrk="0" hangingPunct="0">
              <a:defRPr sz="600">
                <a:solidFill>
                  <a:schemeClr val="tx1"/>
                </a:solidFill>
                <a:latin typeface="Arial Narrow" pitchFamily="34" charset="0"/>
              </a:defRPr>
            </a:lvl2pPr>
            <a:lvl3pPr marL="1164653" indent="-232930" defTabSz="946281" eaLnBrk="0" hangingPunct="0">
              <a:defRPr sz="600">
                <a:solidFill>
                  <a:schemeClr val="tx1"/>
                </a:solidFill>
                <a:latin typeface="Arial Narrow" pitchFamily="34" charset="0"/>
              </a:defRPr>
            </a:lvl3pPr>
            <a:lvl4pPr marL="1630514" indent="-232930" defTabSz="946281" eaLnBrk="0" hangingPunct="0">
              <a:defRPr sz="600">
                <a:solidFill>
                  <a:schemeClr val="tx1"/>
                </a:solidFill>
                <a:latin typeface="Arial Narrow" pitchFamily="34" charset="0"/>
              </a:defRPr>
            </a:lvl4pPr>
            <a:lvl5pPr marL="2096375" indent="-232930" defTabSz="946281" eaLnBrk="0" hangingPunct="0">
              <a:defRPr sz="600">
                <a:solidFill>
                  <a:schemeClr val="tx1"/>
                </a:solidFill>
                <a:latin typeface="Arial Narrow" pitchFamily="34" charset="0"/>
              </a:defRPr>
            </a:lvl5pPr>
            <a:lvl6pPr marL="2562236" indent="-232930" defTabSz="946281" eaLnBrk="0" fontAlgn="base" hangingPunct="0">
              <a:spcBef>
                <a:spcPct val="0"/>
              </a:spcBef>
              <a:spcAft>
                <a:spcPct val="0"/>
              </a:spcAft>
              <a:defRPr sz="600">
                <a:solidFill>
                  <a:schemeClr val="tx1"/>
                </a:solidFill>
                <a:latin typeface="Arial Narrow" pitchFamily="34" charset="0"/>
              </a:defRPr>
            </a:lvl6pPr>
            <a:lvl7pPr marL="3028096" indent="-232930" defTabSz="946281" eaLnBrk="0" fontAlgn="base" hangingPunct="0">
              <a:spcBef>
                <a:spcPct val="0"/>
              </a:spcBef>
              <a:spcAft>
                <a:spcPct val="0"/>
              </a:spcAft>
              <a:defRPr sz="600">
                <a:solidFill>
                  <a:schemeClr val="tx1"/>
                </a:solidFill>
                <a:latin typeface="Arial Narrow" pitchFamily="34" charset="0"/>
              </a:defRPr>
            </a:lvl7pPr>
            <a:lvl8pPr marL="3493957" indent="-232930" defTabSz="946281" eaLnBrk="0" fontAlgn="base" hangingPunct="0">
              <a:spcBef>
                <a:spcPct val="0"/>
              </a:spcBef>
              <a:spcAft>
                <a:spcPct val="0"/>
              </a:spcAft>
              <a:defRPr sz="600">
                <a:solidFill>
                  <a:schemeClr val="tx1"/>
                </a:solidFill>
                <a:latin typeface="Arial Narrow" pitchFamily="34" charset="0"/>
              </a:defRPr>
            </a:lvl8pPr>
            <a:lvl9pPr marL="3959819" indent="-232930" defTabSz="946281" eaLnBrk="0" fontAlgn="base" hangingPunct="0">
              <a:spcBef>
                <a:spcPct val="0"/>
              </a:spcBef>
              <a:spcAft>
                <a:spcPct val="0"/>
              </a:spcAft>
              <a:defRPr sz="600">
                <a:solidFill>
                  <a:schemeClr val="tx1"/>
                </a:solidFill>
                <a:latin typeface="Arial Narrow" pitchFamily="34" charset="0"/>
              </a:defRPr>
            </a:lvl9pPr>
          </a:lstStyle>
          <a:p>
            <a:pPr eaLnBrk="1" hangingPunct="1"/>
            <a:fld id="{E13A4CEE-0B66-4E1B-ACDF-6D0E95E357B2}" type="slidenum">
              <a:rPr lang="en-US" altLang="en-US" sz="1200">
                <a:latin typeface="Times New Roman" charset="0"/>
              </a:rPr>
              <a:pPr eaLnBrk="1" hangingPunct="1"/>
              <a:t>3</a:t>
            </a:fld>
            <a:endParaRPr lang="en-US" altLang="en-US" sz="1200">
              <a:latin typeface="Times New Roman" charset="0"/>
            </a:endParaRPr>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p:spPr>
        <p:txBody>
          <a:bodyPr/>
          <a:lstStyle/>
          <a:p>
            <a:r>
              <a:rPr lang="en-US" dirty="0"/>
              <a:t>Since 1996, the number of new diagnoses has remained relatively stable in Minnesota at around 300 cases per year. During this same time, deaths among HIV+ people in Minnesota has decreased dramatically. As people with HIV are living longer and healthier lives, the number of people living with HIV in Minnesota continues to grow as seen in the Red line here. At the end of 2015, 8,215 people were estimated to be living with HIV or AIDS in Minnesota.</a:t>
            </a:r>
          </a:p>
          <a:p>
            <a:r>
              <a:rPr lang="en-US" dirty="0"/>
              <a:t>This number does not include about </a:t>
            </a:r>
            <a:r>
              <a:rPr lang="en-US" dirty="0" smtClean="0"/>
              <a:t>1,200 </a:t>
            </a:r>
            <a:r>
              <a:rPr lang="en-US" dirty="0"/>
              <a:t>persons who were first reported with HIV or AIDs in Minnesota and subsequently moved out of the state. Although it DOES include about 1900 persons who were first reported with HIV or AIDS elsewhere and subsequently moved to Minnesota. </a:t>
            </a:r>
          </a:p>
          <a:p>
            <a:pPr eaLnBrk="1" hangingPunct="1"/>
            <a:endParaRPr lang="en-US" dirty="0" smtClean="0">
              <a:latin typeface="Times New Roman"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816497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a:latin typeface="Times New Roman" charset="0"/>
              </a:rPr>
              <a:t>Minnesota Department of Health</a:t>
            </a:r>
          </a:p>
        </p:txBody>
      </p:sp>
      <p:sp>
        <p:nvSpPr>
          <p:cNvPr id="121859" name="Rectangle 7"/>
          <p:cNvSpPr>
            <a:spLocks noGrp="1" noChangeArrowheads="1"/>
          </p:cNvSpPr>
          <p:nvPr>
            <p:ph type="sldNum" sz="quarter" idx="5"/>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fld id="{FC97EB36-C6A4-484C-B73F-9A4C61B3C533}" type="slidenum">
              <a:rPr lang="en-US" altLang="en-US" sz="1200">
                <a:latin typeface="Times New Roman" charset="0"/>
              </a:rPr>
              <a:pPr eaLnBrk="1" hangingPunct="1"/>
              <a:t>30</a:t>
            </a:fld>
            <a:endParaRPr lang="en-US" altLang="en-US" sz="1200">
              <a:latin typeface="Times New Roman" charset="0"/>
            </a:endParaRPr>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noFill/>
        </p:spPr>
        <p:txBody>
          <a:bodyPr/>
          <a:lstStyle/>
          <a:p>
            <a:r>
              <a:rPr lang="en-US" dirty="0"/>
              <a:t>Late testers are defined as anyone with an AIDS diagnosis within one year of their initial HIV diagnosis. This is an important trend to watch as people who progress to AIDS within one year of their HIV diagnosis represent persons who are likely diagnosed well after their initial infection and represent missed testing opportunities earlier in the course of their infection.</a:t>
            </a:r>
          </a:p>
          <a:p>
            <a:pPr eaLnBrk="1" hangingPunct="1"/>
            <a:endParaRPr lang="en-US" dirty="0" smtClean="0">
              <a:latin typeface="Times New Roman"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136760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a:latin typeface="Times New Roman" charset="0"/>
              </a:rPr>
              <a:t>Minnesota Department of Health</a:t>
            </a:r>
          </a:p>
        </p:txBody>
      </p:sp>
      <p:sp>
        <p:nvSpPr>
          <p:cNvPr id="122883" name="Rectangle 7"/>
          <p:cNvSpPr>
            <a:spLocks noGrp="1" noChangeArrowheads="1"/>
          </p:cNvSpPr>
          <p:nvPr>
            <p:ph type="sldNum" sz="quarter" idx="5"/>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fld id="{41858D05-E9D6-43F0-AE44-15FE37E3DB8B}" type="slidenum">
              <a:rPr lang="en-US" altLang="en-US" sz="1200">
                <a:latin typeface="Times New Roman" charset="0"/>
              </a:rPr>
              <a:pPr eaLnBrk="1" hangingPunct="1"/>
              <a:t>31</a:t>
            </a:fld>
            <a:endParaRPr lang="en-US" altLang="en-US" sz="1200">
              <a:latin typeface="Times New Roman" charset="0"/>
            </a:endParaRPr>
          </a:p>
        </p:txBody>
      </p:sp>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noFill/>
        </p:spPr>
        <p:txBody>
          <a:bodyPr/>
          <a:lstStyle/>
          <a:p>
            <a:r>
              <a:rPr lang="en-US" dirty="0"/>
              <a:t>In 2015, 26% of new cases were late testers. This proportion of cases has remained relatively the same over the past 10 years. Most late testers, about 85%, are diagnosed with AIDS at the same time they are initially diagnosed with HIV infection. As with other characteristics of the HIV epidemic in Minnesota, the proportion of late testers varies by demographic characteristics. We will review these differences in the next slide.</a:t>
            </a:r>
          </a:p>
          <a:p>
            <a:pPr eaLnBrk="1" hangingPunct="1"/>
            <a:endParaRPr lang="en-US" dirty="0" smtClean="0">
              <a:latin typeface="Times New Roman"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874606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a:latin typeface="Times New Roman" charset="0"/>
              </a:rPr>
              <a:t>Minnesota Department of Health</a:t>
            </a:r>
          </a:p>
        </p:txBody>
      </p:sp>
      <p:sp>
        <p:nvSpPr>
          <p:cNvPr id="128003" name="Rectangle 7"/>
          <p:cNvSpPr>
            <a:spLocks noGrp="1" noChangeArrowheads="1"/>
          </p:cNvSpPr>
          <p:nvPr>
            <p:ph type="sldNum" sz="quarter" idx="5"/>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fld id="{DAC76388-E434-4D08-A616-9338B91C317D}" type="slidenum">
              <a:rPr lang="en-US" altLang="en-US" sz="1200">
                <a:latin typeface="Times New Roman" charset="0"/>
              </a:rPr>
              <a:pPr eaLnBrk="1" hangingPunct="1"/>
              <a:t>32</a:t>
            </a:fld>
            <a:endParaRPr lang="en-US" altLang="en-US" sz="1200">
              <a:latin typeface="Times New Roman" charset="0"/>
            </a:endParaRPr>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p:spPr>
        <p:txBody>
          <a:bodyPr/>
          <a:lstStyle/>
          <a:p>
            <a:r>
              <a:rPr lang="en-US" dirty="0"/>
              <a:t>During the past decade, foreign-born cases have a higher rate of late testers compared to US-born cases. In 2015, 38% of foreign-born cases were late testers compared to 21% of US-born cases.</a:t>
            </a:r>
          </a:p>
          <a:p>
            <a:pPr eaLnBrk="1" hangingPunct="1"/>
            <a:endParaRPr lang="en-US" dirty="0" smtClean="0">
              <a:latin typeface="Times New Roman"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734141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To conclude, the number of cases in 2015 is down 4% from 2014. </a:t>
            </a:r>
            <a:r>
              <a:rPr lang="en-US" dirty="0" smtClean="0">
                <a:solidFill>
                  <a:srgbClr val="FF0000"/>
                </a:solidFill>
              </a:rPr>
              <a:t>Most </a:t>
            </a:r>
            <a:r>
              <a:rPr lang="en-US" dirty="0">
                <a:solidFill>
                  <a:srgbClr val="FF0000"/>
                </a:solidFill>
              </a:rPr>
              <a:t>of the new infections were concentrated in the seven county Twin Cities metro region, although the number of new infections persist in greater Minnesota. </a:t>
            </a:r>
            <a:endParaRPr lang="en-US" dirty="0" smtClean="0"/>
          </a:p>
          <a:p>
            <a:r>
              <a:rPr lang="en-US" sz="1100" dirty="0"/>
              <a:t>Total HIV diagnoses for 2015 similar to </a:t>
            </a:r>
            <a:r>
              <a:rPr lang="en-US" sz="1100" dirty="0" smtClean="0"/>
              <a:t>2014</a:t>
            </a:r>
          </a:p>
          <a:p>
            <a:r>
              <a:rPr lang="en-US" sz="1100" dirty="0">
                <a:solidFill>
                  <a:srgbClr val="FF0000"/>
                </a:solidFill>
              </a:rPr>
              <a:t>Male to Male sex remains the leading risk factor for acquiring HIV in Minnesota</a:t>
            </a:r>
            <a:r>
              <a:rPr lang="en-US" sz="1100" dirty="0" smtClean="0">
                <a:solidFill>
                  <a:srgbClr val="FF0000"/>
                </a:solidFill>
              </a:rPr>
              <a:t>.</a:t>
            </a:r>
            <a:endParaRPr lang="en-US" sz="1100" dirty="0" smtClean="0"/>
          </a:p>
          <a:p>
            <a:r>
              <a:rPr lang="en-US" sz="1100" dirty="0">
                <a:solidFill>
                  <a:srgbClr val="FF0000"/>
                </a:solidFill>
              </a:rPr>
              <a:t>Disparities in HIV infection persist among populations of color.</a:t>
            </a:r>
            <a:r>
              <a:rPr lang="en-US" sz="1100" dirty="0" smtClean="0"/>
              <a:t> </a:t>
            </a:r>
            <a:endParaRPr lang="en-US" sz="1100" dirty="0"/>
          </a:p>
          <a:p>
            <a:r>
              <a:rPr lang="en-US" sz="1100" dirty="0"/>
              <a:t>More than half of newly reported cases were among communities of color</a:t>
            </a:r>
          </a:p>
          <a:p>
            <a:pPr lvl="1"/>
            <a:r>
              <a:rPr lang="en-US" sz="1100" dirty="0"/>
              <a:t>More than half among black African-born women</a:t>
            </a:r>
          </a:p>
          <a:p>
            <a:pPr lvl="1"/>
            <a:r>
              <a:rPr lang="en-US" sz="1100" dirty="0"/>
              <a:t>More than one-fourth among African-American men</a:t>
            </a:r>
          </a:p>
          <a:p>
            <a:r>
              <a:rPr lang="en-US" sz="1100" dirty="0"/>
              <a:t>Cases of injection drug users increased by 86%</a:t>
            </a:r>
          </a:p>
          <a:p>
            <a:r>
              <a:rPr lang="en-US" sz="1100" dirty="0"/>
              <a:t>Cases among 20-29 year olds increased by 24%</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33</a:t>
            </a:fld>
            <a:endParaRPr lang="en-US"/>
          </a:p>
        </p:txBody>
      </p:sp>
    </p:spTree>
    <p:extLst>
      <p:ext uri="{BB962C8B-B14F-4D97-AF65-F5344CB8AC3E}">
        <p14:creationId xmlns:p14="http://schemas.microsoft.com/office/powerpoint/2010/main" val="8524871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If you have questions regarding the slides and annual report you can contact me. My contact information is here on the slide. And again, the full set of slides, text and tables are now available on our website for you to use.</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34</a:t>
            </a:fld>
            <a:endParaRPr lang="en-US"/>
          </a:p>
        </p:txBody>
      </p:sp>
    </p:spTree>
    <p:extLst>
      <p:ext uri="{BB962C8B-B14F-4D97-AF65-F5344CB8AC3E}">
        <p14:creationId xmlns:p14="http://schemas.microsoft.com/office/powerpoint/2010/main" val="1913540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2970" y="5131677"/>
            <a:ext cx="5486400" cy="955224"/>
          </a:xfrm>
        </p:spPr>
        <p:txBody>
          <a:bodyPr/>
          <a:lstStyle/>
          <a:p>
            <a:endParaRPr lang="en-US"/>
          </a:p>
        </p:txBody>
      </p:sp>
      <p:sp>
        <p:nvSpPr>
          <p:cNvPr id="4" name="Slide Number Placeholder 3"/>
          <p:cNvSpPr>
            <a:spLocks noGrp="1"/>
          </p:cNvSpPr>
          <p:nvPr>
            <p:ph type="sldNum" sz="quarter" idx="10"/>
          </p:nvPr>
        </p:nvSpPr>
        <p:spPr/>
        <p:txBody>
          <a:bodyPr/>
          <a:lstStyle/>
          <a:p>
            <a:fld id="{DE04DE7C-65D2-4C1F-BFF6-2FC5449BA8E1}" type="slidenum">
              <a:rPr lang="en-US" smtClean="0"/>
              <a:t>35</a:t>
            </a:fld>
            <a:endParaRPr lang="en-US"/>
          </a:p>
        </p:txBody>
      </p:sp>
    </p:spTree>
    <p:extLst>
      <p:ext uri="{BB962C8B-B14F-4D97-AF65-F5344CB8AC3E}">
        <p14:creationId xmlns:p14="http://schemas.microsoft.com/office/powerpoint/2010/main" val="1333864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Currently,</a:t>
            </a:r>
            <a:r>
              <a:rPr lang="en-US" baseline="0" dirty="0" smtClean="0"/>
              <a:t> </a:t>
            </a:r>
            <a:r>
              <a:rPr lang="en-US" baseline="0" dirty="0" err="1" smtClean="0"/>
              <a:t>Truvada</a:t>
            </a:r>
            <a:r>
              <a:rPr lang="en-US" baseline="0" dirty="0" smtClean="0"/>
              <a:t> is the medication that is approved for </a:t>
            </a:r>
            <a:r>
              <a:rPr lang="en-US" baseline="0" dirty="0" err="1" smtClean="0"/>
              <a:t>PrEP.</a:t>
            </a:r>
            <a:r>
              <a:rPr lang="en-US" baseline="0" dirty="0" smtClean="0"/>
              <a:t> </a:t>
            </a:r>
          </a:p>
          <a:p>
            <a:pPr marL="171450" indent="-171450">
              <a:buFont typeface="Arial" panose="020B0604020202020204" pitchFamily="34" charset="0"/>
              <a:buChar char="•"/>
            </a:pPr>
            <a:r>
              <a:rPr lang="en-US" baseline="0" dirty="0" err="1" smtClean="0"/>
              <a:t>PrEP</a:t>
            </a:r>
            <a:r>
              <a:rPr lang="en-US" baseline="0" dirty="0" smtClean="0"/>
              <a:t> </a:t>
            </a:r>
            <a:r>
              <a:rPr lang="en-US" baseline="0" dirty="0" err="1" smtClean="0"/>
              <a:t>utilitzes</a:t>
            </a:r>
            <a:r>
              <a:rPr lang="en-US" baseline="0" dirty="0" smtClean="0"/>
              <a:t> part of a HIV treatment regiment to prevent acquiring HIV.</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pill that was shown to be safe and to help block HIV infection is called “</a:t>
            </a:r>
            <a:r>
              <a:rPr lang="en-US" sz="1200" b="0" i="0" kern="1200" dirty="0" err="1" smtClean="0">
                <a:solidFill>
                  <a:schemeClr val="tx1"/>
                </a:solidFill>
                <a:effectLst/>
                <a:latin typeface="+mn-lt"/>
                <a:ea typeface="+mn-ea"/>
                <a:cs typeface="+mn-cs"/>
              </a:rPr>
              <a:t>Truvada</a:t>
            </a:r>
            <a:r>
              <a:rPr lang="en-US" sz="1200" b="0" i="0" kern="1200" dirty="0" smtClean="0">
                <a:solidFill>
                  <a:schemeClr val="tx1"/>
                </a:solidFill>
                <a:effectLst/>
                <a:latin typeface="+mn-lt"/>
                <a:ea typeface="+mn-ea"/>
                <a:cs typeface="+mn-cs"/>
              </a:rPr>
              <a:t>” (pronounced </a:t>
            </a:r>
            <a:r>
              <a:rPr lang="en-US" sz="1200" b="0" i="0" kern="1200" dirty="0" err="1" smtClean="0">
                <a:solidFill>
                  <a:schemeClr val="tx1"/>
                </a:solidFill>
                <a:effectLst/>
                <a:latin typeface="+mn-lt"/>
                <a:ea typeface="+mn-ea"/>
                <a:cs typeface="+mn-cs"/>
              </a:rPr>
              <a:t>tru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vá</a:t>
            </a:r>
            <a:r>
              <a:rPr lang="en-US" sz="1200" b="0" i="0" kern="1200" dirty="0" smtClean="0">
                <a:solidFill>
                  <a:schemeClr val="tx1"/>
                </a:solidFill>
                <a:effectLst/>
                <a:latin typeface="+mn-lt"/>
                <a:ea typeface="+mn-ea"/>
                <a:cs typeface="+mn-cs"/>
              </a:rPr>
              <a:t> duh). </a:t>
            </a:r>
            <a:r>
              <a:rPr lang="en-US" sz="1200" b="0" i="0" kern="1200" dirty="0" err="1" smtClean="0">
                <a:solidFill>
                  <a:schemeClr val="tx1"/>
                </a:solidFill>
                <a:effectLst/>
                <a:latin typeface="+mn-lt"/>
                <a:ea typeface="+mn-ea"/>
                <a:cs typeface="+mn-cs"/>
              </a:rPr>
              <a:t>Truvada</a:t>
            </a:r>
            <a:r>
              <a:rPr lang="en-US" sz="1200" b="0" i="0" kern="1200" dirty="0" smtClean="0">
                <a:solidFill>
                  <a:schemeClr val="tx1"/>
                </a:solidFill>
                <a:effectLst/>
                <a:latin typeface="+mn-lt"/>
                <a:ea typeface="+mn-ea"/>
                <a:cs typeface="+mn-cs"/>
              </a:rPr>
              <a:t> is a combination of two drugs (</a:t>
            </a:r>
            <a:r>
              <a:rPr lang="en-US" sz="1200" b="0" i="0" kern="1200" dirty="0" err="1" smtClean="0">
                <a:solidFill>
                  <a:schemeClr val="tx1"/>
                </a:solidFill>
                <a:effectLst/>
                <a:latin typeface="+mn-lt"/>
                <a:ea typeface="+mn-ea"/>
                <a:cs typeface="+mn-cs"/>
              </a:rPr>
              <a:t>tenofovir</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emtricitabine</a:t>
            </a:r>
            <a:r>
              <a:rPr lang="en-US" sz="1200" b="0" i="0" kern="1200" dirty="0" smtClean="0">
                <a:solidFill>
                  <a:schemeClr val="tx1"/>
                </a:solidFill>
                <a:effectLst/>
                <a:latin typeface="+mn-lt"/>
                <a:ea typeface="+mn-ea"/>
                <a:cs typeface="+mn-cs"/>
              </a:rPr>
              <a:t>). If you take </a:t>
            </a:r>
            <a:r>
              <a:rPr lang="en-US" sz="1200" b="0" i="0" kern="1200" dirty="0" err="1" smtClean="0">
                <a:solidFill>
                  <a:schemeClr val="tx1"/>
                </a:solidFill>
                <a:effectLst/>
                <a:latin typeface="+mn-lt"/>
                <a:ea typeface="+mn-ea"/>
                <a:cs typeface="+mn-cs"/>
              </a:rPr>
              <a:t>PrEP</a:t>
            </a:r>
            <a:r>
              <a:rPr lang="en-US" sz="1200" b="0" i="0" kern="1200" dirty="0" smtClean="0">
                <a:solidFill>
                  <a:schemeClr val="tx1"/>
                </a:solidFill>
                <a:effectLst/>
                <a:latin typeface="+mn-lt"/>
                <a:ea typeface="+mn-ea"/>
                <a:cs typeface="+mn-cs"/>
              </a:rPr>
              <a:t> daily, the presence of the medicine in your bloodstream can often stop HIV from taking hold and spreading in your body. If you do not take </a:t>
            </a:r>
            <a:r>
              <a:rPr lang="en-US" sz="1200" b="0" i="0" kern="1200" dirty="0" err="1" smtClean="0">
                <a:solidFill>
                  <a:schemeClr val="tx1"/>
                </a:solidFill>
                <a:effectLst/>
                <a:latin typeface="+mn-lt"/>
                <a:ea typeface="+mn-ea"/>
                <a:cs typeface="+mn-cs"/>
              </a:rPr>
              <a:t>PrEP</a:t>
            </a:r>
            <a:r>
              <a:rPr lang="en-US" sz="1200" b="0" i="0" kern="1200" dirty="0" smtClean="0">
                <a:solidFill>
                  <a:schemeClr val="tx1"/>
                </a:solidFill>
                <a:effectLst/>
                <a:latin typeface="+mn-lt"/>
                <a:ea typeface="+mn-ea"/>
                <a:cs typeface="+mn-cs"/>
              </a:rPr>
              <a:t> every day, there may not be enough medicine in your bloodstream to block the virus.</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36</a:t>
            </a:fld>
            <a:endParaRPr lang="en-US"/>
          </a:p>
        </p:txBody>
      </p:sp>
    </p:spTree>
    <p:extLst>
      <p:ext uri="{BB962C8B-B14F-4D97-AF65-F5344CB8AC3E}">
        <p14:creationId xmlns:p14="http://schemas.microsoft.com/office/powerpoint/2010/main" val="3076510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PrEP</a:t>
            </a:r>
            <a:r>
              <a:rPr lang="en-US" dirty="0" smtClean="0"/>
              <a:t> is not for everyone.  Just because</a:t>
            </a:r>
            <a:r>
              <a:rPr lang="en-US" baseline="0" dirty="0" smtClean="0"/>
              <a:t> an individual meets one or more of these criteria they need to work with their health care provider to determine if </a:t>
            </a:r>
            <a:r>
              <a:rPr lang="en-US" baseline="0" dirty="0" err="1" smtClean="0"/>
              <a:t>PrEP</a:t>
            </a:r>
            <a:r>
              <a:rPr lang="en-US" baseline="0" dirty="0" smtClean="0"/>
              <a:t> is a good prevention option for them by conducting a comprehensive risk assessment. </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Because </a:t>
            </a:r>
            <a:r>
              <a:rPr lang="en-US" sz="1200" b="0" i="0" kern="1200" dirty="0" err="1" smtClean="0">
                <a:solidFill>
                  <a:schemeClr val="tx1"/>
                </a:solidFill>
                <a:effectLst/>
                <a:latin typeface="+mn-lt"/>
                <a:ea typeface="+mn-ea"/>
                <a:cs typeface="+mn-cs"/>
              </a:rPr>
              <a:t>PrEP</a:t>
            </a:r>
            <a:r>
              <a:rPr lang="en-US" sz="1200" b="0" i="0" kern="1200" dirty="0" smtClean="0">
                <a:solidFill>
                  <a:schemeClr val="tx1"/>
                </a:solidFill>
                <a:effectLst/>
                <a:latin typeface="+mn-lt"/>
                <a:ea typeface="+mn-ea"/>
                <a:cs typeface="+mn-cs"/>
              </a:rPr>
              <a:t> involves daily medication and regular visits to a health care provider, it may not be right for everyone. And </a:t>
            </a:r>
            <a:r>
              <a:rPr lang="en-US" sz="1200" b="0" i="0" kern="1200" dirty="0" err="1" smtClean="0">
                <a:solidFill>
                  <a:schemeClr val="tx1"/>
                </a:solidFill>
                <a:effectLst/>
                <a:latin typeface="+mn-lt"/>
                <a:ea typeface="+mn-ea"/>
                <a:cs typeface="+mn-cs"/>
              </a:rPr>
              <a:t>PrEP</a:t>
            </a:r>
            <a:r>
              <a:rPr lang="en-US" sz="1200" b="0" i="0" kern="1200" dirty="0" smtClean="0">
                <a:solidFill>
                  <a:schemeClr val="tx1"/>
                </a:solidFill>
                <a:effectLst/>
                <a:latin typeface="+mn-lt"/>
                <a:ea typeface="+mn-ea"/>
                <a:cs typeface="+mn-cs"/>
              </a:rPr>
              <a:t> may cause side effects like nausea in some people, but these generally subside over time. These side effects aren’t life threatening.</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37</a:t>
            </a:fld>
            <a:endParaRPr lang="en-US"/>
          </a:p>
        </p:txBody>
      </p:sp>
    </p:spTree>
    <p:extLst>
      <p:ext uri="{BB962C8B-B14F-4D97-AF65-F5344CB8AC3E}">
        <p14:creationId xmlns:p14="http://schemas.microsoft.com/office/powerpoint/2010/main" val="1611341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http://www.cdc.gov/hiv/basics/prep.html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If you do not take </a:t>
            </a:r>
            <a:r>
              <a:rPr lang="en-US" b="0" dirty="0" err="1" smtClean="0"/>
              <a:t>PrEP</a:t>
            </a:r>
            <a:r>
              <a:rPr lang="en-US" b="0" dirty="0" smtClean="0"/>
              <a:t> every day, there may not be enough medicine in your bloodstream to block the virus.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There are many methods besides condoms that people are using to reduce their HIV risk. Some people </a:t>
            </a:r>
            <a:r>
              <a:rPr lang="en-US" sz="1200" b="0" i="0" kern="1200" dirty="0" err="1" smtClean="0">
                <a:solidFill>
                  <a:schemeClr val="tx1"/>
                </a:solidFill>
                <a:effectLst/>
                <a:latin typeface="+mn-lt"/>
                <a:ea typeface="+mn-ea"/>
                <a:cs typeface="+mn-cs"/>
              </a:rPr>
              <a:t>serosort</a:t>
            </a:r>
            <a:r>
              <a:rPr lang="en-US" sz="1200" b="0" i="0" kern="1200" dirty="0" smtClean="0">
                <a:solidFill>
                  <a:schemeClr val="tx1"/>
                </a:solidFill>
                <a:effectLst/>
                <a:latin typeface="+mn-lt"/>
                <a:ea typeface="+mn-ea"/>
                <a:cs typeface="+mn-cs"/>
              </a:rPr>
              <a:t> by partnering with people who have the same HIV status, reduce the number of people they have sex with, use female condoms, have sex with HIV-positive partner(s) with undetectable viral load(s), and/or use </a:t>
            </a:r>
            <a:r>
              <a:rPr lang="en-US" sz="1200" b="0" i="0" kern="1200" dirty="0" err="1" smtClean="0">
                <a:solidFill>
                  <a:schemeClr val="tx1"/>
                </a:solidFill>
                <a:effectLst/>
                <a:latin typeface="+mn-lt"/>
                <a:ea typeface="+mn-ea"/>
                <a:cs typeface="+mn-cs"/>
              </a:rPr>
              <a:t>PrEP.</a:t>
            </a:r>
            <a:r>
              <a:rPr lang="en-US" sz="1200" b="0" i="0" kern="1200" dirty="0" smtClean="0">
                <a:solidFill>
                  <a:schemeClr val="tx1"/>
                </a:solidFill>
                <a:effectLst/>
                <a:latin typeface="+mn-lt"/>
                <a:ea typeface="+mn-ea"/>
                <a:cs typeface="+mn-cs"/>
              </a:rPr>
              <a:t> Some methods are more effective than others depending on multiple factors.  (http://men.prepfacts.org/the-questions/) </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38</a:t>
            </a:fld>
            <a:endParaRPr lang="en-US"/>
          </a:p>
        </p:txBody>
      </p:sp>
    </p:spTree>
    <p:extLst>
      <p:ext uri="{BB962C8B-B14F-4D97-AF65-F5344CB8AC3E}">
        <p14:creationId xmlns:p14="http://schemas.microsoft.com/office/powerpoint/2010/main" val="3454701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MSM – Red Door Clinic</a:t>
            </a:r>
          </a:p>
          <a:p>
            <a:r>
              <a:rPr lang="en-US" dirty="0" smtClean="0"/>
              <a:t>Positive</a:t>
            </a:r>
            <a:r>
              <a:rPr lang="en-US" baseline="0" dirty="0" smtClean="0"/>
              <a:t> Care Center – HRH</a:t>
            </a:r>
          </a:p>
          <a:p>
            <a:r>
              <a:rPr lang="en-US" baseline="0" dirty="0" smtClean="0"/>
              <a:t>Children’s Hospitals and Clinics – HIV-discordant couples wanting to conceive</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39</a:t>
            </a:fld>
            <a:endParaRPr lang="en-US"/>
          </a:p>
        </p:txBody>
      </p:sp>
    </p:spTree>
    <p:extLst>
      <p:ext uri="{BB962C8B-B14F-4D97-AF65-F5344CB8AC3E}">
        <p14:creationId xmlns:p14="http://schemas.microsoft.com/office/powerpoint/2010/main" val="1100174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HIV diagnoses by County of Residence at Diagnosis, 2015</a:t>
            </a:r>
            <a:endParaRPr lang="en-US" dirty="0"/>
          </a:p>
          <a:p>
            <a:r>
              <a:rPr lang="en-US" dirty="0"/>
              <a:t>Geographically, the new cases were concentrated in the twin cities metro area, with 87% of the cases located in the seven county twin cities metro region with 32% in Minneapolis, 10% in St. Paul, and 45% in the remaining suburban area (excluding Minneapolis/St. Paul</a:t>
            </a:r>
            <a:r>
              <a:rPr lang="en-US" dirty="0" smtClean="0"/>
              <a:t>). </a:t>
            </a:r>
            <a:r>
              <a:rPr lang="en-US" dirty="0"/>
              <a:t>In greater Minnesota, there were 37 newly diagnosed HIV cases in 21 counties.</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59A000E-96AF-444E-820F-8E0C04989240}" type="slidenum">
              <a:rPr lang="en-US" smtClean="0"/>
              <a:t>4</a:t>
            </a:fld>
            <a:endParaRPr lang="en-US"/>
          </a:p>
        </p:txBody>
      </p:sp>
    </p:spTree>
    <p:extLst>
      <p:ext uri="{BB962C8B-B14F-4D97-AF65-F5344CB8AC3E}">
        <p14:creationId xmlns:p14="http://schemas.microsoft.com/office/powerpoint/2010/main" val="22258907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MDH</a:t>
            </a:r>
            <a:r>
              <a:rPr lang="en-US" baseline="0" dirty="0" smtClean="0"/>
              <a:t> solicited proposals for clinical and community providers to implement </a:t>
            </a:r>
            <a:r>
              <a:rPr lang="en-US" baseline="0" dirty="0" err="1" smtClean="0"/>
              <a:t>PrEP</a:t>
            </a:r>
            <a:r>
              <a:rPr lang="en-US" baseline="0" dirty="0" smtClean="0"/>
              <a:t> programs in MN.  This included hiring a </a:t>
            </a:r>
            <a:r>
              <a:rPr lang="en-US" baseline="0" dirty="0" err="1" smtClean="0"/>
              <a:t>PrEP</a:t>
            </a:r>
            <a:r>
              <a:rPr lang="en-US" baseline="0" dirty="0" smtClean="0"/>
              <a:t> Coordinator.  This position is responsible for providing education and awareness to health care providers and communities most at risk of HIV infection.</a:t>
            </a:r>
          </a:p>
          <a:p>
            <a:endParaRPr lang="en-US" baseline="0" dirty="0" smtClean="0"/>
          </a:p>
          <a:p>
            <a:r>
              <a:rPr lang="en-US" baseline="0" dirty="0" err="1" smtClean="0"/>
              <a:t>PrEP</a:t>
            </a:r>
            <a:r>
              <a:rPr lang="en-US" baseline="0" dirty="0" smtClean="0"/>
              <a:t> programs will be include comprehensive clinical programs where individuals can be assessed, tested for HIV and prescribed </a:t>
            </a:r>
            <a:r>
              <a:rPr lang="en-US" baseline="0" dirty="0" err="1" smtClean="0"/>
              <a:t>PrEP</a:t>
            </a:r>
            <a:r>
              <a:rPr lang="en-US" baseline="0" dirty="0" smtClean="0"/>
              <a:t> when they enroll in the clinic’s program.  All follow-up visits and testing will be included.  Community site </a:t>
            </a:r>
            <a:r>
              <a:rPr lang="en-US" baseline="0" dirty="0" err="1" smtClean="0"/>
              <a:t>PrEP</a:t>
            </a:r>
            <a:r>
              <a:rPr lang="en-US" baseline="0" dirty="0" smtClean="0"/>
              <a:t> programs will include HIV testing and risk assessments.  Individuals eligible for </a:t>
            </a:r>
            <a:r>
              <a:rPr lang="en-US" baseline="0" dirty="0" err="1" smtClean="0"/>
              <a:t>PrEP</a:t>
            </a:r>
            <a:r>
              <a:rPr lang="en-US" baseline="0" dirty="0" smtClean="0"/>
              <a:t> will be referred to a comprehensive clinical program or other </a:t>
            </a:r>
            <a:r>
              <a:rPr lang="en-US" baseline="0" dirty="0" err="1" smtClean="0"/>
              <a:t>PrEP</a:t>
            </a:r>
            <a:r>
              <a:rPr lang="en-US" baseline="0" dirty="0" smtClean="0"/>
              <a:t> friendly provider.  All programs will include health care navigation to work with individuals without adequate health insurance get connected to insurance resources.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40</a:t>
            </a:fld>
            <a:endParaRPr lang="en-US"/>
          </a:p>
        </p:txBody>
      </p:sp>
    </p:spTree>
    <p:extLst>
      <p:ext uri="{BB962C8B-B14F-4D97-AF65-F5344CB8AC3E}">
        <p14:creationId xmlns:p14="http://schemas.microsoft.com/office/powerpoint/2010/main" val="36277423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4DE7C-65D2-4C1F-BFF6-2FC5449BA8E1}" type="slidenum">
              <a:rPr lang="en-US" smtClean="0"/>
              <a:t>44</a:t>
            </a:fld>
            <a:endParaRPr lang="en-US"/>
          </a:p>
        </p:txBody>
      </p:sp>
    </p:spTree>
    <p:extLst>
      <p:ext uri="{BB962C8B-B14F-4D97-AF65-F5344CB8AC3E}">
        <p14:creationId xmlns:p14="http://schemas.microsoft.com/office/powerpoint/2010/main" val="28731369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4DE7C-65D2-4C1F-BFF6-2FC5449BA8E1}" type="slidenum">
              <a:rPr lang="en-US" smtClean="0"/>
              <a:t>45</a:t>
            </a:fld>
            <a:endParaRPr lang="en-US"/>
          </a:p>
        </p:txBody>
      </p:sp>
    </p:spTree>
    <p:extLst>
      <p:ext uri="{BB962C8B-B14F-4D97-AF65-F5344CB8AC3E}">
        <p14:creationId xmlns:p14="http://schemas.microsoft.com/office/powerpoint/2010/main" val="19622749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last fifteen years, the number of cases of acute viral hepatitis decreased</a:t>
            </a:r>
            <a:r>
              <a:rPr lang="en-US" baseline="0" dirty="0" smtClean="0"/>
              <a:t> overall. Acute hepatitis C cases have been increasing nationally since 2010.</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47</a:t>
            </a:fld>
            <a:endParaRPr lang="en-US"/>
          </a:p>
        </p:txBody>
      </p:sp>
    </p:spTree>
    <p:extLst>
      <p:ext uri="{BB962C8B-B14F-4D97-AF65-F5344CB8AC3E}">
        <p14:creationId xmlns:p14="http://schemas.microsoft.com/office/powerpoint/2010/main" val="414110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Minnesota, the trend has</a:t>
            </a:r>
            <a:r>
              <a:rPr lang="en-US" baseline="0" dirty="0" smtClean="0"/>
              <a:t> been similar. Hepatitis A and acute hepatitis B have decreased, but hepatitis C has been increasing in the past 5 years. </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48</a:t>
            </a:fld>
            <a:endParaRPr lang="en-US"/>
          </a:p>
        </p:txBody>
      </p:sp>
    </p:spTree>
    <p:extLst>
      <p:ext uri="{BB962C8B-B14F-4D97-AF65-F5344CB8AC3E}">
        <p14:creationId xmlns:p14="http://schemas.microsoft.com/office/powerpoint/2010/main" val="16538029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Hepatitis B is primarily</a:t>
            </a:r>
            <a:r>
              <a:rPr lang="en-US" baseline="0" dirty="0" smtClean="0"/>
              <a:t> concentrated in the Twin Cities Metro with only 16% of cases in greater Minnesota. </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52</a:t>
            </a:fld>
            <a:endParaRPr lang="en-US"/>
          </a:p>
        </p:txBody>
      </p:sp>
    </p:spTree>
    <p:extLst>
      <p:ext uri="{BB962C8B-B14F-4D97-AF65-F5344CB8AC3E}">
        <p14:creationId xmlns:p14="http://schemas.microsoft.com/office/powerpoint/2010/main" val="33833178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Hepatitis</a:t>
            </a:r>
            <a:r>
              <a:rPr lang="en-US" baseline="0" dirty="0" smtClean="0"/>
              <a:t> B occurs in all age groups in MN with a median age of 45.</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53</a:t>
            </a:fld>
            <a:endParaRPr lang="en-US"/>
          </a:p>
        </p:txBody>
      </p:sp>
    </p:spTree>
    <p:extLst>
      <p:ext uri="{BB962C8B-B14F-4D97-AF65-F5344CB8AC3E}">
        <p14:creationId xmlns:p14="http://schemas.microsoft.com/office/powerpoint/2010/main" val="10678302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 slightly higher proportion of males among chronic hepatitis B cases in Minnesota. </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54</a:t>
            </a:fld>
            <a:endParaRPr lang="en-US"/>
          </a:p>
        </p:txBody>
      </p:sp>
    </p:spTree>
    <p:extLst>
      <p:ext uri="{BB962C8B-B14F-4D97-AF65-F5344CB8AC3E}">
        <p14:creationId xmlns:p14="http://schemas.microsoft.com/office/powerpoint/2010/main" val="9849827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largest</a:t>
            </a:r>
            <a:r>
              <a:rPr lang="en-US" baseline="0" dirty="0" smtClean="0"/>
              <a:t> proportion of cases by race is Asian followed by African American or black.</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55</a:t>
            </a:fld>
            <a:endParaRPr lang="en-US"/>
          </a:p>
        </p:txBody>
      </p:sp>
    </p:spTree>
    <p:extLst>
      <p:ext uri="{BB962C8B-B14F-4D97-AF65-F5344CB8AC3E}">
        <p14:creationId xmlns:p14="http://schemas.microsoft.com/office/powerpoint/2010/main" val="33027442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highest rates of</a:t>
            </a:r>
            <a:r>
              <a:rPr lang="en-US" baseline="0" dirty="0" smtClean="0"/>
              <a:t> hepatitis B are in the Asian population followed by African American or black.</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56</a:t>
            </a:fld>
            <a:endParaRPr lang="en-US"/>
          </a:p>
        </p:txBody>
      </p:sp>
    </p:spTree>
    <p:extLst>
      <p:ext uri="{BB962C8B-B14F-4D97-AF65-F5344CB8AC3E}">
        <p14:creationId xmlns:p14="http://schemas.microsoft.com/office/powerpoint/2010/main" val="2550060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2015, the geographic distribution of cases differed greatly by gender. You can see that a greater proportion of males resided in the cities of Minneapolis and St. Paul at diagnosis while a majority of females resided in the suburbs.</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59A000E-96AF-444E-820F-8E0C04989240}" type="slidenum">
              <a:rPr lang="en-US" smtClean="0"/>
              <a:t>5</a:t>
            </a:fld>
            <a:endParaRPr lang="en-US"/>
          </a:p>
        </p:txBody>
      </p:sp>
    </p:spTree>
    <p:extLst>
      <p:ext uri="{BB962C8B-B14F-4D97-AF65-F5344CB8AC3E}">
        <p14:creationId xmlns:p14="http://schemas.microsoft.com/office/powerpoint/2010/main" val="6841927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rate in Hispanic Minnesotans</a:t>
            </a:r>
            <a:r>
              <a:rPr lang="en-US" baseline="0" dirty="0" smtClean="0"/>
              <a:t> is 196 per 100,000. </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57</a:t>
            </a:fld>
            <a:endParaRPr lang="en-US"/>
          </a:p>
        </p:txBody>
      </p:sp>
    </p:spTree>
    <p:extLst>
      <p:ext uri="{BB962C8B-B14F-4D97-AF65-F5344CB8AC3E}">
        <p14:creationId xmlns:p14="http://schemas.microsoft.com/office/powerpoint/2010/main" val="2563456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majority of hepatitis B infections</a:t>
            </a:r>
            <a:r>
              <a:rPr lang="en-US" baseline="0" dirty="0" smtClean="0"/>
              <a:t> are in persons born outside the United States.</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58</a:t>
            </a:fld>
            <a:endParaRPr lang="en-US"/>
          </a:p>
        </p:txBody>
      </p:sp>
    </p:spTree>
    <p:extLst>
      <p:ext uri="{BB962C8B-B14F-4D97-AF65-F5344CB8AC3E}">
        <p14:creationId xmlns:p14="http://schemas.microsoft.com/office/powerpoint/2010/main" val="9769093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Hepatitis C occurs throughout the state with 40% of cases outside</a:t>
            </a:r>
            <a:r>
              <a:rPr lang="en-US" baseline="0" dirty="0" smtClean="0"/>
              <a:t> of the Twin Cities Metro area. </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61</a:t>
            </a:fld>
            <a:endParaRPr lang="en-US"/>
          </a:p>
        </p:txBody>
      </p:sp>
    </p:spTree>
    <p:extLst>
      <p:ext uri="{BB962C8B-B14F-4D97-AF65-F5344CB8AC3E}">
        <p14:creationId xmlns:p14="http://schemas.microsoft.com/office/powerpoint/2010/main" val="19224303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Hepatitis C</a:t>
            </a:r>
            <a:r>
              <a:rPr lang="en-US" baseline="0" dirty="0" smtClean="0"/>
              <a:t> is most common in those born between 1945 and 1965. The median age of cases is 57.</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62</a:t>
            </a:fld>
            <a:endParaRPr lang="en-US"/>
          </a:p>
        </p:txBody>
      </p:sp>
    </p:spTree>
    <p:extLst>
      <p:ext uri="{BB962C8B-B14F-4D97-AF65-F5344CB8AC3E}">
        <p14:creationId xmlns:p14="http://schemas.microsoft.com/office/powerpoint/2010/main" val="36209094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men than women are infected with hepatitis C.</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63</a:t>
            </a:fld>
            <a:endParaRPr lang="en-US"/>
          </a:p>
        </p:txBody>
      </p:sp>
    </p:spTree>
    <p:extLst>
      <p:ext uri="{BB962C8B-B14F-4D97-AF65-F5344CB8AC3E}">
        <p14:creationId xmlns:p14="http://schemas.microsoft.com/office/powerpoint/2010/main" val="22025213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largest proportion of hepatitis C cases is among</a:t>
            </a:r>
            <a:r>
              <a:rPr lang="en-US" baseline="0" dirty="0" smtClean="0"/>
              <a:t> white Minnesotans followed by African American or Black.</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64</a:t>
            </a:fld>
            <a:endParaRPr lang="en-US"/>
          </a:p>
        </p:txBody>
      </p:sp>
    </p:spTree>
    <p:extLst>
      <p:ext uri="{BB962C8B-B14F-4D97-AF65-F5344CB8AC3E}">
        <p14:creationId xmlns:p14="http://schemas.microsoft.com/office/powerpoint/2010/main" val="39167623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Rates of hepatitis C are highest</a:t>
            </a:r>
            <a:r>
              <a:rPr lang="en-US" baseline="0" dirty="0" smtClean="0"/>
              <a:t> in American Indian or Alaskan Natives with rates ten times higher than in white Minnesotans.</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65</a:t>
            </a:fld>
            <a:endParaRPr lang="en-US"/>
          </a:p>
        </p:txBody>
      </p:sp>
    </p:spTree>
    <p:extLst>
      <p:ext uri="{BB962C8B-B14F-4D97-AF65-F5344CB8AC3E}">
        <p14:creationId xmlns:p14="http://schemas.microsoft.com/office/powerpoint/2010/main" val="2932830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Rates in Hispanic Minnesotans</a:t>
            </a:r>
            <a:r>
              <a:rPr lang="en-US" baseline="0" dirty="0" smtClean="0"/>
              <a:t> are similar to white Minnesotans.</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66</a:t>
            </a:fld>
            <a:endParaRPr lang="en-US"/>
          </a:p>
        </p:txBody>
      </p:sp>
    </p:spTree>
    <p:extLst>
      <p:ext uri="{BB962C8B-B14F-4D97-AF65-F5344CB8AC3E}">
        <p14:creationId xmlns:p14="http://schemas.microsoft.com/office/powerpoint/2010/main" val="27128927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Hepatitis C reports</a:t>
            </a:r>
            <a:r>
              <a:rPr lang="en-US" baseline="0" dirty="0" smtClean="0"/>
              <a:t> in persons under 30 continue to increase.</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68</a:t>
            </a:fld>
            <a:endParaRPr lang="en-US"/>
          </a:p>
        </p:txBody>
      </p:sp>
    </p:spTree>
    <p:extLst>
      <p:ext uri="{BB962C8B-B14F-4D97-AF65-F5344CB8AC3E}">
        <p14:creationId xmlns:p14="http://schemas.microsoft.com/office/powerpoint/2010/main" val="4693835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a:t>
            </a:r>
            <a:r>
              <a:rPr lang="en-US" baseline="0" dirty="0" smtClean="0"/>
              <a:t> reports on persons born between 1986 and 1996 have increased and this birth cohort now represents the second highest number of reports after 1956 to 1964.</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69</a:t>
            </a:fld>
            <a:endParaRPr lang="en-US"/>
          </a:p>
        </p:txBody>
      </p:sp>
    </p:spTree>
    <p:extLst>
      <p:ext uri="{BB962C8B-B14F-4D97-AF65-F5344CB8AC3E}">
        <p14:creationId xmlns:p14="http://schemas.microsoft.com/office/powerpoint/2010/main" val="2415954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a:latin typeface="Times New Roman" charset="0"/>
              </a:rPr>
              <a:t>Minnesota Department of Health</a:t>
            </a:r>
          </a:p>
        </p:txBody>
      </p:sp>
      <p:sp>
        <p:nvSpPr>
          <p:cNvPr id="82947" name="Rectangle 7"/>
          <p:cNvSpPr>
            <a:spLocks noGrp="1" noChangeArrowheads="1"/>
          </p:cNvSpPr>
          <p:nvPr>
            <p:ph type="sldNum" sz="quarter" idx="5"/>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fld id="{C0351ADE-DEA4-460A-9BCC-61D1731C84F7}" type="slidenum">
              <a:rPr lang="en-US" altLang="en-US" sz="1200">
                <a:latin typeface="Times New Roman" charset="0"/>
              </a:rPr>
              <a:pPr eaLnBrk="1" hangingPunct="1"/>
              <a:t>6</a:t>
            </a:fld>
            <a:endParaRPr lang="en-US" altLang="en-US" sz="1200">
              <a:latin typeface="Times New Roman" charset="0"/>
            </a:endParaRPr>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p:spPr>
        <p:txBody>
          <a:bodyPr/>
          <a:lstStyle/>
          <a:p>
            <a:r>
              <a:rPr lang="en-US" dirty="0"/>
              <a:t>Next we will look at trends of newly reported cases by Gender and Race.</a:t>
            </a:r>
            <a:br>
              <a:rPr lang="en-US" dirty="0"/>
            </a:br>
            <a:endParaRPr lang="en-US" dirty="0"/>
          </a:p>
          <a:p>
            <a:pPr eaLnBrk="1" hangingPunct="1"/>
            <a:endParaRPr lang="en-US" dirty="0" smtClean="0">
              <a:latin typeface="Times New Roman"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0240229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If you have questions regarding the slides and annual report you can contact me. My contact information is here on the slide. And again, the full set of slides, text and tables are now available on our website for you to use.</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74</a:t>
            </a:fld>
            <a:endParaRPr lang="en-US"/>
          </a:p>
        </p:txBody>
      </p:sp>
    </p:spTree>
    <p:extLst>
      <p:ext uri="{BB962C8B-B14F-4D97-AF65-F5344CB8AC3E}">
        <p14:creationId xmlns:p14="http://schemas.microsoft.com/office/powerpoint/2010/main" val="24090005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1"/>
            <a:ext cx="5492578" cy="396577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Many people think that TB is a disease of the past, but in fact TB is now the #1 cause of death from infectious diseases worldwide.  It is also the leading cause of death among persons living with HIV globally. In Minnesota, e</a:t>
            </a:r>
            <a:r>
              <a:rPr lang="en-US" dirty="0" smtClean="0"/>
              <a:t>very year there are </a:t>
            </a:r>
            <a:r>
              <a:rPr lang="en-US" baseline="0" dirty="0" smtClean="0"/>
              <a:t>an average of 4 to 5 new cases of active TB disease who are co-infected with HIV. </a:t>
            </a:r>
            <a:br>
              <a:rPr lang="en-US" baseline="0" dirty="0" smtClean="0"/>
            </a:br>
            <a:endParaRPr lang="en-US" baseline="0" dirty="0" smtClean="0"/>
          </a:p>
          <a:p>
            <a:pPr defTabSz="931774"/>
            <a:r>
              <a:rPr lang="en-US" baseline="0" dirty="0" smtClean="0"/>
              <a:t>Persons infected with both HIV and TB have a 5-10% </a:t>
            </a:r>
            <a:r>
              <a:rPr lang="en-US" u="sng" baseline="0" dirty="0" smtClean="0"/>
              <a:t>annual</a:t>
            </a:r>
            <a:r>
              <a:rPr lang="en-US" baseline="0" dirty="0" smtClean="0"/>
              <a:t> risk of developing TB disease, compared to an overall 10% </a:t>
            </a:r>
            <a:r>
              <a:rPr lang="en-US" u="sng" baseline="0" dirty="0" smtClean="0"/>
              <a:t>lifetime</a:t>
            </a:r>
            <a:r>
              <a:rPr lang="en-US" baseline="0" dirty="0" smtClean="0"/>
              <a:t> risk for persons with latent TB infection</a:t>
            </a:r>
            <a:r>
              <a:rPr lang="en-US" dirty="0" smtClean="0"/>
              <a:t> in general</a:t>
            </a:r>
            <a:r>
              <a:rPr lang="en-US" baseline="0" dirty="0" smtClean="0"/>
              <a:t>.  Therefore, HIV-positive persons should be screened for TB and offered treatment, if tested</a:t>
            </a:r>
            <a:r>
              <a:rPr lang="en-US" dirty="0" smtClean="0"/>
              <a:t> positive.</a:t>
            </a:r>
          </a:p>
          <a:p>
            <a:endParaRPr lang="en-US" baseline="0" dirty="0" smtClean="0"/>
          </a:p>
          <a:p>
            <a:r>
              <a:rPr lang="en-US" baseline="0" dirty="0" smtClean="0"/>
              <a:t>If you are living with HIV or work with clients with HIV, keep in mind that the TB program at MDH can be a good resource for you:</a:t>
            </a:r>
          </a:p>
          <a:p>
            <a:pPr marL="171450" indent="-171450" defTabSz="931774">
              <a:buFont typeface="Wingdings" panose="05000000000000000000" pitchFamily="2" charset="2"/>
              <a:buChar char="§"/>
            </a:pPr>
            <a:r>
              <a:rPr lang="en-US" dirty="0" smtClean="0"/>
              <a:t>We </a:t>
            </a:r>
            <a:r>
              <a:rPr lang="en-US" dirty="0"/>
              <a:t>provide consultation on diagnostic and clinical TB guidelines.</a:t>
            </a:r>
          </a:p>
          <a:p>
            <a:pPr marL="171450" indent="-171450">
              <a:buFont typeface="Wingdings" panose="05000000000000000000" pitchFamily="2" charset="2"/>
              <a:buChar char="§"/>
            </a:pPr>
            <a:r>
              <a:rPr lang="en-US" dirty="0" smtClean="0"/>
              <a:t>There </a:t>
            </a:r>
            <a:r>
              <a:rPr lang="en-US" dirty="0"/>
              <a:t>are </a:t>
            </a:r>
            <a:r>
              <a:rPr lang="en-US" dirty="0" smtClean="0"/>
              <a:t>data and educational </a:t>
            </a:r>
            <a:r>
              <a:rPr lang="en-US" dirty="0"/>
              <a:t>materials </a:t>
            </a:r>
            <a:r>
              <a:rPr lang="en-US" dirty="0" smtClean="0"/>
              <a:t>on </a:t>
            </a:r>
            <a:r>
              <a:rPr lang="en-US" dirty="0"/>
              <a:t>TB on our website, and </a:t>
            </a:r>
          </a:p>
          <a:p>
            <a:pPr marL="171450" indent="-171450">
              <a:buFont typeface="Wingdings" panose="05000000000000000000" pitchFamily="2" charset="2"/>
              <a:buChar char="§"/>
            </a:pPr>
            <a:r>
              <a:rPr lang="en-US" dirty="0" smtClean="0"/>
              <a:t>We provide </a:t>
            </a:r>
            <a:r>
              <a:rPr lang="en-US" dirty="0"/>
              <a:t>medications for patients with latent TB infection and active TB </a:t>
            </a:r>
            <a:r>
              <a:rPr lang="en-US" dirty="0" smtClean="0"/>
              <a:t>disease statewide</a:t>
            </a:r>
            <a:r>
              <a:rPr lang="en-US" dirty="0"/>
              <a:t>.</a:t>
            </a:r>
          </a:p>
          <a:p>
            <a:endParaRPr lang="en-US" baseline="0" dirty="0" smtClean="0"/>
          </a:p>
          <a:p>
            <a:r>
              <a:rPr lang="en-US" dirty="0" smtClean="0"/>
              <a:t>Our updated TB data slides will be available this summer on our website.</a:t>
            </a:r>
          </a:p>
          <a:p>
            <a:endParaRPr lang="en-US" dirty="0" smtClean="0"/>
          </a:p>
          <a:p>
            <a:r>
              <a:rPr lang="en-US" dirty="0" smtClean="0"/>
              <a:t>Please check out our</a:t>
            </a:r>
            <a:r>
              <a:rPr lang="en-US" baseline="0" dirty="0" smtClean="0"/>
              <a:t> website or give us a call if you have any questions about TB.  Thank you!</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76</a:t>
            </a:fld>
            <a:endParaRPr lang="en-US"/>
          </a:p>
        </p:txBody>
      </p:sp>
    </p:spTree>
    <p:extLst>
      <p:ext uri="{BB962C8B-B14F-4D97-AF65-F5344CB8AC3E}">
        <p14:creationId xmlns:p14="http://schemas.microsoft.com/office/powerpoint/2010/main" val="30901581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If you have questions regarding the slides and annual report you can contact me. My contact information is here on the slide. And again, the full set of slides, text and tables are now available on our website for you to use.</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77</a:t>
            </a:fld>
            <a:endParaRPr lang="en-US"/>
          </a:p>
        </p:txBody>
      </p:sp>
    </p:spTree>
    <p:extLst>
      <p:ext uri="{BB962C8B-B14F-4D97-AF65-F5344CB8AC3E}">
        <p14:creationId xmlns:p14="http://schemas.microsoft.com/office/powerpoint/2010/main" val="2350065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a:latin typeface="Times New Roman" charset="0"/>
              </a:rPr>
              <a:t>Minnesota Department of Health</a:t>
            </a:r>
          </a:p>
        </p:txBody>
      </p:sp>
      <p:sp>
        <p:nvSpPr>
          <p:cNvPr id="84995" name="Rectangle 7"/>
          <p:cNvSpPr>
            <a:spLocks noGrp="1" noChangeArrowheads="1"/>
          </p:cNvSpPr>
          <p:nvPr>
            <p:ph type="sldNum" sz="quarter" idx="5"/>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fld id="{E14FAF64-EADD-4A73-9F54-B7AB49D3CDBB}" type="slidenum">
              <a:rPr lang="en-US" altLang="en-US" sz="1200">
                <a:latin typeface="Times New Roman" charset="0"/>
              </a:rPr>
              <a:pPr eaLnBrk="1" hangingPunct="1"/>
              <a:t>7</a:t>
            </a:fld>
            <a:endParaRPr lang="en-US" altLang="en-US" sz="1200">
              <a:latin typeface="Times New Roman" charset="0"/>
            </a:endParaRPr>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noFill/>
        </p:spPr>
        <p:txBody>
          <a:bodyPr/>
          <a:lstStyle/>
          <a:p>
            <a:r>
              <a:rPr lang="en-US" dirty="0"/>
              <a:t>In 2015, males made up 76% of newly reported cases while females made up 23%. The number of male cases decreased by 9 cases from 234 in 2014 to 220 in 2015; and the number of female cases decreased from 72 in 2014 to 68 in 2015 which is a decrease of 6% for both males and females.</a:t>
            </a:r>
          </a:p>
          <a:p>
            <a:pPr eaLnBrk="1" hangingPunct="1"/>
            <a:endParaRPr lang="en-US" dirty="0" smtClean="0">
              <a:latin typeface="Times New Roman"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98217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a:latin typeface="Times New Roman" charset="0"/>
              </a:rPr>
              <a:t>Minnesota Department of Health</a:t>
            </a:r>
          </a:p>
        </p:txBody>
      </p:sp>
      <p:sp>
        <p:nvSpPr>
          <p:cNvPr id="83971" name="Rectangle 7"/>
          <p:cNvSpPr>
            <a:spLocks noGrp="1" noChangeArrowheads="1"/>
          </p:cNvSpPr>
          <p:nvPr>
            <p:ph type="sldNum" sz="quarter" idx="5"/>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fld id="{866B6188-F70C-4938-A108-909AF3662E41}" type="slidenum">
              <a:rPr lang="en-US" altLang="en-US" sz="1200">
                <a:latin typeface="Times New Roman" charset="0"/>
              </a:rPr>
              <a:pPr eaLnBrk="1" hangingPunct="1"/>
              <a:t>8</a:t>
            </a:fld>
            <a:endParaRPr lang="en-US" altLang="en-US" sz="1200">
              <a:latin typeface="Times New Roman" charset="0"/>
            </a:endParaRPr>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p:spPr>
        <p:txBody>
          <a:bodyPr/>
          <a:lstStyle/>
          <a:p>
            <a:r>
              <a:rPr lang="en-US" dirty="0"/>
              <a:t>When you look at the racial/ethnic distribution of new HIV diagnoses for both genders compared to the racial/ethnic distribution of the general population of Minnesota, it is apparent that disparities continue to exist among persons of color. Non-Hispanic African-American and Black African-born Minnesotans jointly make up about 5% of the population in Minnesota, yet, account for 44% of the newly diagnosed cases of HIV in 2015. Similarly, Hispanics of any race also account for approximately 5% of the population but 8% of the newly diagnosed cases.</a:t>
            </a:r>
          </a:p>
          <a:p>
            <a:pPr eaLnBrk="1" hangingPunct="1"/>
            <a:endParaRPr lang="en-US" dirty="0" smtClean="0">
              <a:latin typeface="Times New Roman"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204345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a:latin typeface="Times New Roman" charset="0"/>
              </a:rPr>
              <a:t>Minnesota Department of Health</a:t>
            </a:r>
          </a:p>
        </p:txBody>
      </p:sp>
      <p:sp>
        <p:nvSpPr>
          <p:cNvPr id="89091" name="Rectangle 7"/>
          <p:cNvSpPr>
            <a:spLocks noGrp="1" noChangeArrowheads="1"/>
          </p:cNvSpPr>
          <p:nvPr>
            <p:ph type="sldNum" sz="quarter" idx="5"/>
          </p:nvPr>
        </p:nvSpPr>
        <p:spPr>
          <a:noFill/>
        </p:spPr>
        <p:txBody>
          <a:bodyPr/>
          <a:lstStyle>
            <a:lvl1pPr defTabSz="946333" eaLnBrk="0" hangingPunct="0">
              <a:defRPr sz="600">
                <a:solidFill>
                  <a:schemeClr val="tx1"/>
                </a:solidFill>
                <a:latin typeface="Arial Narrow" pitchFamily="34" charset="0"/>
              </a:defRPr>
            </a:lvl1pPr>
            <a:lvl2pPr marL="757066" indent="-291179" defTabSz="946333" eaLnBrk="0" hangingPunct="0">
              <a:defRPr sz="600">
                <a:solidFill>
                  <a:schemeClr val="tx1"/>
                </a:solidFill>
                <a:latin typeface="Arial Narrow" pitchFamily="34" charset="0"/>
              </a:defRPr>
            </a:lvl2pPr>
            <a:lvl3pPr marL="1164717" indent="-232943" defTabSz="946333" eaLnBrk="0" hangingPunct="0">
              <a:defRPr sz="600">
                <a:solidFill>
                  <a:schemeClr val="tx1"/>
                </a:solidFill>
                <a:latin typeface="Arial Narrow" pitchFamily="34" charset="0"/>
              </a:defRPr>
            </a:lvl3pPr>
            <a:lvl4pPr marL="1630604" indent="-232943" defTabSz="946333" eaLnBrk="0" hangingPunct="0">
              <a:defRPr sz="600">
                <a:solidFill>
                  <a:schemeClr val="tx1"/>
                </a:solidFill>
                <a:latin typeface="Arial Narrow" pitchFamily="34" charset="0"/>
              </a:defRPr>
            </a:lvl4pPr>
            <a:lvl5pPr marL="2096491" indent="-232943" defTabSz="946333" eaLnBrk="0" hangingPunct="0">
              <a:defRPr sz="600">
                <a:solidFill>
                  <a:schemeClr val="tx1"/>
                </a:solidFill>
                <a:latin typeface="Arial Narrow" pitchFamily="34" charset="0"/>
              </a:defRPr>
            </a:lvl5pPr>
            <a:lvl6pPr marL="2562377" indent="-232943" defTabSz="946333" eaLnBrk="0" fontAlgn="base" hangingPunct="0">
              <a:spcBef>
                <a:spcPct val="0"/>
              </a:spcBef>
              <a:spcAft>
                <a:spcPct val="0"/>
              </a:spcAft>
              <a:defRPr sz="600">
                <a:solidFill>
                  <a:schemeClr val="tx1"/>
                </a:solidFill>
                <a:latin typeface="Arial Narrow" pitchFamily="34" charset="0"/>
              </a:defRPr>
            </a:lvl6pPr>
            <a:lvl7pPr marL="3028264" indent="-232943" defTabSz="946333" eaLnBrk="0" fontAlgn="base" hangingPunct="0">
              <a:spcBef>
                <a:spcPct val="0"/>
              </a:spcBef>
              <a:spcAft>
                <a:spcPct val="0"/>
              </a:spcAft>
              <a:defRPr sz="600">
                <a:solidFill>
                  <a:schemeClr val="tx1"/>
                </a:solidFill>
                <a:latin typeface="Arial Narrow" pitchFamily="34" charset="0"/>
              </a:defRPr>
            </a:lvl7pPr>
            <a:lvl8pPr marL="3494151" indent="-232943" defTabSz="946333" eaLnBrk="0" fontAlgn="base" hangingPunct="0">
              <a:spcBef>
                <a:spcPct val="0"/>
              </a:spcBef>
              <a:spcAft>
                <a:spcPct val="0"/>
              </a:spcAft>
              <a:defRPr sz="600">
                <a:solidFill>
                  <a:schemeClr val="tx1"/>
                </a:solidFill>
                <a:latin typeface="Arial Narrow" pitchFamily="34" charset="0"/>
              </a:defRPr>
            </a:lvl8pPr>
            <a:lvl9pPr marL="3960038" indent="-232943" defTabSz="946333" eaLnBrk="0" fontAlgn="base" hangingPunct="0">
              <a:spcBef>
                <a:spcPct val="0"/>
              </a:spcBef>
              <a:spcAft>
                <a:spcPct val="0"/>
              </a:spcAft>
              <a:defRPr sz="600">
                <a:solidFill>
                  <a:schemeClr val="tx1"/>
                </a:solidFill>
                <a:latin typeface="Arial Narrow" pitchFamily="34" charset="0"/>
              </a:defRPr>
            </a:lvl9pPr>
          </a:lstStyle>
          <a:p>
            <a:pPr eaLnBrk="1" hangingPunct="1"/>
            <a:fld id="{D677F365-6A02-42DE-B4BC-A07C84A518EE}" type="slidenum">
              <a:rPr lang="en-US" altLang="en-US" sz="1200">
                <a:latin typeface="Times New Roman" charset="0"/>
              </a:rPr>
              <a:pPr eaLnBrk="1" hangingPunct="1"/>
              <a:t>9</a:t>
            </a:fld>
            <a:endParaRPr lang="en-US" altLang="en-US" sz="1200">
              <a:latin typeface="Times New Roman" charset="0"/>
            </a:endParaRPr>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p:spPr>
        <p:txBody>
          <a:bodyPr/>
          <a:lstStyle/>
          <a:p>
            <a:r>
              <a:rPr lang="en-US" dirty="0"/>
              <a:t>There are differences in the racial/ethnic distribution by gender. Among males, while 49% of the 2015 cases diagnosed in Minnesota are Non-Hispanic white, Non-Hispanic African American and African born persons made up 36% of cases and Hispanic of any race accounted for 9% of cases. </a:t>
            </a:r>
          </a:p>
          <a:p>
            <a:r>
              <a:rPr lang="en-US" dirty="0"/>
              <a:t>Among women, the disparities are even more apparent with women of color representing 81% of all the newly diagnosed females in 2015, with black African-born women accounting for more than half (54%) of cases and Non-Hispanic African-American women accounting for 19% of cases.</a:t>
            </a:r>
          </a:p>
          <a:p>
            <a:pPr eaLnBrk="1" hangingPunct="1"/>
            <a:endParaRPr lang="en-US" dirty="0" smtClean="0">
              <a:latin typeface="Times New Roman"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990183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2942749"/>
            <a:ext cx="8229600" cy="2320627"/>
          </a:xfrm>
          <a:prstGeom prst="rect">
            <a:avLst/>
          </a:prstGeo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2400" b="1" spc="56" baseline="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smtClean="0"/>
              <a:t>Subtitle…</a:t>
            </a:r>
            <a:endParaRPr lang="en-US" dirty="0"/>
          </a:p>
        </p:txBody>
      </p:sp>
      <p:sp>
        <p:nvSpPr>
          <p:cNvPr id="5" name="Title Placeholder 1"/>
          <p:cNvSpPr>
            <a:spLocks noGrp="1"/>
          </p:cNvSpPr>
          <p:nvPr>
            <p:ph type="title" hasCustomPrompt="1"/>
          </p:nvPr>
        </p:nvSpPr>
        <p:spPr>
          <a:xfrm>
            <a:off x="457200" y="457202"/>
            <a:ext cx="8229600" cy="2267893"/>
          </a:xfrm>
          <a:prstGeom prst="rect">
            <a:avLst/>
          </a:prstGeom>
        </p:spPr>
        <p:txBody>
          <a:bodyPr vert="horz" lIns="91440" tIns="45720" rIns="91440" bIns="45720" rtlCol="0" anchor="b" anchorCtr="0">
            <a:noAutofit/>
          </a:bodyPr>
          <a:lstStyle>
            <a:lvl1pPr>
              <a:defRPr baseline="0">
                <a:solidFill>
                  <a:schemeClr val="tx2"/>
                </a:solidFill>
              </a:defRPr>
            </a:lvl1pPr>
          </a:lstStyle>
          <a:p>
            <a:r>
              <a:rPr lang="en-US" dirty="0" smtClean="0"/>
              <a:t>Title…</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4/29/2016</a:t>
            </a:fld>
            <a:endParaRPr lang="en-US" dirty="0"/>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dirty="0"/>
          </a:p>
        </p:txBody>
      </p:sp>
      <p:pic>
        <p:nvPicPr>
          <p:cNvPr id="7" name="Picture 6" descr="Minnesota Department of Health logo" title="logo Minnesota Department of Health"/>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91218" y="5943600"/>
            <a:ext cx="3086106" cy="457200"/>
          </a:xfrm>
          <a:prstGeom prst="rect">
            <a:avLst/>
          </a:prstGeom>
        </p:spPr>
      </p:pic>
      <p:sp>
        <p:nvSpPr>
          <p:cNvPr id="9" name="Text Placeholder 9"/>
          <p:cNvSpPr>
            <a:spLocks noGrp="1"/>
          </p:cNvSpPr>
          <p:nvPr>
            <p:ph type="body" sz="quarter" idx="12" hasCustomPrompt="1"/>
          </p:nvPr>
        </p:nvSpPr>
        <p:spPr>
          <a:xfrm>
            <a:off x="389474" y="6400802"/>
            <a:ext cx="8314414" cy="254977"/>
          </a:xfrm>
          <a:prstGeom prst="rect">
            <a:avLst/>
          </a:prstGeom>
        </p:spPr>
        <p:txBody>
          <a:bodyPr>
            <a:noAutofit/>
          </a:bodyPr>
          <a:lstStyle>
            <a:lvl1pPr marL="0" indent="0">
              <a:lnSpc>
                <a:spcPts val="1050"/>
              </a:lnSpc>
              <a:spcBef>
                <a:spcPts val="0"/>
              </a:spcBef>
              <a:buFontTx/>
              <a:buNone/>
              <a:defRPr sz="1050" b="1" baseline="0">
                <a:solidFill>
                  <a:srgbClr val="000000"/>
                </a:solidFill>
                <a:latin typeface="+mn-lt"/>
              </a:defRPr>
            </a:lvl1pPr>
          </a:lstStyle>
          <a:p>
            <a:pPr lvl="0"/>
            <a:r>
              <a:rPr lang="en-US" dirty="0" smtClean="0"/>
              <a:t>CLICK TO EDIT PROGRAM NAME</a:t>
            </a:r>
            <a:endParaRPr lang="en-US" dirty="0"/>
          </a:p>
        </p:txBody>
      </p:sp>
    </p:spTree>
    <p:extLst>
      <p:ext uri="{BB962C8B-B14F-4D97-AF65-F5344CB8AC3E}">
        <p14:creationId xmlns:p14="http://schemas.microsoft.com/office/powerpoint/2010/main" val="32859189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Big 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352" y="457200"/>
            <a:ext cx="8218449" cy="4806176"/>
          </a:xfrm>
          <a:prstGeom prst="rect">
            <a:avLst/>
          </a:prstGeom>
        </p:spPr>
        <p:txBody>
          <a:bodyPr anchor="ctr" anchorCtr="0"/>
          <a:lstStyle>
            <a:lvl1pPr>
              <a:lnSpc>
                <a:spcPct val="100000"/>
              </a:lnSpc>
              <a:defRPr baseline="0"/>
            </a:lvl1pPr>
          </a:lstStyle>
          <a:p>
            <a:r>
              <a:rPr lang="en-US" dirty="0" smtClean="0"/>
              <a:t>Big text</a:t>
            </a:r>
            <a:endParaRPr lang="en-US" dirty="0"/>
          </a:p>
        </p:txBody>
      </p:sp>
      <p:sp>
        <p:nvSpPr>
          <p:cNvPr id="3" name="Date Placeholder 2"/>
          <p:cNvSpPr>
            <a:spLocks noGrp="1"/>
          </p:cNvSpPr>
          <p:nvPr>
            <p:ph type="dt" sz="half" idx="10"/>
          </p:nvPr>
        </p:nvSpPr>
        <p:spPr/>
        <p:txBody>
          <a:bodyPr/>
          <a:lstStyle/>
          <a:p>
            <a:fld id="{79751B3F-B4E5-4AA7-A6F6-8B0E6F438C48}" type="datetimeFigureOut">
              <a:rPr lang="en-US" smtClean="0"/>
              <a:pPr/>
              <a:t>4/29/2016</a:t>
            </a:fld>
            <a:endParaRPr lang="en-US" dirty="0"/>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dirty="0"/>
          </a:p>
        </p:txBody>
      </p:sp>
      <p:pic>
        <p:nvPicPr>
          <p:cNvPr id="5" name="Picture 4"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949930"/>
            <a:ext cx="766482" cy="450872"/>
          </a:xfrm>
          <a:prstGeom prst="rect">
            <a:avLst/>
          </a:prstGeom>
        </p:spPr>
      </p:pic>
    </p:spTree>
    <p:extLst>
      <p:ext uri="{BB962C8B-B14F-4D97-AF65-F5344CB8AC3E}">
        <p14:creationId xmlns:p14="http://schemas.microsoft.com/office/powerpoint/2010/main" val="10468320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51B3F-B4E5-4AA7-A6F6-8B0E6F438C48}" type="datetimeFigureOut">
              <a:rPr lang="en-US" smtClean="0"/>
              <a:pPr/>
              <a:t>4/29/2016</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pic>
        <p:nvPicPr>
          <p:cNvPr id="4" name="Picture 3"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949930"/>
            <a:ext cx="766482" cy="450872"/>
          </a:xfrm>
          <a:prstGeom prst="rect">
            <a:avLst/>
          </a:prstGeom>
        </p:spPr>
      </p:pic>
    </p:spTree>
    <p:extLst>
      <p:ext uri="{BB962C8B-B14F-4D97-AF65-F5344CB8AC3E}">
        <p14:creationId xmlns:p14="http://schemas.microsoft.com/office/powerpoint/2010/main" val="37382276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15" descr="MDH logo" title="Minnesota Department of Health"/>
          <p:cNvPicPr>
            <a:picLocks noChangeAspect="1"/>
          </p:cNvPicPr>
          <p:nvPr userDrawn="1"/>
        </p:nvPicPr>
        <p:blipFill>
          <a:blip r:embed="rId2"/>
          <a:srcRect/>
          <a:stretch>
            <a:fillRect/>
          </a:stretch>
        </p:blipFill>
        <p:spPr bwMode="auto">
          <a:xfrm>
            <a:off x="7175500" y="152400"/>
            <a:ext cx="13589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1207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457200"/>
            <a:ext cx="8229600" cy="1148576"/>
          </a:xfrm>
          <a:prstGeom prst="rect">
            <a:avLst/>
          </a:prstGeom>
        </p:spPr>
        <p:txBody>
          <a:bodyPr anchor="b" anchorCtr="0"/>
          <a:lstStyle>
            <a:lvl1pPr>
              <a:lnSpc>
                <a:spcPct val="100000"/>
              </a:lnSpc>
              <a:defRPr lang="en-US" sz="4800" baseline="0" dirty="0" smtClean="0"/>
            </a:lvl1pPr>
          </a:lstStyle>
          <a:p>
            <a:r>
              <a:rPr lang="en-US" dirty="0" smtClean="0"/>
              <a:t>Slide headline</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4/29/2016</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6" name="Content Placeholder 3"/>
          <p:cNvSpPr>
            <a:spLocks noGrp="1"/>
          </p:cNvSpPr>
          <p:nvPr>
            <p:ph sz="half" idx="2" hasCustomPrompt="1"/>
          </p:nvPr>
        </p:nvSpPr>
        <p:spPr>
          <a:xfrm>
            <a:off x="1371600" y="2057400"/>
            <a:ext cx="6400800" cy="3710262"/>
          </a:xfrm>
          <a:prstGeom prst="rect">
            <a:avLst/>
          </a:prstGeom>
        </p:spPr>
        <p:txBody>
          <a:bodyPr/>
          <a:lstStyle>
            <a:lvl1pPr>
              <a:defRPr/>
            </a:lvl1pPr>
            <a:lvl2pPr>
              <a:defRPr/>
            </a:lvl2pPr>
            <a:lvl3pPr>
              <a:defRPr/>
            </a:lvl3pPr>
            <a:lvl4pPr>
              <a:defRPr/>
            </a:lvl4pPr>
            <a:lvl5pPr>
              <a:defRPr baseline="0"/>
            </a:lvl5pPr>
          </a:lstStyle>
          <a:p>
            <a:pPr lvl="0"/>
            <a:r>
              <a:rPr lang="en-US" dirty="0" smtClean="0"/>
              <a:t>First level list</a:t>
            </a:r>
          </a:p>
          <a:p>
            <a:pPr lvl="1"/>
            <a:r>
              <a:rPr lang="en-US" dirty="0" smtClean="0"/>
              <a:t>Second level list</a:t>
            </a:r>
          </a:p>
          <a:p>
            <a:pPr lvl="2"/>
            <a:r>
              <a:rPr lang="en-US" dirty="0" smtClean="0"/>
              <a:t>Third level list</a:t>
            </a:r>
          </a:p>
          <a:p>
            <a:pPr lvl="3"/>
            <a:r>
              <a:rPr lang="en-US" dirty="0" smtClean="0"/>
              <a:t>Fourth Level list</a:t>
            </a:r>
          </a:p>
          <a:p>
            <a:pPr lvl="4"/>
            <a:r>
              <a:rPr lang="en-US" dirty="0" smtClean="0"/>
              <a:t>Fifth level list</a:t>
            </a:r>
          </a:p>
        </p:txBody>
      </p:sp>
    </p:spTree>
    <p:extLst>
      <p:ext uri="{BB962C8B-B14F-4D97-AF65-F5344CB8AC3E}">
        <p14:creationId xmlns:p14="http://schemas.microsoft.com/office/powerpoint/2010/main" val="4700294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864" userDrawn="1">
          <p15:clr>
            <a:srgbClr val="FBAE40"/>
          </p15:clr>
        </p15:guide>
        <p15:guide id="2" pos="4896" userDrawn="1">
          <p15:clr>
            <a:srgbClr val="FBAE40"/>
          </p15:clr>
        </p15:guide>
        <p15:guide id="3" orient="horz" pos="129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9503" y="2079704"/>
            <a:ext cx="4018679" cy="3667065"/>
          </a:xfrm>
          <a:prstGeom prst="rect">
            <a:avLst/>
          </a:prstGeom>
        </p:spPr>
        <p:txBody>
          <a:bodyPr/>
          <a:lstStyle>
            <a:lvl1pPr>
              <a:defRPr/>
            </a:lvl1pPr>
            <a:lvl2pPr>
              <a:defRPr/>
            </a:lvl2pPr>
            <a:lvl3pPr>
              <a:defRPr/>
            </a:lvl3pPr>
          </a:lstStyle>
          <a:p>
            <a:pPr lvl="0"/>
            <a:r>
              <a:rPr lang="en-US" dirty="0" smtClean="0"/>
              <a:t>First level list</a:t>
            </a:r>
          </a:p>
          <a:p>
            <a:pPr lvl="1"/>
            <a:r>
              <a:rPr lang="en-US" dirty="0" smtClean="0"/>
              <a:t>Second level list</a:t>
            </a:r>
          </a:p>
          <a:p>
            <a:pPr lvl="2"/>
            <a:r>
              <a:rPr lang="en-US" dirty="0" smtClean="0"/>
              <a:t>Third </a:t>
            </a:r>
            <a:r>
              <a:rPr lang="en-US" dirty="0" err="1" smtClean="0"/>
              <a:t>levellist</a:t>
            </a:r>
            <a:endParaRPr lang="en-US" dirty="0" smtClean="0"/>
          </a:p>
        </p:txBody>
      </p:sp>
      <p:sp>
        <p:nvSpPr>
          <p:cNvPr id="2" name="Date Placeholder 1"/>
          <p:cNvSpPr>
            <a:spLocks noGrp="1"/>
          </p:cNvSpPr>
          <p:nvPr>
            <p:ph type="dt" sz="half" idx="10"/>
          </p:nvPr>
        </p:nvSpPr>
        <p:spPr/>
        <p:txBody>
          <a:bodyPr/>
          <a:lstStyle/>
          <a:p>
            <a:fld id="{79751B3F-B4E5-4AA7-A6F6-8B0E6F438C48}" type="datetimeFigureOut">
              <a:rPr lang="en-US" smtClean="0"/>
              <a:pPr/>
              <a:t>4/29/2016</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4668122" y="2079704"/>
            <a:ext cx="4018679" cy="3667065"/>
          </a:xfrm>
          <a:prstGeom prst="rect">
            <a:avLst/>
          </a:prstGeom>
        </p:spPr>
        <p:txBody>
          <a:bodyPr/>
          <a:lstStyle>
            <a:lvl1pPr>
              <a:defRPr/>
            </a:lvl1pPr>
            <a:lvl2pPr>
              <a:defRPr/>
            </a:lvl2pPr>
            <a:lvl3pPr>
              <a:defRPr/>
            </a:lvl3pPr>
          </a:lstStyle>
          <a:p>
            <a:pPr lvl="0"/>
            <a:r>
              <a:rPr lang="en-US" dirty="0" smtClean="0"/>
              <a:t>First level list</a:t>
            </a:r>
          </a:p>
          <a:p>
            <a:pPr lvl="1"/>
            <a:r>
              <a:rPr lang="en-US" dirty="0" smtClean="0"/>
              <a:t>Second level list</a:t>
            </a:r>
          </a:p>
          <a:p>
            <a:pPr lvl="2"/>
            <a:r>
              <a:rPr lang="en-US" dirty="0" smtClean="0"/>
              <a:t>Third </a:t>
            </a:r>
            <a:r>
              <a:rPr lang="en-US" dirty="0" err="1" smtClean="0"/>
              <a:t>levellist</a:t>
            </a:r>
            <a:endParaRPr lang="en-US" dirty="0" smtClean="0"/>
          </a:p>
        </p:txBody>
      </p:sp>
      <p:sp>
        <p:nvSpPr>
          <p:cNvPr id="9" name="Title 1"/>
          <p:cNvSpPr>
            <a:spLocks noGrp="1"/>
          </p:cNvSpPr>
          <p:nvPr>
            <p:ph type="title" hasCustomPrompt="1"/>
          </p:nvPr>
        </p:nvSpPr>
        <p:spPr>
          <a:xfrm>
            <a:off x="457200" y="457200"/>
            <a:ext cx="8229600" cy="1148576"/>
          </a:xfrm>
          <a:prstGeom prst="rect">
            <a:avLst/>
          </a:prstGeom>
        </p:spPr>
        <p:txBody>
          <a:bodyPr anchor="b" anchorCtr="0"/>
          <a:lstStyle>
            <a:lvl1pPr>
              <a:lnSpc>
                <a:spcPct val="100000"/>
              </a:lnSpc>
              <a:defRPr lang="en-US" sz="4800" baseline="0" dirty="0" smtClean="0"/>
            </a:lvl1pPr>
          </a:lstStyle>
          <a:p>
            <a:r>
              <a:rPr lang="en-US" dirty="0" smtClean="0"/>
              <a:t>Slide headline</a:t>
            </a:r>
            <a:endParaRPr lang="en-US" dirty="0"/>
          </a:p>
        </p:txBody>
      </p:sp>
    </p:spTree>
    <p:extLst>
      <p:ext uri="{BB962C8B-B14F-4D97-AF65-F5344CB8AC3E}">
        <p14:creationId xmlns:p14="http://schemas.microsoft.com/office/powerpoint/2010/main" val="37780365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fld id="{79751B3F-B4E5-4AA7-A6F6-8B0E6F438C48}" type="datetimeFigureOut">
              <a:rPr lang="en-US" smtClean="0"/>
              <a:pPr/>
              <a:t>4/29/2016</a:t>
            </a:fld>
            <a:endParaRPr lang="en-US" dirty="0"/>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dirty="0"/>
          </a:p>
        </p:txBody>
      </p:sp>
      <p:sp>
        <p:nvSpPr>
          <p:cNvPr id="7" name="Picture Placeholder 8"/>
          <p:cNvSpPr>
            <a:spLocks noGrp="1"/>
          </p:cNvSpPr>
          <p:nvPr>
            <p:ph type="pic" sz="quarter" idx="13" hasCustomPrompt="1"/>
          </p:nvPr>
        </p:nvSpPr>
        <p:spPr>
          <a:xfrm>
            <a:off x="0" y="0"/>
            <a:ext cx="9144000" cy="4800600"/>
          </a:xfrm>
        </p:spPr>
        <p:txBody>
          <a:bodyPr anchor="ctr"/>
          <a:lstStyle>
            <a:lvl1pPr marL="0" indent="0" algn="ctr">
              <a:buNone/>
              <a:defRPr/>
            </a:lvl1pPr>
          </a:lstStyle>
          <a:p>
            <a:r>
              <a:rPr lang="en-US" dirty="0" smtClean="0"/>
              <a:t>Image</a:t>
            </a:r>
            <a:endParaRPr lang="en-US" dirty="0"/>
          </a:p>
        </p:txBody>
      </p:sp>
      <p:sp>
        <p:nvSpPr>
          <p:cNvPr id="8" name="Title 1"/>
          <p:cNvSpPr>
            <a:spLocks noGrp="1"/>
          </p:cNvSpPr>
          <p:nvPr>
            <p:ph type="title" hasCustomPrompt="1"/>
          </p:nvPr>
        </p:nvSpPr>
        <p:spPr>
          <a:xfrm>
            <a:off x="457200" y="4800600"/>
            <a:ext cx="8229600" cy="1143000"/>
          </a:xfrm>
        </p:spPr>
        <p:txBody>
          <a:bodyPr anchor="t"/>
          <a:lstStyle>
            <a:lvl1pPr>
              <a:defRPr sz="3000"/>
            </a:lvl1pPr>
          </a:lstStyle>
          <a:p>
            <a:r>
              <a:rPr lang="en-US" dirty="0" smtClean="0"/>
              <a:t>Caption</a:t>
            </a:r>
            <a:endParaRPr lang="en-US" dirty="0"/>
          </a:p>
        </p:txBody>
      </p:sp>
    </p:spTree>
    <p:extLst>
      <p:ext uri="{BB962C8B-B14F-4D97-AF65-F5344CB8AC3E}">
        <p14:creationId xmlns:p14="http://schemas.microsoft.com/office/powerpoint/2010/main" val="29275946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ig 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352" y="457200"/>
            <a:ext cx="8218449" cy="4806176"/>
          </a:xfrm>
          <a:prstGeom prst="rect">
            <a:avLst/>
          </a:prstGeom>
        </p:spPr>
        <p:txBody>
          <a:bodyPr anchor="ctr" anchorCtr="0"/>
          <a:lstStyle>
            <a:lvl1pPr>
              <a:lnSpc>
                <a:spcPct val="100000"/>
              </a:lnSpc>
              <a:defRPr baseline="0"/>
            </a:lvl1pPr>
          </a:lstStyle>
          <a:p>
            <a:r>
              <a:rPr lang="en-US" dirty="0" smtClean="0"/>
              <a:t>Big text</a:t>
            </a:r>
            <a:endParaRPr lang="en-US" dirty="0"/>
          </a:p>
        </p:txBody>
      </p:sp>
      <p:sp>
        <p:nvSpPr>
          <p:cNvPr id="3" name="Date Placeholder 2"/>
          <p:cNvSpPr>
            <a:spLocks noGrp="1"/>
          </p:cNvSpPr>
          <p:nvPr>
            <p:ph type="dt" sz="half" idx="10"/>
          </p:nvPr>
        </p:nvSpPr>
        <p:spPr/>
        <p:txBody>
          <a:bodyPr/>
          <a:lstStyle/>
          <a:p>
            <a:fld id="{79751B3F-B4E5-4AA7-A6F6-8B0E6F438C48}" type="datetimeFigureOut">
              <a:rPr lang="en-US" smtClean="0"/>
              <a:pPr/>
              <a:t>4/29/2016</a:t>
            </a:fld>
            <a:endParaRPr lang="en-US" dirty="0"/>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12699268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51B3F-B4E5-4AA7-A6F6-8B0E6F438C48}" type="datetimeFigureOut">
              <a:rPr lang="en-US" smtClean="0"/>
              <a:pPr/>
              <a:t>4/29/2016</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23599851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457200"/>
            <a:ext cx="8229600" cy="1148576"/>
          </a:xfrm>
          <a:prstGeom prst="rect">
            <a:avLst/>
          </a:prstGeom>
        </p:spPr>
        <p:txBody>
          <a:bodyPr anchor="b" anchorCtr="0"/>
          <a:lstStyle>
            <a:lvl1pPr>
              <a:lnSpc>
                <a:spcPct val="100000"/>
              </a:lnSpc>
              <a:defRPr lang="en-US" sz="4800" baseline="0" dirty="0" smtClean="0"/>
            </a:lvl1pPr>
          </a:lstStyle>
          <a:p>
            <a:r>
              <a:rPr lang="en-US" dirty="0" smtClean="0"/>
              <a:t>Slide headline</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4/29/2016</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6" name="Content Placeholder 3"/>
          <p:cNvSpPr>
            <a:spLocks noGrp="1"/>
          </p:cNvSpPr>
          <p:nvPr>
            <p:ph sz="half" idx="2" hasCustomPrompt="1"/>
          </p:nvPr>
        </p:nvSpPr>
        <p:spPr>
          <a:xfrm>
            <a:off x="1371600" y="2057400"/>
            <a:ext cx="6400800" cy="3710262"/>
          </a:xfrm>
          <a:prstGeom prst="rect">
            <a:avLst/>
          </a:prstGeom>
        </p:spPr>
        <p:txBody>
          <a:bodyPr/>
          <a:lstStyle>
            <a:lvl1pPr>
              <a:defRPr/>
            </a:lvl1pPr>
            <a:lvl2pPr>
              <a:defRPr/>
            </a:lvl2pPr>
            <a:lvl3pPr>
              <a:defRPr/>
            </a:lvl3pPr>
            <a:lvl4pPr>
              <a:defRPr/>
            </a:lvl4pPr>
            <a:lvl5pPr>
              <a:defRPr baseline="0"/>
            </a:lvl5pPr>
          </a:lstStyle>
          <a:p>
            <a:pPr lvl="0"/>
            <a:r>
              <a:rPr lang="en-US" dirty="0" smtClean="0"/>
              <a:t>First level list</a:t>
            </a:r>
          </a:p>
          <a:p>
            <a:pPr lvl="1"/>
            <a:r>
              <a:rPr lang="en-US" dirty="0" smtClean="0"/>
              <a:t>Second level list</a:t>
            </a:r>
          </a:p>
          <a:p>
            <a:pPr lvl="2"/>
            <a:r>
              <a:rPr lang="en-US" dirty="0" smtClean="0"/>
              <a:t>Third level list</a:t>
            </a:r>
          </a:p>
          <a:p>
            <a:pPr lvl="3"/>
            <a:r>
              <a:rPr lang="en-US" dirty="0" smtClean="0"/>
              <a:t>Fourth Level list</a:t>
            </a:r>
          </a:p>
          <a:p>
            <a:pPr lvl="4"/>
            <a:r>
              <a:rPr lang="en-US" dirty="0" smtClean="0"/>
              <a:t>Fifth level list</a:t>
            </a:r>
          </a:p>
        </p:txBody>
      </p:sp>
      <p:pic>
        <p:nvPicPr>
          <p:cNvPr id="8" name="Picture 7"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949930"/>
            <a:ext cx="766482" cy="450872"/>
          </a:xfrm>
          <a:prstGeom prst="rect">
            <a:avLst/>
          </a:prstGeom>
        </p:spPr>
      </p:pic>
    </p:spTree>
    <p:extLst>
      <p:ext uri="{BB962C8B-B14F-4D97-AF65-F5344CB8AC3E}">
        <p14:creationId xmlns:p14="http://schemas.microsoft.com/office/powerpoint/2010/main" val="163027472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864">
          <p15:clr>
            <a:srgbClr val="FBAE40"/>
          </p15:clr>
        </p15:guide>
        <p15:guide id="2" pos="4896">
          <p15:clr>
            <a:srgbClr val="FBAE40"/>
          </p15:clr>
        </p15:guide>
        <p15:guide id="3" orient="horz" pos="12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9503" y="2079704"/>
            <a:ext cx="4018679" cy="3667065"/>
          </a:xfrm>
          <a:prstGeom prst="rect">
            <a:avLst/>
          </a:prstGeom>
        </p:spPr>
        <p:txBody>
          <a:bodyPr/>
          <a:lstStyle>
            <a:lvl1pPr>
              <a:defRPr/>
            </a:lvl1pPr>
            <a:lvl2pPr>
              <a:defRPr/>
            </a:lvl2pPr>
            <a:lvl3pPr>
              <a:defRPr/>
            </a:lvl3pPr>
          </a:lstStyle>
          <a:p>
            <a:pPr lvl="0"/>
            <a:r>
              <a:rPr lang="en-US" dirty="0" smtClean="0"/>
              <a:t>First level list</a:t>
            </a:r>
          </a:p>
          <a:p>
            <a:pPr lvl="1"/>
            <a:r>
              <a:rPr lang="en-US" dirty="0" smtClean="0"/>
              <a:t>Second level list</a:t>
            </a:r>
          </a:p>
          <a:p>
            <a:pPr lvl="2"/>
            <a:r>
              <a:rPr lang="en-US" dirty="0" smtClean="0"/>
              <a:t>Third </a:t>
            </a:r>
            <a:r>
              <a:rPr lang="en-US" dirty="0" err="1" smtClean="0"/>
              <a:t>levellist</a:t>
            </a:r>
            <a:endParaRPr lang="en-US" dirty="0" smtClean="0"/>
          </a:p>
        </p:txBody>
      </p:sp>
      <p:sp>
        <p:nvSpPr>
          <p:cNvPr id="2" name="Date Placeholder 1"/>
          <p:cNvSpPr>
            <a:spLocks noGrp="1"/>
          </p:cNvSpPr>
          <p:nvPr>
            <p:ph type="dt" sz="half" idx="10"/>
          </p:nvPr>
        </p:nvSpPr>
        <p:spPr/>
        <p:txBody>
          <a:bodyPr/>
          <a:lstStyle/>
          <a:p>
            <a:fld id="{79751B3F-B4E5-4AA7-A6F6-8B0E6F438C48}" type="datetimeFigureOut">
              <a:rPr lang="en-US" smtClean="0"/>
              <a:pPr/>
              <a:t>4/29/2016</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4668122" y="2079704"/>
            <a:ext cx="4018679" cy="3667065"/>
          </a:xfrm>
          <a:prstGeom prst="rect">
            <a:avLst/>
          </a:prstGeom>
        </p:spPr>
        <p:txBody>
          <a:bodyPr/>
          <a:lstStyle>
            <a:lvl1pPr>
              <a:defRPr/>
            </a:lvl1pPr>
            <a:lvl2pPr>
              <a:defRPr/>
            </a:lvl2pPr>
            <a:lvl3pPr>
              <a:defRPr/>
            </a:lvl3pPr>
          </a:lstStyle>
          <a:p>
            <a:pPr lvl="0"/>
            <a:r>
              <a:rPr lang="en-US" dirty="0" smtClean="0"/>
              <a:t>First level list</a:t>
            </a:r>
          </a:p>
          <a:p>
            <a:pPr lvl="1"/>
            <a:r>
              <a:rPr lang="en-US" dirty="0" smtClean="0"/>
              <a:t>Second level list</a:t>
            </a:r>
          </a:p>
          <a:p>
            <a:pPr lvl="2"/>
            <a:r>
              <a:rPr lang="en-US" dirty="0" smtClean="0"/>
              <a:t>Third </a:t>
            </a:r>
            <a:r>
              <a:rPr lang="en-US" dirty="0" err="1" smtClean="0"/>
              <a:t>levellist</a:t>
            </a:r>
            <a:endParaRPr lang="en-US" dirty="0" smtClean="0"/>
          </a:p>
        </p:txBody>
      </p:sp>
      <p:sp>
        <p:nvSpPr>
          <p:cNvPr id="9" name="Title 1"/>
          <p:cNvSpPr>
            <a:spLocks noGrp="1"/>
          </p:cNvSpPr>
          <p:nvPr>
            <p:ph type="title" hasCustomPrompt="1"/>
          </p:nvPr>
        </p:nvSpPr>
        <p:spPr>
          <a:xfrm>
            <a:off x="457200" y="457200"/>
            <a:ext cx="8229600" cy="1148576"/>
          </a:xfrm>
          <a:prstGeom prst="rect">
            <a:avLst/>
          </a:prstGeom>
        </p:spPr>
        <p:txBody>
          <a:bodyPr anchor="b" anchorCtr="0"/>
          <a:lstStyle>
            <a:lvl1pPr>
              <a:lnSpc>
                <a:spcPct val="100000"/>
              </a:lnSpc>
              <a:defRPr lang="en-US" sz="4800" baseline="0" dirty="0" smtClean="0"/>
            </a:lvl1pPr>
          </a:lstStyle>
          <a:p>
            <a:r>
              <a:rPr lang="en-US" dirty="0" smtClean="0"/>
              <a:t>Slide headline</a:t>
            </a:r>
            <a:endParaRPr lang="en-US" dirty="0"/>
          </a:p>
        </p:txBody>
      </p:sp>
      <p:pic>
        <p:nvPicPr>
          <p:cNvPr id="7" name="Picture 6"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949930"/>
            <a:ext cx="766482" cy="450872"/>
          </a:xfrm>
          <a:prstGeom prst="rect">
            <a:avLst/>
          </a:prstGeom>
        </p:spPr>
      </p:pic>
    </p:spTree>
    <p:extLst>
      <p:ext uri="{BB962C8B-B14F-4D97-AF65-F5344CB8AC3E}">
        <p14:creationId xmlns:p14="http://schemas.microsoft.com/office/powerpoint/2010/main" val="36180297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and caption">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fld id="{79751B3F-B4E5-4AA7-A6F6-8B0E6F438C48}" type="datetimeFigureOut">
              <a:rPr lang="en-US" smtClean="0"/>
              <a:pPr/>
              <a:t>4/29/2016</a:t>
            </a:fld>
            <a:endParaRPr lang="en-US" dirty="0"/>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dirty="0"/>
          </a:p>
        </p:txBody>
      </p:sp>
      <p:sp>
        <p:nvSpPr>
          <p:cNvPr id="7" name="Picture Placeholder 8"/>
          <p:cNvSpPr>
            <a:spLocks noGrp="1"/>
          </p:cNvSpPr>
          <p:nvPr>
            <p:ph type="pic" sz="quarter" idx="13" hasCustomPrompt="1"/>
          </p:nvPr>
        </p:nvSpPr>
        <p:spPr>
          <a:xfrm>
            <a:off x="0" y="0"/>
            <a:ext cx="9144000" cy="4800600"/>
          </a:xfrm>
        </p:spPr>
        <p:txBody>
          <a:bodyPr anchor="ctr"/>
          <a:lstStyle>
            <a:lvl1pPr marL="0" indent="0" algn="ctr">
              <a:buNone/>
              <a:defRPr/>
            </a:lvl1pPr>
          </a:lstStyle>
          <a:p>
            <a:r>
              <a:rPr lang="en-US" dirty="0" smtClean="0"/>
              <a:t>Image</a:t>
            </a:r>
            <a:endParaRPr lang="en-US" dirty="0"/>
          </a:p>
        </p:txBody>
      </p:sp>
      <p:sp>
        <p:nvSpPr>
          <p:cNvPr id="8" name="Title 1"/>
          <p:cNvSpPr>
            <a:spLocks noGrp="1"/>
          </p:cNvSpPr>
          <p:nvPr>
            <p:ph type="title" hasCustomPrompt="1"/>
          </p:nvPr>
        </p:nvSpPr>
        <p:spPr>
          <a:xfrm>
            <a:off x="457200" y="4800600"/>
            <a:ext cx="8229600" cy="1143000"/>
          </a:xfrm>
        </p:spPr>
        <p:txBody>
          <a:bodyPr anchor="t"/>
          <a:lstStyle>
            <a:lvl1pPr>
              <a:defRPr sz="3000"/>
            </a:lvl1pPr>
          </a:lstStyle>
          <a:p>
            <a:r>
              <a:rPr lang="en-US" dirty="0" smtClean="0"/>
              <a:t>Caption</a:t>
            </a:r>
            <a:endParaRPr lang="en-US" dirty="0"/>
          </a:p>
        </p:txBody>
      </p:sp>
      <p:pic>
        <p:nvPicPr>
          <p:cNvPr id="6" name="Picture 5"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949930"/>
            <a:ext cx="766482" cy="450872"/>
          </a:xfrm>
          <a:prstGeom prst="rect">
            <a:avLst/>
          </a:prstGeom>
        </p:spPr>
      </p:pic>
    </p:spTree>
    <p:extLst>
      <p:ext uri="{BB962C8B-B14F-4D97-AF65-F5344CB8AC3E}">
        <p14:creationId xmlns:p14="http://schemas.microsoft.com/office/powerpoint/2010/main" val="7967406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2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975854" y="5943602"/>
            <a:ext cx="710946" cy="245047"/>
          </a:xfrm>
          <a:prstGeom prst="rect">
            <a:avLst/>
          </a:prstGeom>
        </p:spPr>
        <p:txBody>
          <a:bodyPr vert="horz" lIns="91440" tIns="45720" rIns="91440" bIns="45720" rtlCol="0" anchor="ctr"/>
          <a:lstStyle>
            <a:lvl1pPr algn="r">
              <a:defRPr sz="675">
                <a:solidFill>
                  <a:schemeClr val="tx1">
                    <a:tint val="75000"/>
                  </a:schemeClr>
                </a:solidFill>
              </a:defRPr>
            </a:lvl1pPr>
          </a:lstStyle>
          <a:p>
            <a:fld id="{79751B3F-B4E5-4AA7-A6F6-8B0E6F438C48}" type="datetimeFigureOut">
              <a:rPr lang="en-US" smtClean="0"/>
              <a:pPr/>
              <a:t>4/29/2016</a:t>
            </a:fld>
            <a:endParaRPr lang="en-US" dirty="0"/>
          </a:p>
        </p:txBody>
      </p:sp>
      <p:sp>
        <p:nvSpPr>
          <p:cNvPr id="6" name="Slide Number Placeholder 5"/>
          <p:cNvSpPr>
            <a:spLocks noGrp="1"/>
          </p:cNvSpPr>
          <p:nvPr>
            <p:ph type="sldNum" sz="quarter" idx="4"/>
          </p:nvPr>
        </p:nvSpPr>
        <p:spPr>
          <a:xfrm>
            <a:off x="7975854" y="6400802"/>
            <a:ext cx="710946" cy="245047"/>
          </a:xfrm>
          <a:prstGeom prst="rect">
            <a:avLst/>
          </a:prstGeom>
        </p:spPr>
        <p:txBody>
          <a:bodyPr vert="horz" lIns="91440" tIns="45720" rIns="91440" bIns="45720" rtlCol="0" anchor="ctr"/>
          <a:lstStyle>
            <a:lvl1pPr algn="r">
              <a:defRPr sz="675">
                <a:solidFill>
                  <a:schemeClr val="tx1">
                    <a:tint val="75000"/>
                  </a:schemeClr>
                </a:solidFill>
              </a:defRPr>
            </a:lvl1pPr>
          </a:lstStyle>
          <a:p>
            <a:fld id="{50B26D62-EBDC-4CB4-84B4-338D23F7DACE}" type="slidenum">
              <a:rPr lang="en-US" smtClean="0"/>
              <a:t>‹#›</a:t>
            </a:fld>
            <a:endParaRPr lang="en-US" dirty="0"/>
          </a:p>
        </p:txBody>
      </p:sp>
      <p:sp>
        <p:nvSpPr>
          <p:cNvPr id="10" name="Title Placeholder 1"/>
          <p:cNvSpPr>
            <a:spLocks noGrp="1"/>
          </p:cNvSpPr>
          <p:nvPr>
            <p:ph type="title"/>
          </p:nvPr>
        </p:nvSpPr>
        <p:spPr>
          <a:xfrm>
            <a:off x="457200" y="457202"/>
            <a:ext cx="8229600" cy="1980449"/>
          </a:xfrm>
          <a:prstGeom prst="rect">
            <a:avLst/>
          </a:prstGeom>
        </p:spPr>
        <p:txBody>
          <a:bodyPr vert="horz" lIns="91440" tIns="45720" rIns="91440" bIns="45720" rtlCol="0" anchor="b" anchorCtr="0">
            <a:noAutofit/>
          </a:bodyPr>
          <a:lstStyle/>
          <a:p>
            <a:r>
              <a:rPr lang="en-US" dirty="0" smtClean="0"/>
              <a:t>Master title</a:t>
            </a:r>
            <a:endParaRPr lang="en-US" dirty="0"/>
          </a:p>
        </p:txBody>
      </p:sp>
      <p:sp>
        <p:nvSpPr>
          <p:cNvPr id="11" name="Text Placeholder 2"/>
          <p:cNvSpPr>
            <a:spLocks noGrp="1"/>
          </p:cNvSpPr>
          <p:nvPr>
            <p:ph type="body" idx="1"/>
          </p:nvPr>
        </p:nvSpPr>
        <p:spPr>
          <a:xfrm>
            <a:off x="1170432" y="2662176"/>
            <a:ext cx="6858000" cy="3056897"/>
          </a:xfrm>
          <a:prstGeom prst="rect">
            <a:avLst/>
          </a:prstGeom>
        </p:spPr>
        <p:txBody>
          <a:bodyPr vert="horz" lIns="91440" tIns="45720" rIns="91440" bIns="45720" rtlCol="0">
            <a:normAutofit/>
          </a:bodyPr>
          <a:lstStyle/>
          <a:p>
            <a:pPr lvl="0"/>
            <a:r>
              <a:rPr lang="en-US" dirty="0" smtClean="0"/>
              <a:t>First level list</a:t>
            </a:r>
          </a:p>
          <a:p>
            <a:pPr lvl="1"/>
            <a:r>
              <a:rPr lang="en-US" dirty="0" smtClean="0"/>
              <a:t>Second level list</a:t>
            </a:r>
          </a:p>
          <a:p>
            <a:pPr lvl="2"/>
            <a:r>
              <a:rPr lang="en-US" dirty="0" smtClean="0"/>
              <a:t>Third level list</a:t>
            </a:r>
          </a:p>
          <a:p>
            <a:pPr lvl="3"/>
            <a:r>
              <a:rPr lang="en-US" dirty="0" smtClean="0"/>
              <a:t>Fourth level list</a:t>
            </a:r>
          </a:p>
          <a:p>
            <a:pPr lvl="4"/>
            <a:r>
              <a:rPr lang="en-US" dirty="0" smtClean="0"/>
              <a:t>Fifth level list</a:t>
            </a:r>
            <a:endParaRPr lang="en-US" dirty="0"/>
          </a:p>
        </p:txBody>
      </p:sp>
    </p:spTree>
    <p:extLst>
      <p:ext uri="{BB962C8B-B14F-4D97-AF65-F5344CB8AC3E}">
        <p14:creationId xmlns:p14="http://schemas.microsoft.com/office/powerpoint/2010/main" val="3033801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Lst>
  <p:timing>
    <p:tnLst>
      <p:par>
        <p:cTn id="1" dur="indefinite" restart="never" nodeType="tmRoot"/>
      </p:par>
    </p:tnLst>
  </p:timing>
  <p:txStyles>
    <p:titleStyle>
      <a:lvl1pPr algn="ctr" defTabSz="514350" rtl="0" eaLnBrk="1" latinLnBrk="0" hangingPunct="1">
        <a:lnSpc>
          <a:spcPts val="4500"/>
        </a:lnSpc>
        <a:spcBef>
          <a:spcPct val="0"/>
        </a:spcBef>
        <a:buNone/>
        <a:defRPr sz="5400" kern="1200">
          <a:solidFill>
            <a:schemeClr val="tx2"/>
          </a:solidFill>
          <a:latin typeface="+mj-lt"/>
          <a:ea typeface="+mj-ea"/>
          <a:cs typeface="+mj-cs"/>
        </a:defRPr>
      </a:lvl1pPr>
    </p:titleStyle>
    <p:bodyStyle>
      <a:lvl1pPr marL="342900" indent="-342900" algn="l" defTabSz="514350" rtl="0" eaLnBrk="1" latinLnBrk="0" hangingPunct="1">
        <a:lnSpc>
          <a:spcPct val="100000"/>
        </a:lnSpc>
        <a:spcBef>
          <a:spcPts val="900"/>
        </a:spcBef>
        <a:buClr>
          <a:schemeClr val="tx2"/>
        </a:buClr>
        <a:buSzPct val="75000"/>
        <a:buFont typeface="Wingdings" panose="05000000000000000000" pitchFamily="2" charset="2"/>
        <a:buChar char="§"/>
        <a:defRPr sz="3000" b="1" kern="1200" spc="0" baseline="0">
          <a:solidFill>
            <a:schemeClr val="tx1"/>
          </a:solidFill>
          <a:latin typeface="+mn-lt"/>
          <a:ea typeface="+mn-ea"/>
          <a:cs typeface="+mn-cs"/>
        </a:defRPr>
      </a:lvl1pPr>
      <a:lvl2pPr marL="685800" indent="-342900" algn="l" defTabSz="514350" rtl="0" eaLnBrk="1" latinLnBrk="0" hangingPunct="1">
        <a:lnSpc>
          <a:spcPct val="100000"/>
        </a:lnSpc>
        <a:spcBef>
          <a:spcPts val="450"/>
        </a:spcBef>
        <a:buClr>
          <a:schemeClr val="tx2"/>
        </a:buClr>
        <a:buSzPct val="75000"/>
        <a:buFont typeface="Wingdings" panose="05000000000000000000" pitchFamily="2" charset="2"/>
        <a:buChar char="§"/>
        <a:defRPr sz="3000" b="0" kern="1200" spc="0" baseline="0">
          <a:solidFill>
            <a:schemeClr val="tx1"/>
          </a:solidFill>
          <a:latin typeface="+mn-lt"/>
          <a:ea typeface="+mn-ea"/>
          <a:cs typeface="+mn-cs"/>
        </a:defRPr>
      </a:lvl2pPr>
      <a:lvl3pPr marL="1028700" indent="-342900" algn="l" defTabSz="514350" rtl="0" eaLnBrk="1" latinLnBrk="0" hangingPunct="1">
        <a:lnSpc>
          <a:spcPct val="100000"/>
        </a:lnSpc>
        <a:spcBef>
          <a:spcPts val="450"/>
        </a:spcBef>
        <a:buClr>
          <a:schemeClr val="tx2"/>
        </a:buClr>
        <a:buSzPct val="75000"/>
        <a:buFont typeface="Wingdings" panose="05000000000000000000" pitchFamily="2" charset="2"/>
        <a:buChar char="§"/>
        <a:defRPr sz="2400" kern="1200" spc="0" baseline="0">
          <a:solidFill>
            <a:schemeClr val="tx1"/>
          </a:solidFill>
          <a:latin typeface="+mn-lt"/>
          <a:ea typeface="+mn-ea"/>
          <a:cs typeface="+mn-cs"/>
        </a:defRPr>
      </a:lvl3pPr>
      <a:lvl4pPr marL="1371600" indent="-342900" algn="l" defTabSz="514350" rtl="0" eaLnBrk="1" latinLnBrk="0" hangingPunct="1">
        <a:lnSpc>
          <a:spcPct val="100000"/>
        </a:lnSpc>
        <a:spcBef>
          <a:spcPts val="450"/>
        </a:spcBef>
        <a:buClr>
          <a:schemeClr val="tx2"/>
        </a:buClr>
        <a:buSzPct val="50000"/>
        <a:buFont typeface="Wingdings" panose="05000000000000000000" pitchFamily="2" charset="2"/>
        <a:buChar char="§"/>
        <a:defRPr sz="2400" kern="1200" spc="0" baseline="0">
          <a:solidFill>
            <a:schemeClr val="tx1"/>
          </a:solidFill>
          <a:latin typeface="+mj-lt"/>
          <a:ea typeface="+mn-ea"/>
          <a:cs typeface="+mn-cs"/>
        </a:defRPr>
      </a:lvl4pPr>
      <a:lvl5pPr marL="1714500" indent="-342900" algn="l" defTabSz="514350" rtl="0" eaLnBrk="1" latinLnBrk="0" hangingPunct="1">
        <a:lnSpc>
          <a:spcPct val="100000"/>
        </a:lnSpc>
        <a:spcBef>
          <a:spcPts val="450"/>
        </a:spcBef>
        <a:buClr>
          <a:schemeClr val="tx2"/>
        </a:buClr>
        <a:buSzPct val="50000"/>
        <a:buFont typeface="Wingdings" panose="05000000000000000000" pitchFamily="2" charset="2"/>
        <a:buChar char="§"/>
        <a:defRPr sz="1800" kern="1200" spc="0" baseline="0">
          <a:solidFill>
            <a:schemeClr val="tx2"/>
          </a:solidFill>
          <a:latin typeface="+mj-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F26B43"/>
          </p15:clr>
        </p15:guide>
        <p15:guide id="2" pos="5472" userDrawn="1">
          <p15:clr>
            <a:srgbClr val="F26B43"/>
          </p15:clr>
        </p15:guide>
        <p15:guide id="3" orient="horz" pos="3744" userDrawn="1">
          <p15:clr>
            <a:srgbClr val="F26B43"/>
          </p15:clr>
        </p15:guide>
        <p15:guide id="4" orient="horz" pos="288" userDrawn="1">
          <p15:clr>
            <a:srgbClr val="F26B43"/>
          </p15:clr>
        </p15:guide>
        <p15:guide id="5"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chart" Target="../charts/char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mailto:Kristin.Sweet@state.mn.us"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www.health.state.mn.us/tb"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mailto:Cheryl.barber@state.mn.us" TargetMode="External"/><Relationship Id="rId7" Type="http://schemas.openxmlformats.org/officeDocument/2006/relationships/hyperlink" Target="http://www.health.state.mn.us/hiv"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mailto:dzung.thai@state.mn.us" TargetMode="External"/><Relationship Id="rId5" Type="http://schemas.openxmlformats.org/officeDocument/2006/relationships/hyperlink" Target="mailto:Kristin.Sweet@state.mn.us" TargetMode="External"/><Relationship Id="rId4" Type="http://schemas.openxmlformats.org/officeDocument/2006/relationships/hyperlink" Target="mailto:japhet.nyakundi@state.mn.us"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9474" y="3824777"/>
            <a:ext cx="8229600" cy="601563"/>
          </a:xfrm>
        </p:spPr>
        <p:txBody>
          <a:bodyPr rtlCol="0">
            <a:normAutofit/>
          </a:bodyPr>
          <a:lstStyle/>
          <a:p>
            <a:pPr eaLnBrk="1" fontAlgn="auto" hangingPunct="1">
              <a:spcAft>
                <a:spcPts val="0"/>
              </a:spcAft>
              <a:buFont typeface="Arial" pitchFamily="34" charset="0"/>
              <a:buNone/>
              <a:defRPr/>
            </a:pPr>
            <a:r>
              <a:rPr lang="en-US" dirty="0" smtClean="0"/>
              <a:t>HIV/AIDS Surveillance System</a:t>
            </a:r>
            <a:endParaRPr lang="en-US" dirty="0"/>
          </a:p>
        </p:txBody>
      </p:sp>
      <p:sp>
        <p:nvSpPr>
          <p:cNvPr id="2" name="Title 1"/>
          <p:cNvSpPr>
            <a:spLocks noGrp="1"/>
          </p:cNvSpPr>
          <p:nvPr>
            <p:ph type="title"/>
          </p:nvPr>
        </p:nvSpPr>
        <p:spPr>
          <a:xfrm>
            <a:off x="457200" y="1274494"/>
            <a:ext cx="8229600" cy="2267893"/>
          </a:xfrm>
        </p:spPr>
        <p:txBody>
          <a:bodyPr/>
          <a:lstStyle/>
          <a:p>
            <a:pPr eaLnBrk="1" fontAlgn="auto" hangingPunct="1">
              <a:lnSpc>
                <a:spcPct val="100000"/>
              </a:lnSpc>
              <a:spcAft>
                <a:spcPts val="0"/>
              </a:spcAft>
              <a:defRPr/>
            </a:pPr>
            <a:r>
              <a:rPr lang="en-US" b="1" dirty="0" smtClean="0"/>
              <a:t>Highlights from the MN HIV Surveillance Report, 2015</a:t>
            </a:r>
            <a:endParaRPr lang="en-US" b="1" dirty="0"/>
          </a:p>
        </p:txBody>
      </p:sp>
      <p:sp>
        <p:nvSpPr>
          <p:cNvPr id="4" name="Text Placeholder 3"/>
          <p:cNvSpPr>
            <a:spLocks noGrp="1"/>
          </p:cNvSpPr>
          <p:nvPr>
            <p:ph type="body" sz="quarter" idx="12"/>
          </p:nvPr>
        </p:nvSpPr>
        <p:spPr/>
        <p:txBody>
          <a:bodyPr/>
          <a:lstStyle/>
          <a:p>
            <a:r>
              <a:rPr lang="en-US" dirty="0" smtClean="0"/>
              <a:t>Sexually Transmitted Diseases, HIV and Tuberculosis Section, Epidemiology and Surveillance Unit</a:t>
            </a:r>
            <a:endParaRPr lang="en-US" dirty="0"/>
          </a:p>
        </p:txBody>
      </p:sp>
    </p:spTree>
    <p:extLst>
      <p:ext uri="{BB962C8B-B14F-4D97-AF65-F5344CB8AC3E}">
        <p14:creationId xmlns:p14="http://schemas.microsoft.com/office/powerpoint/2010/main" val="3457094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1026"/>
          <p:cNvSpPr txBox="1">
            <a:spLocks noChangeArrowheads="1"/>
          </p:cNvSpPr>
          <p:nvPr/>
        </p:nvSpPr>
        <p:spPr bwMode="auto">
          <a:xfrm>
            <a:off x="-32359" y="53340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gn="ctr" eaLnBrk="1" hangingPunct="1">
              <a:spcBef>
                <a:spcPct val="50000"/>
              </a:spcBef>
            </a:pPr>
            <a:r>
              <a:rPr lang="en-US" sz="2800" dirty="0">
                <a:solidFill>
                  <a:schemeClr val="accent1"/>
                </a:solidFill>
                <a:latin typeface="Arial Black" panose="020B0A04020102020204" pitchFamily="34" charset="0"/>
              </a:rPr>
              <a:t>Number of Cases and Rates (per </a:t>
            </a:r>
            <a:r>
              <a:rPr lang="en-US" sz="2800" dirty="0" smtClean="0">
                <a:solidFill>
                  <a:schemeClr val="accent1"/>
                </a:solidFill>
                <a:latin typeface="Arial Black" panose="020B0A04020102020204" pitchFamily="34" charset="0"/>
              </a:rPr>
              <a:t>100,000 persons</a:t>
            </a:r>
            <a:r>
              <a:rPr lang="en-US" sz="2800" dirty="0">
                <a:solidFill>
                  <a:schemeClr val="accent1"/>
                </a:solidFill>
                <a:latin typeface="Arial Black" panose="020B0A04020102020204" pitchFamily="34" charset="0"/>
              </a:rPr>
              <a:t>) of </a:t>
            </a:r>
            <a:r>
              <a:rPr lang="en-US" sz="2800" dirty="0" smtClean="0">
                <a:solidFill>
                  <a:schemeClr val="accent1"/>
                </a:solidFill>
                <a:latin typeface="Arial Black" panose="020B0A04020102020204" pitchFamily="34" charset="0"/>
              </a:rPr>
              <a:t>HIV Diagnoses* by Race/Ethnicity</a:t>
            </a:r>
            <a:r>
              <a:rPr lang="en-US" altLang="en-US" sz="2800" baseline="30000" dirty="0" smtClean="0">
                <a:solidFill>
                  <a:schemeClr val="accent1"/>
                </a:solidFill>
                <a:latin typeface="Arial Black" panose="020B0A04020102020204" pitchFamily="34" charset="0"/>
              </a:rPr>
              <a:t>†</a:t>
            </a:r>
            <a:r>
              <a:rPr lang="en-US" sz="2800" dirty="0" smtClean="0">
                <a:solidFill>
                  <a:schemeClr val="accent1"/>
                </a:solidFill>
                <a:latin typeface="Arial Black" panose="020B0A04020102020204" pitchFamily="34" charset="0"/>
              </a:rPr>
              <a:t>– Minnesota</a:t>
            </a:r>
            <a:r>
              <a:rPr lang="en-US" sz="2800" dirty="0">
                <a:solidFill>
                  <a:schemeClr val="accent1"/>
                </a:solidFill>
                <a:latin typeface="Arial Black" panose="020B0A04020102020204" pitchFamily="34" charset="0"/>
              </a:rPr>
              <a:t>, </a:t>
            </a:r>
            <a:r>
              <a:rPr lang="en-US" sz="2800" dirty="0" smtClean="0">
                <a:solidFill>
                  <a:schemeClr val="accent1"/>
                </a:solidFill>
                <a:latin typeface="Arial Black" panose="020B0A04020102020204" pitchFamily="34" charset="0"/>
              </a:rPr>
              <a:t>2015</a:t>
            </a:r>
            <a:endParaRPr lang="en-US" sz="2800" dirty="0">
              <a:solidFill>
                <a:schemeClr val="accent1"/>
              </a:solidFill>
              <a:latin typeface="Arial Black" panose="020B0A04020102020204" pitchFamily="34" charset="0"/>
            </a:endParaRPr>
          </a:p>
        </p:txBody>
      </p:sp>
      <p:graphicFrame>
        <p:nvGraphicFramePr>
          <p:cNvPr id="160897" name="Group 1153"/>
          <p:cNvGraphicFramePr>
            <a:graphicFrameLocks noGrp="1"/>
          </p:cNvGraphicFramePr>
          <p:nvPr>
            <p:extLst>
              <p:ext uri="{D42A27DB-BD31-4B8C-83A1-F6EECF244321}">
                <p14:modId xmlns:p14="http://schemas.microsoft.com/office/powerpoint/2010/main" val="334549426"/>
              </p:ext>
            </p:extLst>
          </p:nvPr>
        </p:nvGraphicFramePr>
        <p:xfrm>
          <a:off x="212724" y="1993139"/>
          <a:ext cx="8550277" cy="3258312"/>
        </p:xfrm>
        <a:graphic>
          <a:graphicData uri="http://schemas.openxmlformats.org/drawingml/2006/table">
            <a:tbl>
              <a:tblPr/>
              <a:tblGrid>
                <a:gridCol w="3932071"/>
                <a:gridCol w="1571840"/>
                <a:gridCol w="1474527"/>
                <a:gridCol w="1571839"/>
              </a:tblGrid>
              <a:tr h="362949">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1" u="none" strike="noStrike" cap="none" normalizeH="0" baseline="0" dirty="0" smtClean="0">
                          <a:ln>
                            <a:noFill/>
                          </a:ln>
                          <a:solidFill>
                            <a:schemeClr val="tx1"/>
                          </a:solidFill>
                          <a:effectLst/>
                          <a:latin typeface="Arial Narrow" pitchFamily="34" charset="0"/>
                        </a:rPr>
                        <a:t>Race/Ethnicity</a:t>
                      </a:r>
                    </a:p>
                  </a:txBody>
                  <a:tcPr anchor="ctr" horzOverflow="overflow">
                    <a:lnL cap="flat">
                      <a:noFill/>
                    </a:lnL>
                    <a:lnR>
                      <a:noFill/>
                    </a:lnR>
                    <a:lnT cap="flat">
                      <a:noFill/>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1" u="none" strike="noStrike" cap="none" normalizeH="0" baseline="0" dirty="0" smtClean="0">
                          <a:ln>
                            <a:noFill/>
                          </a:ln>
                          <a:solidFill>
                            <a:schemeClr val="tx1"/>
                          </a:solidFill>
                          <a:effectLst/>
                          <a:latin typeface="Arial Narrow" pitchFamily="34" charset="0"/>
                        </a:rPr>
                        <a:t>Cases</a:t>
                      </a:r>
                    </a:p>
                  </a:txBody>
                  <a:tcPr anchor="ctr" horzOverflow="overflow">
                    <a:lnL>
                      <a:noFill/>
                    </a:lnL>
                    <a:lnR>
                      <a:noFill/>
                    </a:lnR>
                    <a:lnT cap="flat">
                      <a:noFill/>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1" u="none" strike="noStrike" cap="none" normalizeH="0" baseline="0" dirty="0" smtClean="0">
                          <a:ln>
                            <a:noFill/>
                          </a:ln>
                          <a:solidFill>
                            <a:schemeClr val="tx1"/>
                          </a:solidFill>
                          <a:effectLst/>
                          <a:latin typeface="Arial Narrow" pitchFamily="34" charset="0"/>
                        </a:rPr>
                        <a:t>%</a:t>
                      </a:r>
                    </a:p>
                  </a:txBody>
                  <a:tcPr anchor="ctr" horzOverflow="overflow">
                    <a:lnL>
                      <a:noFill/>
                    </a:lnL>
                    <a:lnR>
                      <a:noFill/>
                    </a:lnR>
                    <a:lnT cap="flat">
                      <a:noFill/>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1" u="none" strike="noStrike" cap="none" normalizeH="0" baseline="0" dirty="0" smtClean="0">
                          <a:ln>
                            <a:noFill/>
                          </a:ln>
                          <a:solidFill>
                            <a:schemeClr val="tx1"/>
                          </a:solidFill>
                          <a:effectLst/>
                          <a:latin typeface="Arial Narrow" pitchFamily="34" charset="0"/>
                        </a:rPr>
                        <a:t>Rate</a:t>
                      </a:r>
                    </a:p>
                  </a:txBody>
                  <a:tcPr anchor="ctr" horzOverflow="overflow">
                    <a:lnL>
                      <a:noFill/>
                    </a:lnL>
                    <a:lnR cap="flat">
                      <a:noFill/>
                    </a:lnR>
                    <a:lnT cap="flat">
                      <a:noFill/>
                    </a:lnT>
                    <a:lnB w="28575" cap="flat" cmpd="sng" algn="ctr">
                      <a:solidFill>
                        <a:srgbClr val="FFFF66"/>
                      </a:solidFill>
                      <a:prstDash val="solid"/>
                      <a:round/>
                      <a:headEnd type="none" w="med" len="med"/>
                      <a:tailEnd type="none" w="med" len="med"/>
                    </a:lnB>
                    <a:lnTlToBr>
                      <a:noFill/>
                    </a:lnTlToBr>
                    <a:lnBlToTr>
                      <a:noFill/>
                    </a:lnBlToTr>
                    <a:noFill/>
                  </a:tcPr>
                </a:tc>
              </a:tr>
              <a:tr h="332890">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White, non-Hispanic</a:t>
                      </a:r>
                    </a:p>
                  </a:txBody>
                  <a:tcPr anchor="ctr" horzOverflow="overflow">
                    <a:lnL cap="flat">
                      <a:noFill/>
                    </a:lnL>
                    <a:lnR w="12700" cap="flat" cmpd="sng" algn="ctr">
                      <a:solidFill>
                        <a:schemeClr val="accent2"/>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120 </a:t>
                      </a:r>
                      <a:endParaRPr kumimoji="0" lang="en-US" sz="2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41%</a:t>
                      </a:r>
                      <a:endParaRPr kumimoji="0" lang="en-US" sz="2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2.7</a:t>
                      </a:r>
                    </a:p>
                  </a:txBody>
                  <a:tcPr anchor="ctr" horzOverflow="overflow">
                    <a:lnL w="12700" cap="flat" cmpd="sng" algn="ctr">
                      <a:solidFill>
                        <a:schemeClr val="accent2"/>
                      </a:solidFill>
                      <a:prstDash val="solid"/>
                      <a:round/>
                      <a:headEnd type="none" w="med" len="med"/>
                      <a:tailEnd type="none" w="med" len="med"/>
                    </a:lnL>
                    <a:lnR cap="flat">
                      <a:noFill/>
                    </a:lnR>
                    <a:lnT w="28575" cap="flat" cmpd="sng" algn="ctr">
                      <a:solidFill>
                        <a:srgbClr val="FFFF66"/>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99FF"/>
                    </a:solidFill>
                  </a:tcPr>
                </a:tc>
              </a:tr>
              <a:tr h="331776">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Black, African-American</a:t>
                      </a:r>
                    </a:p>
                  </a:txBody>
                  <a:tcPr anchor="ctr" horzOverflow="overflow">
                    <a:lnL cap="flat">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72</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25%</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36.5</a:t>
                      </a:r>
                    </a:p>
                  </a:txBody>
                  <a:tcPr anchor="ctr" horzOverflow="overflow">
                    <a:lnL w="12700" cap="flat" cmpd="sng" algn="ctr">
                      <a:solidFill>
                        <a:schemeClr val="accent2"/>
                      </a:solidFill>
                      <a:prstDash val="solid"/>
                      <a:round/>
                      <a:headEnd type="none" w="med" len="med"/>
                      <a:tailEnd type="none" w="med" len="med"/>
                    </a:lnL>
                    <a:lnR cap="flat">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99FF"/>
                    </a:solidFill>
                  </a:tcPr>
                </a:tc>
              </a:tr>
              <a:tr h="308395">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Black, African-born</a:t>
                      </a:r>
                    </a:p>
                  </a:txBody>
                  <a:tcPr anchor="ctr" horzOverflow="overflow">
                    <a:lnL cap="flat">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59</a:t>
                      </a:r>
                      <a:endParaRPr kumimoji="0" lang="en-US" sz="2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20%</a:t>
                      </a:r>
                      <a:endParaRPr kumimoji="0" lang="en-US" sz="2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defRPr/>
                      </a:pPr>
                      <a:r>
                        <a:rPr kumimoji="0" lang="en-US" altLang="en-US" sz="2000" b="1" i="0" u="none" strike="noStrike" cap="none" normalizeH="0" baseline="0" dirty="0" smtClean="0">
                          <a:ln>
                            <a:noFill/>
                          </a:ln>
                          <a:solidFill>
                            <a:schemeClr val="tx1"/>
                          </a:solidFill>
                          <a:effectLst/>
                          <a:latin typeface="Arial" charset="0"/>
                        </a:rPr>
                        <a:t>76.1</a:t>
                      </a:r>
                      <a:r>
                        <a:rPr lang="en-US" altLang="en-US" sz="1600" i="1" baseline="30000" dirty="0" smtClean="0">
                          <a:solidFill>
                            <a:schemeClr val="tx1"/>
                          </a:solidFill>
                        </a:rPr>
                        <a:t>††</a:t>
                      </a:r>
                      <a:endParaRPr kumimoji="0" lang="en-US" sz="1600" b="0" i="0" u="none" strike="noStrike" cap="none" normalizeH="0" baseline="30000" dirty="0" smtClean="0">
                        <a:ln>
                          <a:noFill/>
                        </a:ln>
                        <a:solidFill>
                          <a:schemeClr val="tx1"/>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cap="flat">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99FF"/>
                    </a:solidFill>
                  </a:tcPr>
                </a:tc>
              </a:tr>
              <a:tr h="346250">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Hispanic</a:t>
                      </a:r>
                      <a:endParaRPr kumimoji="0" lang="en-US" sz="1800" b="0" i="0" u="none" strike="noStrike" cap="none" normalizeH="0" baseline="0" dirty="0" smtClean="0">
                        <a:ln>
                          <a:noFill/>
                        </a:ln>
                        <a:solidFill>
                          <a:schemeClr val="tx1"/>
                        </a:solidFill>
                        <a:effectLst/>
                        <a:latin typeface="Arial Narrow" pitchFamily="34" charset="0"/>
                      </a:endParaRPr>
                    </a:p>
                  </a:txBody>
                  <a:tcPr anchor="ctr" horzOverflow="overflow">
                    <a:lnL cap="flat">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24</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8%</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9.6</a:t>
                      </a:r>
                    </a:p>
                  </a:txBody>
                  <a:tcPr anchor="ctr" horzOverflow="overflow">
                    <a:lnL w="12700" cap="flat" cmpd="sng" algn="ctr">
                      <a:solidFill>
                        <a:schemeClr val="accent2"/>
                      </a:solidFill>
                      <a:prstDash val="solid"/>
                      <a:round/>
                      <a:headEnd type="none" w="med" len="med"/>
                      <a:tailEnd type="none" w="med" len="med"/>
                    </a:lnL>
                    <a:lnR cap="flat">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99FF"/>
                    </a:solidFill>
                  </a:tcPr>
                </a:tc>
              </a:tr>
              <a:tr h="331776">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American Indian</a:t>
                      </a:r>
                    </a:p>
                  </a:txBody>
                  <a:tcPr anchor="ctr" horzOverflow="overflow">
                    <a:lnL cap="flat">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0</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0%</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0.0</a:t>
                      </a:r>
                    </a:p>
                  </a:txBody>
                  <a:tcPr anchor="ctr" horzOverflow="overflow">
                    <a:lnL w="12700" cap="flat" cmpd="sng" algn="ctr">
                      <a:solidFill>
                        <a:schemeClr val="accent2"/>
                      </a:solidFill>
                      <a:prstDash val="solid"/>
                      <a:round/>
                      <a:headEnd type="none" w="med" len="med"/>
                      <a:tailEnd type="none" w="med" len="med"/>
                    </a:lnL>
                    <a:lnR cap="flat">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99FF"/>
                    </a:solidFill>
                  </a:tcPr>
                </a:tc>
              </a:tr>
              <a:tr h="332890">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Asian/Pacific Islander</a:t>
                      </a:r>
                      <a:endParaRPr kumimoji="0" lang="en-US" sz="1800" b="0" i="0" u="none" strike="noStrike" cap="none" normalizeH="0" baseline="0" dirty="0" smtClean="0">
                        <a:ln>
                          <a:noFill/>
                        </a:ln>
                        <a:solidFill>
                          <a:schemeClr val="tx1"/>
                        </a:solidFill>
                        <a:effectLst/>
                        <a:latin typeface="Arial Narrow" pitchFamily="34" charset="0"/>
                      </a:endParaRPr>
                    </a:p>
                  </a:txBody>
                  <a:tcPr anchor="ctr" horzOverflow="overflow">
                    <a:lnL cap="flat">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10</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3%</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4.7</a:t>
                      </a:r>
                    </a:p>
                  </a:txBody>
                  <a:tcPr anchor="ctr" horzOverflow="overflow">
                    <a:lnL w="12700" cap="flat" cmpd="sng" algn="ctr">
                      <a:solidFill>
                        <a:schemeClr val="accent2"/>
                      </a:solidFill>
                      <a:prstDash val="solid"/>
                      <a:round/>
                      <a:headEnd type="none" w="med" len="med"/>
                      <a:tailEnd type="none" w="med" len="med"/>
                    </a:lnL>
                    <a:lnR cap="flat">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99FF"/>
                    </a:solidFill>
                  </a:tcPr>
                </a:tc>
              </a:tr>
              <a:tr h="331776">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Other^</a:t>
                      </a:r>
                      <a:endParaRPr kumimoji="0" lang="en-US" sz="1800" b="0" i="0" u="none" strike="noStrike" cap="none" normalizeH="0" baseline="0" dirty="0" smtClean="0">
                        <a:ln>
                          <a:noFill/>
                        </a:ln>
                        <a:solidFill>
                          <a:schemeClr val="tx1"/>
                        </a:solidFill>
                        <a:effectLst/>
                        <a:latin typeface="Arial Narrow" pitchFamily="34" charset="0"/>
                      </a:endParaRPr>
                    </a:p>
                  </a:txBody>
                  <a:tcPr anchor="ctr" horzOverflow="overflow">
                    <a:lnL cap="flat">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accent2"/>
                      </a:solidFill>
                      <a:prstDash val="solid"/>
                      <a:round/>
                      <a:headEnd type="none" w="med" len="med"/>
                      <a:tailEnd type="none" w="med" len="med"/>
                    </a:lnL>
                    <a:lnR cap="flat">
                      <a:noFill/>
                    </a:lnR>
                    <a:lnT w="12700" cap="flat" cmpd="sng" algn="ctr">
                      <a:solidFill>
                        <a:schemeClr val="accent2"/>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solidFill>
                      <a:srgbClr val="9999FF"/>
                    </a:solidFill>
                  </a:tcPr>
                </a:tc>
              </a:tr>
              <a:tr h="362949">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400" b="0" i="1" u="none" strike="noStrike" cap="none" normalizeH="0" baseline="0" dirty="0" smtClean="0">
                          <a:ln>
                            <a:noFill/>
                          </a:ln>
                          <a:solidFill>
                            <a:schemeClr val="tx1"/>
                          </a:solidFill>
                          <a:effectLst/>
                          <a:latin typeface="Arial Narrow" pitchFamily="34" charset="0"/>
                        </a:rPr>
                        <a:t>Total</a:t>
                      </a:r>
                    </a:p>
                  </a:txBody>
                  <a:tcPr anchor="ctr" horzOverflow="overflow">
                    <a:lnL cap="flat">
                      <a:noFill/>
                    </a:lnL>
                    <a:lnR w="12700" cap="flat" cmpd="sng" algn="ctr">
                      <a:solidFill>
                        <a:schemeClr val="accent2"/>
                      </a:solidFill>
                      <a:prstDash val="solid"/>
                      <a:round/>
                      <a:headEnd type="none" w="med" len="med"/>
                      <a:tailEnd type="none" w="med" len="med"/>
                    </a:lnR>
                    <a:lnT w="28575" cap="flat" cmpd="sng" algn="ctr">
                      <a:solidFill>
                        <a:srgbClr val="FFFF66"/>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1" i="1" u="none" strike="noStrike" cap="none" normalizeH="0" baseline="0" dirty="0" smtClean="0">
                          <a:ln>
                            <a:noFill/>
                          </a:ln>
                          <a:solidFill>
                            <a:schemeClr val="tx1"/>
                          </a:solidFill>
                          <a:effectLst/>
                          <a:latin typeface="Arial" charset="0"/>
                          <a:cs typeface="Arial" charset="0"/>
                        </a:rPr>
                        <a:t>291</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rgbClr val="FFFF66"/>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1" u="none" strike="noStrike" cap="none" normalizeH="0" baseline="0" dirty="0" smtClean="0">
                          <a:ln>
                            <a:noFill/>
                          </a:ln>
                          <a:solidFill>
                            <a:schemeClr val="tx1"/>
                          </a:solidFill>
                          <a:effectLst/>
                          <a:latin typeface="Arial" charset="0"/>
                        </a:rPr>
                        <a:t>100%</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rgbClr val="FFFF66"/>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1" u="none" strike="noStrike" cap="none" normalizeH="0" baseline="0" dirty="0" smtClean="0">
                          <a:ln>
                            <a:noFill/>
                          </a:ln>
                          <a:solidFill>
                            <a:schemeClr val="tx1"/>
                          </a:solidFill>
                          <a:effectLst/>
                          <a:latin typeface="Arial" charset="0"/>
                        </a:rPr>
                        <a:t>5.4</a:t>
                      </a:r>
                    </a:p>
                  </a:txBody>
                  <a:tcPr anchor="ctr" horzOverflow="overflow">
                    <a:lnL w="12700" cap="flat" cmpd="sng" algn="ctr">
                      <a:solidFill>
                        <a:schemeClr val="accent2"/>
                      </a:solidFill>
                      <a:prstDash val="solid"/>
                      <a:round/>
                      <a:headEnd type="none" w="med" len="med"/>
                      <a:tailEnd type="none" w="med" len="med"/>
                    </a:lnL>
                    <a:lnR cap="flat">
                      <a:noFill/>
                    </a:lnR>
                    <a:lnT w="28575" cap="flat" cmpd="sng" algn="ctr">
                      <a:solidFill>
                        <a:srgbClr val="FFFF66"/>
                      </a:solidFill>
                      <a:prstDash val="solid"/>
                      <a:round/>
                      <a:headEnd type="none" w="med" len="med"/>
                      <a:tailEnd type="none" w="med" len="med"/>
                    </a:lnT>
                    <a:lnB cap="flat">
                      <a:noFill/>
                    </a:lnB>
                    <a:lnTlToBr>
                      <a:noFill/>
                    </a:lnTlToBr>
                    <a:lnBlToTr>
                      <a:noFill/>
                    </a:lnBlToTr>
                    <a:solidFill>
                      <a:srgbClr val="9999FF"/>
                    </a:solidFill>
                  </a:tcPr>
                </a:tc>
              </a:tr>
            </a:tbl>
          </a:graphicData>
        </a:graphic>
      </p:graphicFrame>
      <p:sp>
        <p:nvSpPr>
          <p:cNvPr id="26676" name="Text Box 1106"/>
          <p:cNvSpPr txBox="1">
            <a:spLocks noChangeArrowheads="1"/>
          </p:cNvSpPr>
          <p:nvPr/>
        </p:nvSpPr>
        <p:spPr bwMode="auto">
          <a:xfrm>
            <a:off x="304800" y="5867400"/>
            <a:ext cx="8686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i="1" baseline="30000" dirty="0"/>
              <a:t>††</a:t>
            </a:r>
            <a:r>
              <a:rPr lang="en-US" sz="1200" i="1" dirty="0"/>
              <a:t> </a:t>
            </a:r>
            <a:r>
              <a:rPr lang="en-US" sz="1200" i="1" dirty="0" smtClean="0"/>
              <a:t>Estimate of 77,557  Source</a:t>
            </a:r>
            <a:r>
              <a:rPr lang="en-US" sz="1200" i="1" dirty="0"/>
              <a:t>: </a:t>
            </a:r>
            <a:r>
              <a:rPr lang="en-US" sz="1200" i="1" dirty="0" smtClean="0"/>
              <a:t> 2010-2012 American Community Survey. </a:t>
            </a:r>
            <a:r>
              <a:rPr lang="en-US" sz="1200" i="1" dirty="0"/>
              <a:t>Additional calculations by the State Demographic Center. </a:t>
            </a:r>
            <a:endParaRPr lang="en-US" sz="1200" i="1" dirty="0">
              <a:solidFill>
                <a:srgbClr val="C00000"/>
              </a:solidFill>
            </a:endParaRPr>
          </a:p>
          <a:p>
            <a:pPr eaLnBrk="1" hangingPunct="1"/>
            <a:r>
              <a:rPr lang="en-US" altLang="en-US" sz="1200" i="1" dirty="0"/>
              <a:t>^ Other = Multi-racial persons or persons with </a:t>
            </a:r>
            <a:r>
              <a:rPr lang="en-US" altLang="en-US" sz="1200" i="1" dirty="0" smtClean="0"/>
              <a:t>unknown or missing race</a:t>
            </a:r>
          </a:p>
          <a:p>
            <a:pPr eaLnBrk="1" hangingPunct="1"/>
            <a:r>
              <a:rPr lang="en-US" sz="1200" i="1" dirty="0" smtClean="0"/>
              <a:t>#-Number of cases too small to calculate reliable rate</a:t>
            </a:r>
            <a:endParaRPr lang="en-US" sz="1200" i="1" dirty="0"/>
          </a:p>
        </p:txBody>
      </p:sp>
      <p:sp>
        <p:nvSpPr>
          <p:cNvPr id="26677" name="Text Box 1108"/>
          <p:cNvSpPr txBox="1">
            <a:spLocks noChangeArrowheads="1"/>
          </p:cNvSpPr>
          <p:nvPr/>
        </p:nvSpPr>
        <p:spPr bwMode="auto">
          <a:xfrm>
            <a:off x="-714375" y="5193402"/>
            <a:ext cx="8686800" cy="775597"/>
          </a:xfrm>
          <a:prstGeom prst="rect">
            <a:avLst/>
          </a:prstGeom>
          <a:noFill/>
          <a:ln>
            <a:noFill/>
          </a:ln>
          <a:effectLst/>
          <a:extLst/>
        </p:spPr>
        <p:txBody>
          <a:bodyPr lIns="182880" tIns="182880" rIns="182880" bIns="182880" anchor="ctr" anchorCtr="1">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nSpc>
                <a:spcPct val="90000"/>
              </a:lnSpc>
              <a:spcBef>
                <a:spcPct val="50000"/>
              </a:spcBef>
            </a:pPr>
            <a:r>
              <a:rPr lang="en-US" altLang="en-US" sz="1200" i="1" dirty="0"/>
              <a:t>* HIV or AIDS at first diagnosis; 2010 U.S. Census Data used for rate calculations.    </a:t>
            </a:r>
          </a:p>
          <a:p>
            <a:pPr>
              <a:lnSpc>
                <a:spcPct val="80000"/>
              </a:lnSpc>
              <a:spcBef>
                <a:spcPct val="50000"/>
              </a:spcBef>
            </a:pPr>
            <a:r>
              <a:rPr lang="en-US" altLang="en-US" sz="1200" i="1" baseline="30000" dirty="0"/>
              <a:t>†</a:t>
            </a:r>
            <a:r>
              <a:rPr lang="en-US" altLang="en-US" sz="1200" i="1" dirty="0"/>
              <a:t> “African-born” refers to Blacks who reported an African country of birth; “African American” refers to all other Blacks. </a:t>
            </a:r>
          </a:p>
        </p:txBody>
      </p:sp>
      <p:sp>
        <p:nvSpPr>
          <p:cNvPr id="6" name="Rectangle 3"/>
          <p:cNvSpPr>
            <a:spLocks noChangeArrowheads="1"/>
          </p:cNvSpPr>
          <p:nvPr/>
        </p:nvSpPr>
        <p:spPr bwMode="auto">
          <a:xfrm>
            <a:off x="6248400" y="6022932"/>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 </a:t>
            </a:r>
            <a:r>
              <a:rPr lang="en-US" altLang="en-US" sz="1000" i="1" dirty="0"/>
              <a:t>HIV/AIDS in Minnesota: Annual Review</a:t>
            </a:r>
          </a:p>
          <a:p>
            <a:endParaRPr lang="en-US" altLang="en-US" sz="1000" i="1" dirty="0">
              <a:solidFill>
                <a:srgbClr val="99CCFF"/>
              </a:solidFill>
            </a:endParaRPr>
          </a:p>
          <a:p>
            <a:endParaRPr lang="en-US" altLang="en-US" sz="1000" i="1" dirty="0">
              <a:solidFill>
                <a:srgbClr val="99CCFF"/>
              </a:solidFill>
            </a:endParaRPr>
          </a:p>
        </p:txBody>
      </p:sp>
    </p:spTree>
    <p:extLst>
      <p:ext uri="{BB962C8B-B14F-4D97-AF65-F5344CB8AC3E}">
        <p14:creationId xmlns:p14="http://schemas.microsoft.com/office/powerpoint/2010/main" val="1047358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1026"/>
          <p:cNvSpPr txBox="1">
            <a:spLocks noChangeArrowheads="1"/>
          </p:cNvSpPr>
          <p:nvPr/>
        </p:nvSpPr>
        <p:spPr bwMode="auto">
          <a:xfrm>
            <a:off x="304800" y="609600"/>
            <a:ext cx="86487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gn="ctr" eaLnBrk="1" hangingPunct="1">
              <a:spcBef>
                <a:spcPct val="50000"/>
              </a:spcBef>
            </a:pPr>
            <a:r>
              <a:rPr lang="en-US" sz="2800" dirty="0">
                <a:solidFill>
                  <a:schemeClr val="accent1"/>
                </a:solidFill>
                <a:latin typeface="Arial Black" panose="020B0A04020102020204" pitchFamily="34" charset="0"/>
              </a:rPr>
              <a:t>Number of Cases and Rates (per 100,000 persons) of </a:t>
            </a:r>
            <a:r>
              <a:rPr lang="en-US" sz="2800" dirty="0" smtClean="0">
                <a:solidFill>
                  <a:schemeClr val="accent1"/>
                </a:solidFill>
                <a:latin typeface="Arial Black" panose="020B0A04020102020204" pitchFamily="34" charset="0"/>
              </a:rPr>
              <a:t>Adult and Adolescent HIV Diagnoses** by Gender/Risk</a:t>
            </a:r>
            <a:r>
              <a:rPr lang="en-US" altLang="en-US" sz="2800" baseline="30000" dirty="0" smtClean="0">
                <a:solidFill>
                  <a:schemeClr val="accent1"/>
                </a:solidFill>
                <a:latin typeface="Arial Black" panose="020B0A04020102020204" pitchFamily="34" charset="0"/>
              </a:rPr>
              <a:t>†</a:t>
            </a:r>
            <a:r>
              <a:rPr lang="en-US" sz="2800" dirty="0" smtClean="0">
                <a:solidFill>
                  <a:schemeClr val="accent1"/>
                </a:solidFill>
                <a:latin typeface="Arial Black" panose="020B0A04020102020204" pitchFamily="34" charset="0"/>
              </a:rPr>
              <a:t>, Minnesota</a:t>
            </a:r>
            <a:r>
              <a:rPr lang="en-US" sz="2800" dirty="0">
                <a:solidFill>
                  <a:schemeClr val="accent1"/>
                </a:solidFill>
                <a:latin typeface="Arial Black" panose="020B0A04020102020204" pitchFamily="34" charset="0"/>
              </a:rPr>
              <a:t>, </a:t>
            </a:r>
            <a:r>
              <a:rPr lang="en-US" sz="2800" dirty="0" smtClean="0">
                <a:solidFill>
                  <a:schemeClr val="accent1"/>
                </a:solidFill>
                <a:latin typeface="Arial Black" panose="020B0A04020102020204" pitchFamily="34" charset="0"/>
              </a:rPr>
              <a:t>2015</a:t>
            </a:r>
            <a:endParaRPr lang="en-US" sz="2800" dirty="0">
              <a:solidFill>
                <a:schemeClr val="accent1"/>
              </a:solidFill>
              <a:latin typeface="Arial Black" panose="020B0A04020102020204" pitchFamily="34" charset="0"/>
            </a:endParaRPr>
          </a:p>
        </p:txBody>
      </p:sp>
      <p:graphicFrame>
        <p:nvGraphicFramePr>
          <p:cNvPr id="160897" name="Group 1153"/>
          <p:cNvGraphicFramePr>
            <a:graphicFrameLocks noGrp="1"/>
          </p:cNvGraphicFramePr>
          <p:nvPr>
            <p:extLst>
              <p:ext uri="{D42A27DB-BD31-4B8C-83A1-F6EECF244321}">
                <p14:modId xmlns:p14="http://schemas.microsoft.com/office/powerpoint/2010/main" val="151515147"/>
              </p:ext>
            </p:extLst>
          </p:nvPr>
        </p:nvGraphicFramePr>
        <p:xfrm>
          <a:off x="212725" y="2438400"/>
          <a:ext cx="8550275" cy="2362200"/>
        </p:xfrm>
        <a:graphic>
          <a:graphicData uri="http://schemas.openxmlformats.org/drawingml/2006/table">
            <a:tbl>
              <a:tblPr/>
              <a:tblGrid>
                <a:gridCol w="3932071"/>
                <a:gridCol w="1571839"/>
                <a:gridCol w="1474527"/>
                <a:gridCol w="1571838"/>
              </a:tblGrid>
              <a:tr h="413851">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1" u="none" strike="noStrike" cap="none" normalizeH="0" baseline="0" dirty="0" smtClean="0">
                          <a:ln>
                            <a:noFill/>
                          </a:ln>
                          <a:solidFill>
                            <a:schemeClr val="tx1"/>
                          </a:solidFill>
                          <a:effectLst/>
                          <a:latin typeface="Arial Narrow" pitchFamily="34" charset="0"/>
                        </a:rPr>
                        <a:t>Gender/Risk</a:t>
                      </a:r>
                    </a:p>
                  </a:txBody>
                  <a:tcPr anchor="ctr" horzOverflow="overflow">
                    <a:lnL cap="flat">
                      <a:noFill/>
                    </a:lnL>
                    <a:lnR>
                      <a:noFill/>
                    </a:lnR>
                    <a:lnT cap="flat">
                      <a:noFill/>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1" u="none" strike="noStrike" cap="none" normalizeH="0" baseline="0" dirty="0" smtClean="0">
                          <a:ln>
                            <a:noFill/>
                          </a:ln>
                          <a:solidFill>
                            <a:schemeClr val="tx1"/>
                          </a:solidFill>
                          <a:effectLst/>
                          <a:latin typeface="Arial Narrow" pitchFamily="34" charset="0"/>
                        </a:rPr>
                        <a:t>Cases</a:t>
                      </a:r>
                    </a:p>
                  </a:txBody>
                  <a:tcPr anchor="ctr" horzOverflow="overflow">
                    <a:lnL>
                      <a:noFill/>
                    </a:lnL>
                    <a:lnR>
                      <a:noFill/>
                    </a:lnR>
                    <a:lnT cap="flat">
                      <a:noFill/>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1" u="none" strike="noStrike" cap="none" normalizeH="0" baseline="0" dirty="0" smtClean="0">
                          <a:ln>
                            <a:noFill/>
                          </a:ln>
                          <a:solidFill>
                            <a:schemeClr val="tx1"/>
                          </a:solidFill>
                          <a:effectLst/>
                          <a:latin typeface="Arial Narrow" pitchFamily="34" charset="0"/>
                        </a:rPr>
                        <a:t>%</a:t>
                      </a:r>
                    </a:p>
                  </a:txBody>
                  <a:tcPr anchor="ctr" horzOverflow="overflow">
                    <a:lnL>
                      <a:noFill/>
                    </a:lnL>
                    <a:lnR>
                      <a:noFill/>
                    </a:lnR>
                    <a:lnT cap="flat">
                      <a:noFill/>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1" u="none" strike="noStrike" cap="none" normalizeH="0" baseline="0" dirty="0" smtClean="0">
                          <a:ln>
                            <a:noFill/>
                          </a:ln>
                          <a:solidFill>
                            <a:schemeClr val="tx1"/>
                          </a:solidFill>
                          <a:effectLst/>
                          <a:latin typeface="Arial Narrow" pitchFamily="34" charset="0"/>
                        </a:rPr>
                        <a:t>Rate</a:t>
                      </a:r>
                    </a:p>
                  </a:txBody>
                  <a:tcPr anchor="ctr" horzOverflow="overflow">
                    <a:lnL>
                      <a:noFill/>
                    </a:lnL>
                    <a:lnR cap="flat">
                      <a:noFill/>
                    </a:lnR>
                    <a:lnT cap="flat">
                      <a:noFill/>
                    </a:lnT>
                    <a:lnB w="28575" cap="flat" cmpd="sng" algn="ctr">
                      <a:solidFill>
                        <a:srgbClr val="FFFF66"/>
                      </a:solidFill>
                      <a:prstDash val="solid"/>
                      <a:round/>
                      <a:headEnd type="none" w="med" len="med"/>
                      <a:tailEnd type="none" w="med" len="med"/>
                    </a:lnB>
                    <a:lnTlToBr>
                      <a:noFill/>
                    </a:lnTlToBr>
                    <a:lnBlToTr>
                      <a:noFill/>
                    </a:lnBlToTr>
                    <a:noFill/>
                  </a:tcPr>
                </a:tc>
              </a:tr>
              <a:tr h="379575">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Men (Total)</a:t>
                      </a:r>
                    </a:p>
                  </a:txBody>
                  <a:tcPr anchor="ctr" horzOverflow="overflow">
                    <a:lnL cap="flat">
                      <a:noFill/>
                    </a:lnL>
                    <a:lnR w="12700" cap="flat" cmpd="sng" algn="ctr">
                      <a:solidFill>
                        <a:schemeClr val="accent2"/>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(225)</a:t>
                      </a:r>
                      <a:endParaRPr kumimoji="0" lang="en-US" sz="2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76%</a:t>
                      </a:r>
                      <a:endParaRPr kumimoji="0" lang="en-US" sz="2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8.5</a:t>
                      </a:r>
                    </a:p>
                  </a:txBody>
                  <a:tcPr anchor="ctr" horzOverflow="overflow">
                    <a:lnL w="12700" cap="flat" cmpd="sng" algn="ctr">
                      <a:solidFill>
                        <a:schemeClr val="accent2"/>
                      </a:solidFill>
                      <a:prstDash val="solid"/>
                      <a:round/>
                      <a:headEnd type="none" w="med" len="med"/>
                      <a:tailEnd type="none" w="med" len="med"/>
                    </a:lnL>
                    <a:lnR cap="flat">
                      <a:noFill/>
                    </a:lnR>
                    <a:lnT w="28575" cap="flat" cmpd="sng" algn="ctr">
                      <a:solidFill>
                        <a:srgbClr val="FFFF66"/>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3">
                        <a:lumMod val="60000"/>
                        <a:lumOff val="40000"/>
                      </a:schemeClr>
                    </a:solidFill>
                  </a:tcPr>
                </a:tc>
              </a:tr>
              <a:tr h="378306">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800" b="0" i="1" u="none" strike="noStrike" cap="none" normalizeH="0" baseline="0" dirty="0" smtClean="0">
                          <a:ln>
                            <a:noFill/>
                          </a:ln>
                          <a:solidFill>
                            <a:schemeClr val="tx1"/>
                          </a:solidFill>
                          <a:effectLst/>
                          <a:latin typeface="Arial" charset="0"/>
                          <a:cs typeface="Arial" charset="0"/>
                        </a:rPr>
                        <a:t>     MSM</a:t>
                      </a:r>
                      <a:r>
                        <a:rPr lang="en-US" altLang="en-US" sz="1800" i="1" baseline="30000" dirty="0" smtClean="0">
                          <a:solidFill>
                            <a:schemeClr val="tx1"/>
                          </a:solidFill>
                        </a:rPr>
                        <a:t>†</a:t>
                      </a:r>
                      <a:endParaRPr kumimoji="0" lang="en-US" sz="1800" b="0" i="1" u="none" strike="noStrike" cap="none" normalizeH="0" baseline="0" dirty="0" smtClean="0">
                        <a:ln>
                          <a:noFill/>
                        </a:ln>
                        <a:solidFill>
                          <a:schemeClr val="tx1"/>
                        </a:solidFill>
                        <a:effectLst/>
                        <a:latin typeface="Arial" charset="0"/>
                        <a:cs typeface="Arial" charset="0"/>
                      </a:endParaRPr>
                    </a:p>
                  </a:txBody>
                  <a:tcPr anchor="ctr" horzOverflow="overflow">
                    <a:lnL cap="flat">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1" i="1" u="none" strike="noStrike" cap="none" normalizeH="0" baseline="0" dirty="0" smtClean="0">
                          <a:ln>
                            <a:noFill/>
                          </a:ln>
                          <a:solidFill>
                            <a:schemeClr val="tx1"/>
                          </a:solidFill>
                          <a:effectLst/>
                          <a:latin typeface="Arial" charset="0"/>
                        </a:rPr>
                        <a:t>156</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1" u="none" strike="noStrike" cap="none" normalizeH="0" baseline="0" dirty="0" smtClean="0">
                          <a:ln>
                            <a:noFill/>
                          </a:ln>
                          <a:solidFill>
                            <a:schemeClr val="tx1"/>
                          </a:solidFill>
                          <a:effectLst/>
                          <a:latin typeface="Arial" charset="0"/>
                          <a:cs typeface="Arial" charset="0"/>
                        </a:rPr>
                        <a:t>69%</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altLang="en-US" sz="2000" b="1" i="0" u="none" strike="noStrike" cap="none" normalizeH="0" baseline="0" dirty="0" smtClean="0">
                          <a:ln>
                            <a:noFill/>
                          </a:ln>
                          <a:solidFill>
                            <a:schemeClr val="tx1"/>
                          </a:solidFill>
                          <a:effectLst/>
                          <a:latin typeface="Arial" charset="0"/>
                        </a:rPr>
                        <a:t>168.1</a:t>
                      </a:r>
                      <a:r>
                        <a:rPr lang="en-US" altLang="en-US" sz="2000" i="1" baseline="30000" dirty="0" smtClean="0">
                          <a:solidFill>
                            <a:schemeClr val="tx1"/>
                          </a:solidFill>
                        </a:rPr>
                        <a:t>††</a:t>
                      </a:r>
                      <a:endParaRPr kumimoji="0" lang="en-US" sz="2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cap="flat">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3">
                        <a:lumMod val="60000"/>
                        <a:lumOff val="40000"/>
                      </a:schemeClr>
                    </a:solidFill>
                  </a:tcPr>
                </a:tc>
              </a:tr>
              <a:tr h="351646">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800" b="0" i="1" u="none" strike="noStrike" cap="none" normalizeH="0" baseline="0" dirty="0" smtClean="0">
                          <a:ln>
                            <a:noFill/>
                          </a:ln>
                          <a:solidFill>
                            <a:schemeClr val="tx1"/>
                          </a:solidFill>
                          <a:effectLst/>
                          <a:latin typeface="Arial" charset="0"/>
                          <a:cs typeface="Arial" charset="0"/>
                        </a:rPr>
                        <a:t>     Non-MSM</a:t>
                      </a:r>
                    </a:p>
                  </a:txBody>
                  <a:tcPr anchor="ctr" horzOverflow="overflow">
                    <a:lnL cap="flat">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1" i="1" u="none" strike="noStrike" cap="none" normalizeH="0" baseline="0" dirty="0" smtClean="0">
                          <a:ln>
                            <a:noFill/>
                          </a:ln>
                          <a:solidFill>
                            <a:schemeClr val="tx1"/>
                          </a:solidFill>
                          <a:effectLst/>
                          <a:latin typeface="Arial" charset="0"/>
                        </a:rPr>
                        <a:t>69</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1" u="none" strike="noStrike" cap="none" normalizeH="0" baseline="0" dirty="0" smtClean="0">
                          <a:ln>
                            <a:noFill/>
                          </a:ln>
                          <a:solidFill>
                            <a:schemeClr val="tx1"/>
                          </a:solidFill>
                          <a:effectLst/>
                          <a:latin typeface="Arial" charset="0"/>
                        </a:rPr>
                        <a:t>31%</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defRPr/>
                      </a:pPr>
                      <a:r>
                        <a:rPr kumimoji="0" lang="en-US" sz="2000" b="1" i="0" u="none" strike="noStrike" cap="none" normalizeH="0" baseline="0" dirty="0" smtClean="0">
                          <a:ln>
                            <a:noFill/>
                          </a:ln>
                          <a:solidFill>
                            <a:schemeClr val="tx1"/>
                          </a:solidFill>
                          <a:effectLst/>
                          <a:latin typeface="Arial" charset="0"/>
                        </a:rPr>
                        <a:t>2.7</a:t>
                      </a:r>
                    </a:p>
                  </a:txBody>
                  <a:tcPr anchor="ctr" horzOverflow="overflow">
                    <a:lnL w="12700" cap="flat" cmpd="sng" algn="ctr">
                      <a:solidFill>
                        <a:schemeClr val="accent2"/>
                      </a:solidFill>
                      <a:prstDash val="solid"/>
                      <a:round/>
                      <a:headEnd type="none" w="med" len="med"/>
                      <a:tailEnd type="none" w="med" len="med"/>
                    </a:lnL>
                    <a:lnR cap="flat">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3">
                        <a:lumMod val="60000"/>
                        <a:lumOff val="40000"/>
                      </a:schemeClr>
                    </a:solidFill>
                  </a:tcPr>
                </a:tc>
              </a:tr>
              <a:tr h="394809">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mn-lt"/>
                        </a:rPr>
                        <a:t>Women</a:t>
                      </a:r>
                    </a:p>
                  </a:txBody>
                  <a:tcPr anchor="ctr" horzOverflow="overflow">
                    <a:lnL cap="flat">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68</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23%</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2.5</a:t>
                      </a:r>
                    </a:p>
                  </a:txBody>
                  <a:tcPr anchor="ctr" horzOverflow="overflow">
                    <a:lnL w="12700" cap="flat" cmpd="sng" algn="ctr">
                      <a:solidFill>
                        <a:schemeClr val="accent2"/>
                      </a:solidFill>
                      <a:prstDash val="solid"/>
                      <a:round/>
                      <a:headEnd type="none" w="med" len="med"/>
                      <a:tailEnd type="none" w="med" len="med"/>
                    </a:lnL>
                    <a:lnR cap="flat">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3">
                        <a:lumMod val="60000"/>
                        <a:lumOff val="40000"/>
                      </a:schemeClr>
                    </a:solidFill>
                  </a:tcPr>
                </a:tc>
              </a:tr>
              <a:tr h="444013">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400" b="0" i="1" u="none" strike="noStrike" cap="none" normalizeH="0" baseline="0" dirty="0" smtClean="0">
                          <a:ln>
                            <a:noFill/>
                          </a:ln>
                          <a:solidFill>
                            <a:schemeClr val="tx1"/>
                          </a:solidFill>
                          <a:effectLst/>
                          <a:latin typeface="Arial Narrow" pitchFamily="34" charset="0"/>
                        </a:rPr>
                        <a:t>Total</a:t>
                      </a:r>
                    </a:p>
                  </a:txBody>
                  <a:tcPr anchor="ctr" horzOverflow="overflow">
                    <a:lnL cap="flat">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1" i="1" u="none" strike="noStrike" cap="none" normalizeH="0" baseline="0" dirty="0" smtClean="0">
                          <a:ln>
                            <a:noFill/>
                          </a:ln>
                          <a:solidFill>
                            <a:schemeClr val="tx1"/>
                          </a:solidFill>
                          <a:effectLst/>
                          <a:latin typeface="Arial" charset="0"/>
                          <a:cs typeface="Arial" charset="0"/>
                        </a:rPr>
                        <a:t>294</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1" u="none" strike="noStrike" cap="none" normalizeH="0" baseline="0" dirty="0" smtClean="0">
                          <a:ln>
                            <a:noFill/>
                          </a:ln>
                          <a:solidFill>
                            <a:schemeClr val="tx1"/>
                          </a:solidFill>
                          <a:effectLst/>
                          <a:latin typeface="Arial" charset="0"/>
                        </a:rPr>
                        <a:t>100%</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1" u="none" strike="noStrike" cap="none" normalizeH="0" baseline="0" dirty="0" smtClean="0">
                          <a:ln>
                            <a:noFill/>
                          </a:ln>
                          <a:solidFill>
                            <a:schemeClr val="tx1"/>
                          </a:solidFill>
                          <a:effectLst/>
                          <a:latin typeface="Arial" charset="0"/>
                        </a:rPr>
                        <a:t>5.5</a:t>
                      </a:r>
                    </a:p>
                  </a:txBody>
                  <a:tcPr anchor="ctr" horzOverflow="overflow">
                    <a:lnL w="12700" cap="flat" cmpd="sng" algn="ctr">
                      <a:solidFill>
                        <a:schemeClr val="accent2"/>
                      </a:solidFill>
                      <a:prstDash val="solid"/>
                      <a:round/>
                      <a:headEnd type="none" w="med" len="med"/>
                      <a:tailEnd type="none" w="med" len="med"/>
                    </a:lnL>
                    <a:lnR cap="flat">
                      <a:noFill/>
                    </a:lnR>
                    <a:lnT w="12700" cap="flat" cmpd="sng" algn="ctr">
                      <a:solidFill>
                        <a:schemeClr val="accent2"/>
                      </a:solidFill>
                      <a:prstDash val="solid"/>
                      <a:round/>
                      <a:headEnd type="none" w="med" len="med"/>
                      <a:tailEnd type="none" w="med" len="med"/>
                    </a:lnT>
                    <a:lnB cap="flat">
                      <a:noFill/>
                    </a:lnB>
                    <a:lnTlToBr>
                      <a:noFill/>
                    </a:lnTlToBr>
                    <a:lnBlToTr>
                      <a:noFill/>
                    </a:lnBlToTr>
                    <a:noFill/>
                  </a:tcPr>
                </a:tc>
              </a:tr>
            </a:tbl>
          </a:graphicData>
        </a:graphic>
      </p:graphicFrame>
      <p:sp>
        <p:nvSpPr>
          <p:cNvPr id="26676" name="Text Box 1106"/>
          <p:cNvSpPr txBox="1">
            <a:spLocks noChangeArrowheads="1"/>
          </p:cNvSpPr>
          <p:nvPr/>
        </p:nvSpPr>
        <p:spPr bwMode="auto">
          <a:xfrm>
            <a:off x="304800" y="5867400"/>
            <a:ext cx="8686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r>
              <a:rPr lang="en-US" altLang="en-US" sz="1200" i="1" baseline="30000" dirty="0"/>
              <a:t>††</a:t>
            </a:r>
            <a:r>
              <a:rPr lang="en-US" sz="1200" i="1" dirty="0"/>
              <a:t> </a:t>
            </a:r>
            <a:r>
              <a:rPr lang="en-US" sz="1200" i="1" dirty="0" smtClean="0"/>
              <a:t>Estimate of 92,788  </a:t>
            </a:r>
            <a:endParaRPr lang="en-US" sz="1200" i="1" dirty="0"/>
          </a:p>
        </p:txBody>
      </p:sp>
      <p:sp>
        <p:nvSpPr>
          <p:cNvPr id="26677" name="Text Box 1108"/>
          <p:cNvSpPr txBox="1">
            <a:spLocks noChangeArrowheads="1"/>
          </p:cNvSpPr>
          <p:nvPr/>
        </p:nvSpPr>
        <p:spPr bwMode="auto">
          <a:xfrm>
            <a:off x="-2057400" y="4831015"/>
            <a:ext cx="9232899" cy="1034129"/>
          </a:xfrm>
          <a:prstGeom prst="rect">
            <a:avLst/>
          </a:prstGeom>
          <a:noFill/>
          <a:ln>
            <a:noFill/>
          </a:ln>
          <a:effectLst/>
          <a:extLst/>
        </p:spPr>
        <p:txBody>
          <a:bodyPr wrap="square" lIns="182880" tIns="182880" rIns="182880" bIns="182880" anchor="ctr" anchorCtr="1">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nSpc>
                <a:spcPct val="90000"/>
              </a:lnSpc>
              <a:spcBef>
                <a:spcPct val="50000"/>
              </a:spcBef>
            </a:pPr>
            <a:r>
              <a:rPr lang="en-US" altLang="en-US" sz="1200" i="1" dirty="0" smtClean="0"/>
              <a:t>**HIV </a:t>
            </a:r>
            <a:r>
              <a:rPr lang="en-US" altLang="en-US" sz="1200" i="1" dirty="0"/>
              <a:t>or AIDS at first </a:t>
            </a:r>
            <a:r>
              <a:rPr lang="en-US" altLang="en-US" sz="1200" i="1" dirty="0" smtClean="0"/>
              <a:t>diagnosis over the age of 13</a:t>
            </a:r>
          </a:p>
          <a:p>
            <a:pPr marL="171450" indent="-171450">
              <a:lnSpc>
                <a:spcPct val="90000"/>
              </a:lnSpc>
              <a:spcBef>
                <a:spcPct val="50000"/>
              </a:spcBef>
              <a:buFont typeface="Arial" charset="0"/>
              <a:buChar char="•"/>
            </a:pPr>
            <a:r>
              <a:rPr lang="en-US" altLang="en-US" sz="1200" i="1" dirty="0" smtClean="0"/>
              <a:t> </a:t>
            </a:r>
            <a:r>
              <a:rPr lang="en-US" altLang="en-US" sz="1200" i="1" dirty="0"/>
              <a:t>2010 U.S. </a:t>
            </a:r>
            <a:r>
              <a:rPr lang="en-US" altLang="en-US" sz="1200" i="1" dirty="0" smtClean="0"/>
              <a:t>Census Data for persons age 13 and over </a:t>
            </a:r>
            <a:r>
              <a:rPr lang="en-US" altLang="en-US" sz="1200" i="1" dirty="0"/>
              <a:t>used for rate calculations.    </a:t>
            </a:r>
          </a:p>
          <a:p>
            <a:pPr>
              <a:lnSpc>
                <a:spcPct val="80000"/>
              </a:lnSpc>
              <a:spcBef>
                <a:spcPct val="50000"/>
              </a:spcBef>
            </a:pPr>
            <a:r>
              <a:rPr lang="en-US" altLang="en-US" sz="1200" i="1" baseline="30000" dirty="0" smtClean="0"/>
              <a:t>†</a:t>
            </a:r>
            <a:r>
              <a:rPr lang="en-US" altLang="en-US" sz="1200" i="1" dirty="0" smtClean="0"/>
              <a:t> “MSM” </a:t>
            </a:r>
            <a:r>
              <a:rPr lang="en-US" altLang="en-US" sz="1200" i="1" dirty="0"/>
              <a:t>refers to </a:t>
            </a:r>
            <a:r>
              <a:rPr lang="en-US" altLang="en-US" sz="1200" i="1" dirty="0" smtClean="0"/>
              <a:t>both MSM and MSM/IDU. </a:t>
            </a:r>
            <a:endParaRPr lang="en-US" altLang="en-US" sz="1200" i="1" dirty="0"/>
          </a:p>
        </p:txBody>
      </p:sp>
      <p:sp>
        <p:nvSpPr>
          <p:cNvPr id="6" name="Rectangle 3"/>
          <p:cNvSpPr>
            <a:spLocks noChangeArrowheads="1"/>
          </p:cNvSpPr>
          <p:nvPr/>
        </p:nvSpPr>
        <p:spPr bwMode="auto">
          <a:xfrm>
            <a:off x="6248400" y="6022932"/>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 </a:t>
            </a:r>
            <a:r>
              <a:rPr lang="en-US" altLang="en-US" sz="1000" i="1" dirty="0"/>
              <a:t>HIV/AIDS in Minnesota: Annual Review</a:t>
            </a:r>
          </a:p>
          <a:p>
            <a:endParaRPr lang="en-US" altLang="en-US" sz="1000" i="1" dirty="0">
              <a:solidFill>
                <a:srgbClr val="99CCFF"/>
              </a:solidFill>
            </a:endParaRPr>
          </a:p>
          <a:p>
            <a:endParaRPr lang="en-US" altLang="en-US" sz="1000" i="1" dirty="0">
              <a:solidFill>
                <a:srgbClr val="99CCFF"/>
              </a:solidFill>
            </a:endParaRPr>
          </a:p>
        </p:txBody>
      </p:sp>
    </p:spTree>
    <p:extLst>
      <p:ext uri="{BB962C8B-B14F-4D97-AF65-F5344CB8AC3E}">
        <p14:creationId xmlns:p14="http://schemas.microsoft.com/office/powerpoint/2010/main" val="1472477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1026"/>
          <p:cNvSpPr txBox="1">
            <a:spLocks noChangeArrowheads="1"/>
          </p:cNvSpPr>
          <p:nvPr/>
        </p:nvSpPr>
        <p:spPr bwMode="auto">
          <a:xfrm>
            <a:off x="304800" y="609600"/>
            <a:ext cx="86487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gn="ctr" eaLnBrk="1" hangingPunct="1">
              <a:spcBef>
                <a:spcPct val="50000"/>
              </a:spcBef>
            </a:pPr>
            <a:r>
              <a:rPr lang="en-US" sz="2800" dirty="0">
                <a:solidFill>
                  <a:schemeClr val="accent1"/>
                </a:solidFill>
                <a:latin typeface="Arial Black" panose="020B0A04020102020204" pitchFamily="34" charset="0"/>
              </a:rPr>
              <a:t>Number of Cases </a:t>
            </a:r>
            <a:r>
              <a:rPr lang="en-US" sz="2800" dirty="0" smtClean="0">
                <a:solidFill>
                  <a:schemeClr val="accent1"/>
                </a:solidFill>
                <a:latin typeface="Arial Black" panose="020B0A04020102020204" pitchFamily="34" charset="0"/>
              </a:rPr>
              <a:t>of Adult and Adolescent HIV Diagnoses** by Gender Identity and Risk</a:t>
            </a:r>
            <a:r>
              <a:rPr lang="en-US" altLang="en-US" sz="2800" baseline="30000" dirty="0" smtClean="0">
                <a:solidFill>
                  <a:schemeClr val="accent1"/>
                </a:solidFill>
                <a:latin typeface="Arial Black" panose="020B0A04020102020204" pitchFamily="34" charset="0"/>
              </a:rPr>
              <a:t>†</a:t>
            </a:r>
            <a:r>
              <a:rPr lang="en-US" sz="2800" dirty="0" smtClean="0">
                <a:solidFill>
                  <a:schemeClr val="accent1"/>
                </a:solidFill>
                <a:latin typeface="Arial Black" panose="020B0A04020102020204" pitchFamily="34" charset="0"/>
              </a:rPr>
              <a:t>, Minnesota</a:t>
            </a:r>
            <a:r>
              <a:rPr lang="en-US" sz="2800" dirty="0">
                <a:solidFill>
                  <a:schemeClr val="accent1"/>
                </a:solidFill>
                <a:latin typeface="Arial Black" panose="020B0A04020102020204" pitchFamily="34" charset="0"/>
              </a:rPr>
              <a:t>, </a:t>
            </a:r>
            <a:r>
              <a:rPr lang="en-US" sz="2800" dirty="0" smtClean="0">
                <a:solidFill>
                  <a:schemeClr val="accent1"/>
                </a:solidFill>
                <a:latin typeface="Arial Black" panose="020B0A04020102020204" pitchFamily="34" charset="0"/>
              </a:rPr>
              <a:t>2015</a:t>
            </a:r>
            <a:endParaRPr lang="en-US" sz="2800" dirty="0">
              <a:solidFill>
                <a:schemeClr val="accent1"/>
              </a:solidFill>
              <a:latin typeface="Arial Black" panose="020B0A04020102020204" pitchFamily="34" charset="0"/>
            </a:endParaRPr>
          </a:p>
        </p:txBody>
      </p:sp>
      <p:graphicFrame>
        <p:nvGraphicFramePr>
          <p:cNvPr id="160897" name="Group 1153"/>
          <p:cNvGraphicFramePr>
            <a:graphicFrameLocks noGrp="1"/>
          </p:cNvGraphicFramePr>
          <p:nvPr>
            <p:extLst>
              <p:ext uri="{D42A27DB-BD31-4B8C-83A1-F6EECF244321}">
                <p14:modId xmlns:p14="http://schemas.microsoft.com/office/powerpoint/2010/main" val="3383815821"/>
              </p:ext>
            </p:extLst>
          </p:nvPr>
        </p:nvGraphicFramePr>
        <p:xfrm>
          <a:off x="1070477" y="2438400"/>
          <a:ext cx="6978437" cy="3546627"/>
        </p:xfrm>
        <a:graphic>
          <a:graphicData uri="http://schemas.openxmlformats.org/drawingml/2006/table">
            <a:tbl>
              <a:tblPr/>
              <a:tblGrid>
                <a:gridCol w="3932071"/>
                <a:gridCol w="1571839"/>
                <a:gridCol w="1474527"/>
              </a:tblGrid>
              <a:tr h="413851">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1" u="none" strike="noStrike" cap="none" normalizeH="0" baseline="0" dirty="0" smtClean="0">
                          <a:ln>
                            <a:noFill/>
                          </a:ln>
                          <a:solidFill>
                            <a:schemeClr val="tx1"/>
                          </a:solidFill>
                          <a:effectLst/>
                          <a:latin typeface="Arial Narrow" pitchFamily="34" charset="0"/>
                        </a:rPr>
                        <a:t>Gender/Risk</a:t>
                      </a:r>
                    </a:p>
                  </a:txBody>
                  <a:tcPr anchor="ctr" horzOverflow="overflow">
                    <a:lnL cap="flat">
                      <a:noFill/>
                    </a:lnL>
                    <a:lnR>
                      <a:noFill/>
                    </a:lnR>
                    <a:lnT cap="flat">
                      <a:noFill/>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1" u="none" strike="noStrike" cap="none" normalizeH="0" baseline="0" dirty="0" smtClean="0">
                          <a:ln>
                            <a:noFill/>
                          </a:ln>
                          <a:solidFill>
                            <a:schemeClr val="tx1"/>
                          </a:solidFill>
                          <a:effectLst/>
                          <a:latin typeface="Arial Narrow" pitchFamily="34" charset="0"/>
                        </a:rPr>
                        <a:t>Cases</a:t>
                      </a:r>
                    </a:p>
                  </a:txBody>
                  <a:tcPr anchor="ctr" horzOverflow="overflow">
                    <a:lnL>
                      <a:noFill/>
                    </a:lnL>
                    <a:lnR>
                      <a:noFill/>
                    </a:lnR>
                    <a:lnT cap="flat">
                      <a:noFill/>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1" u="none" strike="noStrike" cap="none" normalizeH="0" baseline="0" dirty="0" smtClean="0">
                          <a:ln>
                            <a:noFill/>
                          </a:ln>
                          <a:solidFill>
                            <a:schemeClr val="tx1"/>
                          </a:solidFill>
                          <a:effectLst/>
                          <a:latin typeface="Arial Narrow" pitchFamily="34" charset="0"/>
                        </a:rPr>
                        <a:t>%</a:t>
                      </a:r>
                    </a:p>
                  </a:txBody>
                  <a:tcPr anchor="ctr" horzOverflow="overflow">
                    <a:lnL>
                      <a:noFill/>
                    </a:lnL>
                    <a:lnR>
                      <a:noFill/>
                    </a:lnR>
                    <a:lnT cap="flat">
                      <a:noFill/>
                    </a:lnT>
                    <a:lnB w="28575" cap="flat" cmpd="sng" algn="ctr">
                      <a:solidFill>
                        <a:srgbClr val="FFFF66"/>
                      </a:solidFill>
                      <a:prstDash val="solid"/>
                      <a:round/>
                      <a:headEnd type="none" w="med" len="med"/>
                      <a:tailEnd type="none" w="med" len="med"/>
                    </a:lnB>
                    <a:lnTlToBr>
                      <a:noFill/>
                    </a:lnTlToBr>
                    <a:lnBlToTr>
                      <a:noFill/>
                    </a:lnBlToTr>
                    <a:noFill/>
                  </a:tcPr>
                </a:tc>
              </a:tr>
              <a:tr h="379575">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Men (Total)</a:t>
                      </a:r>
                    </a:p>
                  </a:txBody>
                  <a:tcPr anchor="ctr" horzOverflow="overflow">
                    <a:lnL cap="flat">
                      <a:noFill/>
                    </a:lnL>
                    <a:lnR w="12700" cap="flat" cmpd="sng" algn="ctr">
                      <a:solidFill>
                        <a:schemeClr val="accent2"/>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(220)</a:t>
                      </a:r>
                      <a:endParaRPr kumimoji="0" lang="en-US" sz="2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75%</a:t>
                      </a:r>
                      <a:endParaRPr kumimoji="0" lang="en-US" sz="2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78306">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800" b="0" i="1" u="none" strike="noStrike" cap="none" normalizeH="0" baseline="0" dirty="0" smtClean="0">
                          <a:ln>
                            <a:noFill/>
                          </a:ln>
                          <a:solidFill>
                            <a:schemeClr val="tx1"/>
                          </a:solidFill>
                          <a:effectLst/>
                          <a:latin typeface="Arial" charset="0"/>
                          <a:cs typeface="Arial" charset="0"/>
                        </a:rPr>
                        <a:t>     MSM</a:t>
                      </a:r>
                      <a:r>
                        <a:rPr lang="en-US" altLang="en-US" sz="1800" i="1" baseline="30000" dirty="0" smtClean="0">
                          <a:solidFill>
                            <a:schemeClr val="tx1"/>
                          </a:solidFill>
                        </a:rPr>
                        <a:t>†</a:t>
                      </a:r>
                      <a:endParaRPr kumimoji="0" lang="en-US" sz="1800" b="0" i="1" u="none" strike="noStrike" cap="none" normalizeH="0" baseline="0" dirty="0" smtClean="0">
                        <a:ln>
                          <a:noFill/>
                        </a:ln>
                        <a:solidFill>
                          <a:schemeClr val="tx1"/>
                        </a:solidFill>
                        <a:effectLst/>
                        <a:latin typeface="Arial" charset="0"/>
                        <a:cs typeface="Arial" charset="0"/>
                      </a:endParaRPr>
                    </a:p>
                  </a:txBody>
                  <a:tcPr anchor="ctr" horzOverflow="overflow">
                    <a:lnL cap="flat">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1" i="1" u="none" strike="noStrike" cap="none" normalizeH="0" baseline="0" dirty="0" smtClean="0">
                          <a:ln>
                            <a:noFill/>
                          </a:ln>
                          <a:solidFill>
                            <a:schemeClr val="tx1"/>
                          </a:solidFill>
                          <a:effectLst/>
                          <a:latin typeface="Arial" charset="0"/>
                        </a:rPr>
                        <a:t>152</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1" u="none" strike="noStrike" cap="none" normalizeH="0" baseline="0" dirty="0" smtClean="0">
                          <a:ln>
                            <a:noFill/>
                          </a:ln>
                          <a:solidFill>
                            <a:schemeClr val="tx1"/>
                          </a:solidFill>
                          <a:effectLst/>
                          <a:latin typeface="Arial" charset="0"/>
                          <a:cs typeface="Arial" charset="0"/>
                        </a:rPr>
                        <a:t>69%</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51646">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800" b="0" i="1" u="none" strike="noStrike" cap="none" normalizeH="0" baseline="0" dirty="0" smtClean="0">
                          <a:ln>
                            <a:noFill/>
                          </a:ln>
                          <a:solidFill>
                            <a:schemeClr val="tx1"/>
                          </a:solidFill>
                          <a:effectLst/>
                          <a:latin typeface="Arial" charset="0"/>
                          <a:cs typeface="Arial" charset="0"/>
                        </a:rPr>
                        <a:t>     Non-MSM</a:t>
                      </a:r>
                    </a:p>
                  </a:txBody>
                  <a:tcPr anchor="ctr" horzOverflow="overflow">
                    <a:lnL cap="flat">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1" i="1" u="none" strike="noStrike" cap="none" normalizeH="0" baseline="0" dirty="0" smtClean="0">
                          <a:ln>
                            <a:noFill/>
                          </a:ln>
                          <a:solidFill>
                            <a:schemeClr val="tx1"/>
                          </a:solidFill>
                          <a:effectLst/>
                          <a:latin typeface="Arial" charset="0"/>
                        </a:rPr>
                        <a:t>68</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1" u="none" strike="noStrike" cap="none" normalizeH="0" baseline="0" dirty="0" smtClean="0">
                          <a:ln>
                            <a:noFill/>
                          </a:ln>
                          <a:solidFill>
                            <a:schemeClr val="tx1"/>
                          </a:solidFill>
                          <a:effectLst/>
                          <a:latin typeface="Arial" charset="0"/>
                        </a:rPr>
                        <a:t>31%</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94809">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mn-lt"/>
                        </a:rPr>
                        <a:t>Women</a:t>
                      </a:r>
                    </a:p>
                  </a:txBody>
                  <a:tcPr anchor="ctr" horzOverflow="overflow">
                    <a:lnL cap="flat">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68</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23%</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94809">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mn-lt"/>
                        </a:rPr>
                        <a:t>Transgender (Total)</a:t>
                      </a:r>
                    </a:p>
                  </a:txBody>
                  <a:tcPr anchor="ctr" horzOverflow="overflow">
                    <a:lnL cap="flat">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5</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94809">
                <a:tc>
                  <a:txBody>
                    <a:bodyPr/>
                    <a:lstStyle/>
                    <a:p>
                      <a:pPr marL="257175" marR="0" lvl="1"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800" b="0" i="1" u="none" strike="noStrike" cap="none" normalizeH="0" baseline="0" dirty="0" smtClean="0">
                          <a:ln>
                            <a:noFill/>
                          </a:ln>
                          <a:solidFill>
                            <a:schemeClr val="tx1"/>
                          </a:solidFill>
                          <a:effectLst/>
                          <a:latin typeface="+mn-lt"/>
                        </a:rPr>
                        <a:t>Male to Female</a:t>
                      </a:r>
                    </a:p>
                  </a:txBody>
                  <a:tcPr anchor="ctr" horzOverflow="overflow">
                    <a:lnL cap="flat">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1" u="none" strike="noStrike" cap="none" normalizeH="0" baseline="0" dirty="0" smtClean="0">
                          <a:ln>
                            <a:noFill/>
                          </a:ln>
                          <a:solidFill>
                            <a:schemeClr val="tx1"/>
                          </a:solidFill>
                          <a:effectLst/>
                          <a:latin typeface="Arial" charset="0"/>
                          <a:cs typeface="Arial" charset="0"/>
                        </a:rPr>
                        <a:t>5</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1" u="none" strike="noStrike" cap="none" normalizeH="0" baseline="0" dirty="0" smtClean="0">
                          <a:ln>
                            <a:noFill/>
                          </a:ln>
                          <a:solidFill>
                            <a:schemeClr val="tx1"/>
                          </a:solidFill>
                          <a:effectLst/>
                          <a:latin typeface="Arial" charset="0"/>
                        </a:rPr>
                        <a:t>100%</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94809">
                <a:tc>
                  <a:txBody>
                    <a:bodyPr/>
                    <a:lstStyle/>
                    <a:p>
                      <a:pPr marL="257175" marR="0" lvl="1"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800" b="0" i="1" u="none" strike="noStrike" cap="none" normalizeH="0" baseline="0" dirty="0" smtClean="0">
                          <a:ln>
                            <a:noFill/>
                          </a:ln>
                          <a:solidFill>
                            <a:schemeClr val="tx1"/>
                          </a:solidFill>
                          <a:effectLst/>
                          <a:latin typeface="+mn-lt"/>
                        </a:rPr>
                        <a:t>Female to Male</a:t>
                      </a:r>
                    </a:p>
                  </a:txBody>
                  <a:tcPr anchor="ctr" horzOverflow="overflow">
                    <a:lnL cap="flat">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1"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1" u="none" strike="noStrike" cap="none" normalizeH="0" baseline="0" dirty="0" smtClean="0">
                          <a:ln>
                            <a:noFill/>
                          </a:ln>
                          <a:solidFill>
                            <a:schemeClr val="tx1"/>
                          </a:solidFill>
                          <a:effectLst/>
                          <a:latin typeface="Arial" charset="0"/>
                        </a:rPr>
                        <a:t>0%</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44013">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400" b="0" i="1" u="none" strike="noStrike" cap="none" normalizeH="0" baseline="0" dirty="0" smtClean="0">
                          <a:ln>
                            <a:noFill/>
                          </a:ln>
                          <a:solidFill>
                            <a:schemeClr val="tx1"/>
                          </a:solidFill>
                          <a:effectLst/>
                          <a:latin typeface="Arial Narrow" pitchFamily="34" charset="0"/>
                        </a:rPr>
                        <a:t>Total</a:t>
                      </a:r>
                    </a:p>
                  </a:txBody>
                  <a:tcPr anchor="ctr" horzOverflow="overflow">
                    <a:lnL cap="flat">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1" i="1" u="none" strike="noStrike" cap="none" normalizeH="0" baseline="0" dirty="0" smtClean="0">
                          <a:ln>
                            <a:noFill/>
                          </a:ln>
                          <a:solidFill>
                            <a:schemeClr val="tx1"/>
                          </a:solidFill>
                          <a:effectLst/>
                          <a:latin typeface="Arial" charset="0"/>
                          <a:cs typeface="Arial" charset="0"/>
                        </a:rPr>
                        <a:t>294</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1" u="none" strike="noStrike" cap="none" normalizeH="0" baseline="0" dirty="0" smtClean="0">
                          <a:ln>
                            <a:noFill/>
                          </a:ln>
                          <a:solidFill>
                            <a:schemeClr val="tx1"/>
                          </a:solidFill>
                          <a:effectLst/>
                          <a:latin typeface="Arial" charset="0"/>
                        </a:rPr>
                        <a:t>100%</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cap="flat">
                      <a:noFill/>
                    </a:lnB>
                    <a:lnTlToBr>
                      <a:noFill/>
                    </a:lnTlToBr>
                    <a:lnBlToTr>
                      <a:noFill/>
                    </a:lnBlToTr>
                    <a:noFill/>
                  </a:tcPr>
                </a:tc>
              </a:tr>
            </a:tbl>
          </a:graphicData>
        </a:graphic>
      </p:graphicFrame>
      <p:sp>
        <p:nvSpPr>
          <p:cNvPr id="26677" name="Text Box 1108"/>
          <p:cNvSpPr txBox="1">
            <a:spLocks noChangeArrowheads="1"/>
          </p:cNvSpPr>
          <p:nvPr/>
        </p:nvSpPr>
        <p:spPr bwMode="auto">
          <a:xfrm>
            <a:off x="-2822035" y="5985027"/>
            <a:ext cx="9232899" cy="775597"/>
          </a:xfrm>
          <a:prstGeom prst="rect">
            <a:avLst/>
          </a:prstGeom>
          <a:noFill/>
          <a:ln>
            <a:noFill/>
          </a:ln>
          <a:effectLst/>
          <a:extLst/>
        </p:spPr>
        <p:txBody>
          <a:bodyPr wrap="square" lIns="182880" tIns="182880" rIns="182880" bIns="182880" anchor="ctr" anchorCtr="1">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gn="just">
              <a:lnSpc>
                <a:spcPct val="90000"/>
              </a:lnSpc>
              <a:spcBef>
                <a:spcPct val="50000"/>
              </a:spcBef>
            </a:pPr>
            <a:r>
              <a:rPr lang="en-US" altLang="en-US" sz="1200" i="1" dirty="0" smtClean="0"/>
              <a:t>**HIV </a:t>
            </a:r>
            <a:r>
              <a:rPr lang="en-US" altLang="en-US" sz="1200" i="1" dirty="0"/>
              <a:t>or AIDS at first </a:t>
            </a:r>
            <a:r>
              <a:rPr lang="en-US" altLang="en-US" sz="1200" i="1" dirty="0" smtClean="0"/>
              <a:t>diagnosis over the age of 13</a:t>
            </a:r>
          </a:p>
          <a:p>
            <a:pPr>
              <a:lnSpc>
                <a:spcPct val="80000"/>
              </a:lnSpc>
              <a:spcBef>
                <a:spcPct val="50000"/>
              </a:spcBef>
            </a:pPr>
            <a:r>
              <a:rPr lang="en-US" altLang="en-US" sz="1200" i="1" baseline="30000" dirty="0" smtClean="0"/>
              <a:t>†</a:t>
            </a:r>
            <a:r>
              <a:rPr lang="en-US" altLang="en-US" sz="1200" i="1" dirty="0" smtClean="0"/>
              <a:t> “MSM” </a:t>
            </a:r>
            <a:r>
              <a:rPr lang="en-US" altLang="en-US" sz="1200" i="1" dirty="0"/>
              <a:t>refers to </a:t>
            </a:r>
            <a:r>
              <a:rPr lang="en-US" altLang="en-US" sz="1200" i="1" dirty="0" smtClean="0"/>
              <a:t>both MSM and MSM/IDU. </a:t>
            </a:r>
            <a:endParaRPr lang="en-US" altLang="en-US" sz="1200" i="1" dirty="0"/>
          </a:p>
        </p:txBody>
      </p:sp>
      <p:sp>
        <p:nvSpPr>
          <p:cNvPr id="6" name="Rectangle 3"/>
          <p:cNvSpPr>
            <a:spLocks noChangeArrowheads="1"/>
          </p:cNvSpPr>
          <p:nvPr/>
        </p:nvSpPr>
        <p:spPr bwMode="auto">
          <a:xfrm>
            <a:off x="6248400" y="6022932"/>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 </a:t>
            </a:r>
            <a:r>
              <a:rPr lang="en-US" altLang="en-US" sz="1000" i="1" dirty="0"/>
              <a:t>HIV/AIDS in Minnesota: Annual Review</a:t>
            </a:r>
          </a:p>
          <a:p>
            <a:endParaRPr lang="en-US" altLang="en-US" sz="1000" i="1" dirty="0">
              <a:solidFill>
                <a:srgbClr val="99CCFF"/>
              </a:solidFill>
            </a:endParaRPr>
          </a:p>
          <a:p>
            <a:endParaRPr lang="en-US" altLang="en-US" sz="1000" i="1" dirty="0">
              <a:solidFill>
                <a:srgbClr val="99CCFF"/>
              </a:solidFill>
            </a:endParaRPr>
          </a:p>
        </p:txBody>
      </p:sp>
    </p:spTree>
    <p:extLst>
      <p:ext uri="{BB962C8B-B14F-4D97-AF65-F5344CB8AC3E}">
        <p14:creationId xmlns:p14="http://schemas.microsoft.com/office/powerpoint/2010/main" val="4175959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2651125"/>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gn="ctr" eaLnBrk="1" hangingPunct="1"/>
            <a:r>
              <a:rPr lang="en-US" altLang="en-US" sz="4000" b="1" dirty="0">
                <a:solidFill>
                  <a:schemeClr val="accent1"/>
                </a:solidFill>
                <a:latin typeface="Arial Black" panose="020B0A04020102020204" pitchFamily="34" charset="0"/>
              </a:rPr>
              <a:t>Mode of Exposure</a:t>
            </a:r>
          </a:p>
        </p:txBody>
      </p:sp>
      <p:sp>
        <p:nvSpPr>
          <p:cNvPr id="34819" name="Text Box 3"/>
          <p:cNvSpPr txBox="1">
            <a:spLocks noChangeArrowheads="1"/>
          </p:cNvSpPr>
          <p:nvPr/>
        </p:nvSpPr>
        <p:spPr bwMode="auto">
          <a:xfrm>
            <a:off x="6718300" y="64008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spcBef>
                <a:spcPct val="50000"/>
              </a:spcBef>
            </a:pPr>
            <a:r>
              <a:rPr lang="en-US" altLang="en-US" sz="1000" i="1" dirty="0"/>
              <a:t>HIV/AIDS in Minnesota: Annual Review</a:t>
            </a:r>
          </a:p>
        </p:txBody>
      </p:sp>
    </p:spTree>
    <p:extLst>
      <p:ext uri="{BB962C8B-B14F-4D97-AF65-F5344CB8AC3E}">
        <p14:creationId xmlns:p14="http://schemas.microsoft.com/office/powerpoint/2010/main" val="1778638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129307986"/>
              </p:ext>
            </p:extLst>
          </p:nvPr>
        </p:nvGraphicFramePr>
        <p:xfrm>
          <a:off x="233232" y="1752137"/>
          <a:ext cx="8315325" cy="468676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a:spLocks noChangeArrowheads="1"/>
          </p:cNvSpPr>
          <p:nvPr/>
        </p:nvSpPr>
        <p:spPr bwMode="auto">
          <a:xfrm>
            <a:off x="0" y="533400"/>
            <a:ext cx="942629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lnSpc>
                <a:spcPct val="85000"/>
              </a:lnSpc>
              <a:spcBef>
                <a:spcPct val="0"/>
              </a:spcBef>
              <a:spcAft>
                <a:spcPct val="0"/>
              </a:spcAft>
            </a:pPr>
            <a:r>
              <a:rPr lang="en-US" altLang="en-US" sz="3000" dirty="0" smtClean="0">
                <a:solidFill>
                  <a:schemeClr val="accent1"/>
                </a:solidFill>
                <a:latin typeface="Arial Black" panose="020B0A04020102020204" pitchFamily="34" charset="0"/>
              </a:rPr>
              <a:t>HIV Diagnoses* by Mode of Exposure</a:t>
            </a:r>
          </a:p>
          <a:p>
            <a:pPr algn="ctr" fontAlgn="base">
              <a:lnSpc>
                <a:spcPct val="85000"/>
              </a:lnSpc>
              <a:spcBef>
                <a:spcPct val="0"/>
              </a:spcBef>
              <a:spcAft>
                <a:spcPct val="0"/>
              </a:spcAft>
            </a:pPr>
            <a:r>
              <a:rPr lang="en-US" altLang="en-US" sz="3000" dirty="0" smtClean="0">
                <a:solidFill>
                  <a:schemeClr val="accent1"/>
                </a:solidFill>
                <a:latin typeface="Arial Black" panose="020B0A04020102020204" pitchFamily="34" charset="0"/>
              </a:rPr>
              <a:t> </a:t>
            </a:r>
            <a:r>
              <a:rPr lang="en-US" altLang="en-US" sz="3000" dirty="0">
                <a:solidFill>
                  <a:schemeClr val="accent1"/>
                </a:solidFill>
                <a:latin typeface="Arial Black" panose="020B0A04020102020204" pitchFamily="34" charset="0"/>
              </a:rPr>
              <a:t>and </a:t>
            </a:r>
            <a:r>
              <a:rPr lang="en-US" altLang="en-US" sz="3000" dirty="0" smtClean="0">
                <a:solidFill>
                  <a:schemeClr val="accent1"/>
                </a:solidFill>
                <a:latin typeface="Arial Black" panose="020B0A04020102020204" pitchFamily="34" charset="0"/>
              </a:rPr>
              <a:t>Year, 2005 </a:t>
            </a:r>
            <a:r>
              <a:rPr lang="en-US" altLang="en-US" sz="3000" dirty="0">
                <a:solidFill>
                  <a:schemeClr val="accent1"/>
                </a:solidFill>
                <a:latin typeface="Arial Black" panose="020B0A04020102020204" pitchFamily="34" charset="0"/>
              </a:rPr>
              <a:t>- </a:t>
            </a:r>
            <a:r>
              <a:rPr lang="en-US" altLang="en-US" sz="3000" dirty="0" smtClean="0">
                <a:solidFill>
                  <a:schemeClr val="accent1"/>
                </a:solidFill>
                <a:latin typeface="Arial Black" panose="020B0A04020102020204" pitchFamily="34" charset="0"/>
              </a:rPr>
              <a:t>2015</a:t>
            </a:r>
            <a:endParaRPr lang="en-US" altLang="en-US" sz="3000" u="sng" dirty="0">
              <a:solidFill>
                <a:schemeClr val="accent1"/>
              </a:solidFill>
              <a:latin typeface="Arial Black" panose="020B0A04020102020204" pitchFamily="34" charset="0"/>
            </a:endParaRPr>
          </a:p>
        </p:txBody>
      </p:sp>
      <p:sp>
        <p:nvSpPr>
          <p:cNvPr id="5" name="Text Box 7"/>
          <p:cNvSpPr txBox="1">
            <a:spLocks noChangeArrowheads="1"/>
          </p:cNvSpPr>
          <p:nvPr/>
        </p:nvSpPr>
        <p:spPr bwMode="auto">
          <a:xfrm>
            <a:off x="85595" y="6179344"/>
            <a:ext cx="8610600" cy="62388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fontAlgn="base">
              <a:lnSpc>
                <a:spcPct val="70000"/>
              </a:lnSpc>
              <a:spcBef>
                <a:spcPct val="50000"/>
              </a:spcBef>
              <a:spcAft>
                <a:spcPct val="0"/>
              </a:spcAft>
            </a:pPr>
            <a:r>
              <a:rPr lang="en-US" altLang="en-US" sz="1200" dirty="0"/>
              <a:t>MSM = Men who have sex with men       IDU = Injecting drug use       Heterosexual = Heterosexual contact</a:t>
            </a:r>
          </a:p>
          <a:p>
            <a:pPr fontAlgn="base">
              <a:lnSpc>
                <a:spcPct val="70000"/>
              </a:lnSpc>
              <a:spcBef>
                <a:spcPct val="50000"/>
              </a:spcBef>
              <a:spcAft>
                <a:spcPct val="0"/>
              </a:spcAft>
            </a:pPr>
            <a:r>
              <a:rPr lang="en-US" altLang="en-US" sz="1200" dirty="0"/>
              <a:t>* </a:t>
            </a:r>
            <a:r>
              <a:rPr lang="en-US" altLang="en-US" sz="1200" i="1" dirty="0"/>
              <a:t>HIV or AIDS at first diagnosis                </a:t>
            </a:r>
            <a:r>
              <a:rPr lang="en-US" altLang="en-US" sz="1200" dirty="0"/>
              <a:t>Unspecified = No mode of exposure ascertained</a:t>
            </a:r>
          </a:p>
        </p:txBody>
      </p:sp>
      <p:sp>
        <p:nvSpPr>
          <p:cNvPr id="6" name="Rectangle 3"/>
          <p:cNvSpPr>
            <a:spLocks noChangeArrowheads="1"/>
          </p:cNvSpPr>
          <p:nvPr/>
        </p:nvSpPr>
        <p:spPr bwMode="auto">
          <a:xfrm>
            <a:off x="6248400" y="6019800"/>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 </a:t>
            </a:r>
            <a:r>
              <a:rPr lang="en-US" altLang="en-US" sz="1000" i="1" dirty="0"/>
              <a:t>HIV/AIDS in Minnesota: Annual Review</a:t>
            </a:r>
          </a:p>
          <a:p>
            <a:endParaRPr lang="en-US" altLang="en-US" sz="1000" i="1" dirty="0">
              <a:solidFill>
                <a:srgbClr val="99CCFF"/>
              </a:solidFill>
            </a:endParaRPr>
          </a:p>
          <a:p>
            <a:endParaRPr lang="en-US" altLang="en-US" sz="1000" i="1" dirty="0">
              <a:solidFill>
                <a:srgbClr val="99CCFF"/>
              </a:solidFill>
            </a:endParaRPr>
          </a:p>
        </p:txBody>
      </p:sp>
    </p:spTree>
    <p:extLst>
      <p:ext uri="{BB962C8B-B14F-4D97-AF65-F5344CB8AC3E}">
        <p14:creationId xmlns:p14="http://schemas.microsoft.com/office/powerpoint/2010/main" val="541634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1586516465"/>
              </p:ext>
            </p:extLst>
          </p:nvPr>
        </p:nvGraphicFramePr>
        <p:xfrm>
          <a:off x="252413" y="1618294"/>
          <a:ext cx="8520112" cy="4802187"/>
        </p:xfrm>
        <a:graphic>
          <a:graphicData uri="http://schemas.openxmlformats.org/drawingml/2006/chart">
            <c:chart xmlns:c="http://schemas.openxmlformats.org/drawingml/2006/chart" xmlns:r="http://schemas.openxmlformats.org/officeDocument/2006/relationships" r:id="rId3"/>
          </a:graphicData>
        </a:graphic>
      </p:graphicFrame>
      <p:sp>
        <p:nvSpPr>
          <p:cNvPr id="35844" name="Rectangle 3"/>
          <p:cNvSpPr>
            <a:spLocks noChangeArrowheads="1"/>
          </p:cNvSpPr>
          <p:nvPr/>
        </p:nvSpPr>
        <p:spPr bwMode="auto">
          <a:xfrm>
            <a:off x="92966" y="609600"/>
            <a:ext cx="88725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5000"/>
              </a:lnSpc>
            </a:pPr>
            <a:r>
              <a:rPr lang="en-US" altLang="en-US" sz="3000" dirty="0">
                <a:solidFill>
                  <a:schemeClr val="accent1"/>
                </a:solidFill>
                <a:latin typeface="Arial Black" panose="020B0A04020102020204" pitchFamily="34" charset="0"/>
              </a:rPr>
              <a:t>HIV </a:t>
            </a:r>
            <a:r>
              <a:rPr lang="en-US" altLang="en-US" sz="3000" dirty="0" smtClean="0">
                <a:solidFill>
                  <a:schemeClr val="accent1"/>
                </a:solidFill>
                <a:latin typeface="Arial Black" panose="020B0A04020102020204" pitchFamily="34" charset="0"/>
              </a:rPr>
              <a:t>Diagnoses* </a:t>
            </a:r>
            <a:r>
              <a:rPr lang="en-US" altLang="en-US" sz="3000" dirty="0">
                <a:solidFill>
                  <a:schemeClr val="accent1"/>
                </a:solidFill>
                <a:latin typeface="Arial Black" panose="020B0A04020102020204" pitchFamily="34" charset="0"/>
              </a:rPr>
              <a:t>Among Males by Mode</a:t>
            </a:r>
            <a:br>
              <a:rPr lang="en-US" altLang="en-US" sz="3000" dirty="0">
                <a:solidFill>
                  <a:schemeClr val="accent1"/>
                </a:solidFill>
                <a:latin typeface="Arial Black" panose="020B0A04020102020204" pitchFamily="34" charset="0"/>
              </a:rPr>
            </a:br>
            <a:r>
              <a:rPr lang="en-US" altLang="en-US" sz="3000" dirty="0">
                <a:solidFill>
                  <a:schemeClr val="accent1"/>
                </a:solidFill>
                <a:latin typeface="Arial Black" panose="020B0A04020102020204" pitchFamily="34" charset="0"/>
              </a:rPr>
              <a:t>of Exposure and </a:t>
            </a:r>
            <a:r>
              <a:rPr lang="en-US" altLang="en-US" sz="3000" dirty="0" smtClean="0">
                <a:solidFill>
                  <a:schemeClr val="accent1"/>
                </a:solidFill>
                <a:latin typeface="Arial Black" panose="020B0A04020102020204" pitchFamily="34" charset="0"/>
              </a:rPr>
              <a:t>Year, </a:t>
            </a:r>
          </a:p>
          <a:p>
            <a:pPr algn="ctr">
              <a:lnSpc>
                <a:spcPct val="85000"/>
              </a:lnSpc>
            </a:pPr>
            <a:r>
              <a:rPr lang="en-US" altLang="en-US" sz="3000" dirty="0" smtClean="0">
                <a:solidFill>
                  <a:schemeClr val="accent1"/>
                </a:solidFill>
                <a:latin typeface="Arial Black" panose="020B0A04020102020204" pitchFamily="34" charset="0"/>
              </a:rPr>
              <a:t>2005 </a:t>
            </a:r>
            <a:r>
              <a:rPr lang="en-US" altLang="en-US" sz="3000" dirty="0">
                <a:solidFill>
                  <a:schemeClr val="accent1"/>
                </a:solidFill>
                <a:latin typeface="Arial Black" panose="020B0A04020102020204" pitchFamily="34" charset="0"/>
              </a:rPr>
              <a:t>- </a:t>
            </a:r>
            <a:r>
              <a:rPr lang="en-US" altLang="en-US" sz="3000" dirty="0" smtClean="0">
                <a:solidFill>
                  <a:schemeClr val="accent1"/>
                </a:solidFill>
                <a:latin typeface="Arial Black" panose="020B0A04020102020204" pitchFamily="34" charset="0"/>
              </a:rPr>
              <a:t>2015</a:t>
            </a:r>
            <a:endParaRPr lang="en-US" altLang="en-US" sz="3000" u="sng" dirty="0">
              <a:solidFill>
                <a:schemeClr val="accent1"/>
              </a:solidFill>
              <a:latin typeface="Arial Black" panose="020B0A04020102020204" pitchFamily="34" charset="0"/>
            </a:endParaRPr>
          </a:p>
        </p:txBody>
      </p:sp>
      <p:sp>
        <p:nvSpPr>
          <p:cNvPr id="35845" name="Text Box 7"/>
          <p:cNvSpPr txBox="1">
            <a:spLocks noChangeArrowheads="1"/>
          </p:cNvSpPr>
          <p:nvPr/>
        </p:nvSpPr>
        <p:spPr bwMode="auto">
          <a:xfrm>
            <a:off x="74177" y="6184563"/>
            <a:ext cx="8610600" cy="62388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nSpc>
                <a:spcPct val="70000"/>
              </a:lnSpc>
              <a:spcBef>
                <a:spcPct val="50000"/>
              </a:spcBef>
            </a:pPr>
            <a:r>
              <a:rPr lang="en-US" altLang="en-US" sz="1200" dirty="0"/>
              <a:t>MSM = Men who have sex with men       IDU = Injecting drug use       Heterosexual = Heterosexual contact</a:t>
            </a:r>
          </a:p>
          <a:p>
            <a:pPr>
              <a:lnSpc>
                <a:spcPct val="70000"/>
              </a:lnSpc>
              <a:spcBef>
                <a:spcPct val="50000"/>
              </a:spcBef>
            </a:pPr>
            <a:r>
              <a:rPr lang="en-US" altLang="en-US" sz="1200" dirty="0"/>
              <a:t>* </a:t>
            </a:r>
            <a:r>
              <a:rPr lang="en-US" altLang="en-US" sz="1200" i="1" dirty="0"/>
              <a:t>HIV or AIDS at first diagnosis                </a:t>
            </a:r>
            <a:r>
              <a:rPr lang="en-US" altLang="en-US" sz="1200" dirty="0"/>
              <a:t>Unspecified = No mode of exposure ascertained</a:t>
            </a:r>
          </a:p>
        </p:txBody>
      </p:sp>
      <p:sp>
        <p:nvSpPr>
          <p:cNvPr id="5" name="Rectangle 3"/>
          <p:cNvSpPr>
            <a:spLocks noChangeArrowheads="1"/>
          </p:cNvSpPr>
          <p:nvPr/>
        </p:nvSpPr>
        <p:spPr bwMode="auto">
          <a:xfrm>
            <a:off x="6248400" y="6019800"/>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 </a:t>
            </a:r>
            <a:r>
              <a:rPr lang="en-US" altLang="en-US" sz="1000" i="1" dirty="0"/>
              <a:t>HIV/AIDS in Minnesota: Annual Review</a:t>
            </a:r>
          </a:p>
          <a:p>
            <a:endParaRPr lang="en-US" altLang="en-US" sz="1000" i="1" dirty="0">
              <a:solidFill>
                <a:srgbClr val="99CCFF"/>
              </a:solidFill>
            </a:endParaRPr>
          </a:p>
          <a:p>
            <a:endParaRPr lang="en-US" altLang="en-US" sz="1000" i="1" dirty="0">
              <a:solidFill>
                <a:srgbClr val="99CCFF"/>
              </a:solidFill>
            </a:endParaRPr>
          </a:p>
        </p:txBody>
      </p:sp>
    </p:spTree>
    <p:extLst>
      <p:ext uri="{BB962C8B-B14F-4D97-AF65-F5344CB8AC3E}">
        <p14:creationId xmlns:p14="http://schemas.microsoft.com/office/powerpoint/2010/main" val="195206639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629421093"/>
              </p:ext>
            </p:extLst>
          </p:nvPr>
        </p:nvGraphicFramePr>
        <p:xfrm>
          <a:off x="11482" y="1091752"/>
          <a:ext cx="8724900" cy="4924595"/>
        </p:xfrm>
        <a:graphic>
          <a:graphicData uri="http://schemas.openxmlformats.org/drawingml/2006/chart">
            <c:chart xmlns:c="http://schemas.openxmlformats.org/drawingml/2006/chart" xmlns:r="http://schemas.openxmlformats.org/officeDocument/2006/relationships" r:id="rId3"/>
          </a:graphicData>
        </a:graphic>
      </p:graphicFrame>
      <p:sp>
        <p:nvSpPr>
          <p:cNvPr id="37892" name="Rectangle 3"/>
          <p:cNvSpPr>
            <a:spLocks noChangeArrowheads="1"/>
          </p:cNvSpPr>
          <p:nvPr/>
        </p:nvSpPr>
        <p:spPr bwMode="auto">
          <a:xfrm>
            <a:off x="11482" y="329752"/>
            <a:ext cx="91440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5000"/>
              </a:lnSpc>
            </a:pPr>
            <a:r>
              <a:rPr lang="en-US" altLang="en-US" sz="3000" dirty="0">
                <a:solidFill>
                  <a:schemeClr val="accent1"/>
                </a:solidFill>
                <a:latin typeface="Arial Black" panose="020B0A04020102020204" pitchFamily="34" charset="0"/>
              </a:rPr>
              <a:t>HIV </a:t>
            </a:r>
            <a:r>
              <a:rPr lang="en-US" altLang="en-US" sz="3000" dirty="0" smtClean="0">
                <a:solidFill>
                  <a:schemeClr val="accent1"/>
                </a:solidFill>
                <a:latin typeface="Arial Black" panose="020B0A04020102020204" pitchFamily="34" charset="0"/>
              </a:rPr>
              <a:t>Diagnoses* </a:t>
            </a:r>
            <a:r>
              <a:rPr lang="en-US" altLang="en-US" sz="3000" dirty="0">
                <a:solidFill>
                  <a:schemeClr val="accent1"/>
                </a:solidFill>
                <a:latin typeface="Arial Black" panose="020B0A04020102020204" pitchFamily="34" charset="0"/>
              </a:rPr>
              <a:t>Among Females by Mode</a:t>
            </a:r>
            <a:br>
              <a:rPr lang="en-US" altLang="en-US" sz="3000" dirty="0">
                <a:solidFill>
                  <a:schemeClr val="accent1"/>
                </a:solidFill>
                <a:latin typeface="Arial Black" panose="020B0A04020102020204" pitchFamily="34" charset="0"/>
              </a:rPr>
            </a:br>
            <a:r>
              <a:rPr lang="en-US" altLang="en-US" sz="3000" dirty="0">
                <a:solidFill>
                  <a:schemeClr val="accent1"/>
                </a:solidFill>
                <a:latin typeface="Arial Black" panose="020B0A04020102020204" pitchFamily="34" charset="0"/>
              </a:rPr>
              <a:t>of Exposure and Year of Diagnosis, </a:t>
            </a:r>
            <a:endParaRPr lang="en-US" altLang="en-US" sz="3000" dirty="0" smtClean="0">
              <a:solidFill>
                <a:schemeClr val="accent1"/>
              </a:solidFill>
              <a:latin typeface="Arial Black" panose="020B0A04020102020204" pitchFamily="34" charset="0"/>
            </a:endParaRPr>
          </a:p>
          <a:p>
            <a:pPr algn="ctr">
              <a:lnSpc>
                <a:spcPct val="85000"/>
              </a:lnSpc>
            </a:pPr>
            <a:r>
              <a:rPr lang="en-US" altLang="en-US" sz="3000" dirty="0" smtClean="0">
                <a:solidFill>
                  <a:schemeClr val="accent1"/>
                </a:solidFill>
                <a:latin typeface="Arial Black" panose="020B0A04020102020204" pitchFamily="34" charset="0"/>
              </a:rPr>
              <a:t>2005 </a:t>
            </a:r>
            <a:r>
              <a:rPr lang="en-US" altLang="en-US" sz="3000" dirty="0">
                <a:solidFill>
                  <a:schemeClr val="accent1"/>
                </a:solidFill>
                <a:latin typeface="Arial Black" panose="020B0A04020102020204" pitchFamily="34" charset="0"/>
              </a:rPr>
              <a:t>- </a:t>
            </a:r>
            <a:r>
              <a:rPr lang="en-US" altLang="en-US" sz="3000" dirty="0" smtClean="0">
                <a:solidFill>
                  <a:schemeClr val="accent1"/>
                </a:solidFill>
                <a:latin typeface="Arial Black" panose="020B0A04020102020204" pitchFamily="34" charset="0"/>
              </a:rPr>
              <a:t>2015</a:t>
            </a:r>
            <a:endParaRPr lang="en-US" altLang="en-US" sz="3000" u="sng" dirty="0">
              <a:solidFill>
                <a:schemeClr val="accent1"/>
              </a:solidFill>
              <a:latin typeface="Arial Black" panose="020B0A04020102020204" pitchFamily="34" charset="0"/>
            </a:endParaRPr>
          </a:p>
        </p:txBody>
      </p:sp>
      <p:sp>
        <p:nvSpPr>
          <p:cNvPr id="37893" name="Text Box 13"/>
          <p:cNvSpPr txBox="1">
            <a:spLocks noChangeArrowheads="1"/>
          </p:cNvSpPr>
          <p:nvPr/>
        </p:nvSpPr>
        <p:spPr bwMode="auto">
          <a:xfrm>
            <a:off x="125782" y="6076616"/>
            <a:ext cx="8610600" cy="7017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nSpc>
                <a:spcPct val="60000"/>
              </a:lnSpc>
              <a:spcBef>
                <a:spcPct val="50000"/>
              </a:spcBef>
            </a:pPr>
            <a:r>
              <a:rPr lang="en-US" altLang="en-US" sz="1200" dirty="0"/>
              <a:t>IDU = Injecting drug use  Heterosexual = Heterosexual contact with HIV+ </a:t>
            </a:r>
            <a:r>
              <a:rPr lang="en-US" altLang="en-US" sz="1200" dirty="0" smtClean="0"/>
              <a:t>, bisexual, IDU,  hemophiliac/blood project or organ transplant recipient, or with </a:t>
            </a:r>
            <a:r>
              <a:rPr lang="en-US" altLang="en-US" sz="1200" dirty="0"/>
              <a:t>partner with unknown risk</a:t>
            </a:r>
          </a:p>
          <a:p>
            <a:pPr>
              <a:lnSpc>
                <a:spcPct val="60000"/>
              </a:lnSpc>
              <a:spcBef>
                <a:spcPct val="50000"/>
              </a:spcBef>
            </a:pPr>
            <a:r>
              <a:rPr lang="en-US" altLang="en-US" sz="1200" dirty="0"/>
              <a:t> Unspecified = No mode of exposure </a:t>
            </a:r>
            <a:r>
              <a:rPr lang="en-US" altLang="en-US" sz="1200" dirty="0" smtClean="0"/>
              <a:t>ascertained</a:t>
            </a:r>
            <a:r>
              <a:rPr lang="en-US" altLang="en-US" sz="1200" dirty="0"/>
              <a:t>		* </a:t>
            </a:r>
            <a:r>
              <a:rPr lang="en-US" altLang="en-US" sz="1200" i="1" dirty="0"/>
              <a:t>HIV or AIDS at first diagnosis 	</a:t>
            </a:r>
          </a:p>
        </p:txBody>
      </p:sp>
      <p:sp>
        <p:nvSpPr>
          <p:cNvPr id="9" name="Rectangle 3"/>
          <p:cNvSpPr>
            <a:spLocks noChangeArrowheads="1"/>
          </p:cNvSpPr>
          <p:nvPr/>
        </p:nvSpPr>
        <p:spPr bwMode="auto">
          <a:xfrm>
            <a:off x="6248400" y="6019800"/>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 </a:t>
            </a:r>
            <a:r>
              <a:rPr lang="en-US" altLang="en-US" sz="1000" i="1" dirty="0"/>
              <a:t>HIV/AIDS in Minnesota: Annual Review</a:t>
            </a:r>
          </a:p>
          <a:p>
            <a:endParaRPr lang="en-US" altLang="en-US" sz="1000" i="1" dirty="0">
              <a:solidFill>
                <a:srgbClr val="99CCFF"/>
              </a:solidFill>
            </a:endParaRPr>
          </a:p>
          <a:p>
            <a:endParaRPr lang="en-US" altLang="en-US" sz="1000" i="1" dirty="0">
              <a:solidFill>
                <a:srgbClr val="99CCFF"/>
              </a:solidFill>
            </a:endParaRPr>
          </a:p>
        </p:txBody>
      </p:sp>
    </p:spTree>
    <p:extLst>
      <p:ext uri="{BB962C8B-B14F-4D97-AF65-F5344CB8AC3E}">
        <p14:creationId xmlns:p14="http://schemas.microsoft.com/office/powerpoint/2010/main" val="344031179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33403" y="685800"/>
            <a:ext cx="91440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5000"/>
              </a:lnSpc>
            </a:pPr>
            <a:r>
              <a:rPr lang="en-US" altLang="en-US" sz="3000" dirty="0">
                <a:solidFill>
                  <a:schemeClr val="accent1"/>
                </a:solidFill>
                <a:latin typeface="Arial Black" panose="020B0A04020102020204" pitchFamily="34" charset="0"/>
              </a:rPr>
              <a:t>Births to HIV-Infected Women and Number of Perinatally Acquired HIV Infections* by Year of Birth, </a:t>
            </a:r>
            <a:r>
              <a:rPr lang="en-US" altLang="en-US" sz="3000" dirty="0" smtClean="0">
                <a:solidFill>
                  <a:schemeClr val="accent1"/>
                </a:solidFill>
                <a:latin typeface="Arial Black" panose="020B0A04020102020204" pitchFamily="34" charset="0"/>
              </a:rPr>
              <a:t>2005 </a:t>
            </a:r>
            <a:r>
              <a:rPr lang="en-US" altLang="en-US" sz="3000" dirty="0">
                <a:solidFill>
                  <a:schemeClr val="accent1"/>
                </a:solidFill>
                <a:latin typeface="Arial Black" panose="020B0A04020102020204" pitchFamily="34" charset="0"/>
              </a:rPr>
              <a:t>- </a:t>
            </a:r>
            <a:r>
              <a:rPr lang="en-US" altLang="en-US" sz="3000" dirty="0" smtClean="0">
                <a:solidFill>
                  <a:schemeClr val="accent1"/>
                </a:solidFill>
                <a:latin typeface="Arial Black" panose="020B0A04020102020204" pitchFamily="34" charset="0"/>
              </a:rPr>
              <a:t>2015</a:t>
            </a:r>
            <a:endParaRPr lang="en-US" altLang="en-US" sz="3000" u="sng" dirty="0">
              <a:solidFill>
                <a:schemeClr val="accent1"/>
              </a:solidFill>
              <a:latin typeface="Arial Black" panose="020B0A04020102020204" pitchFamily="34" charset="0"/>
            </a:endParaRPr>
          </a:p>
        </p:txBody>
      </p:sp>
      <p:sp>
        <p:nvSpPr>
          <p:cNvPr id="38916" name="Text Box 4"/>
          <p:cNvSpPr txBox="1">
            <a:spLocks noChangeArrowheads="1"/>
          </p:cNvSpPr>
          <p:nvPr/>
        </p:nvSpPr>
        <p:spPr bwMode="auto">
          <a:xfrm>
            <a:off x="22964" y="6324600"/>
            <a:ext cx="8610600" cy="3841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nSpc>
                <a:spcPct val="60000"/>
              </a:lnSpc>
              <a:spcBef>
                <a:spcPct val="30000"/>
              </a:spcBef>
            </a:pPr>
            <a:r>
              <a:rPr lang="en-US" altLang="en-US" sz="1200" dirty="0"/>
              <a:t>* </a:t>
            </a:r>
            <a:r>
              <a:rPr lang="en-US" altLang="en-US" sz="1200" i="1" dirty="0"/>
              <a:t>HIV or AIDS at first diagnosis for a child exposed to HIV during mother’s pregnancy, at birth, and/or during breastfeeding.</a:t>
            </a:r>
          </a:p>
        </p:txBody>
      </p:sp>
      <p:grpSp>
        <p:nvGrpSpPr>
          <p:cNvPr id="38918" name="Group 8"/>
          <p:cNvGrpSpPr>
            <a:grpSpLocks/>
          </p:cNvGrpSpPr>
          <p:nvPr/>
        </p:nvGrpSpPr>
        <p:grpSpPr bwMode="auto">
          <a:xfrm>
            <a:off x="532943" y="1592563"/>
            <a:ext cx="8331561" cy="4654880"/>
            <a:chOff x="1909" y="648"/>
            <a:chExt cx="5264" cy="3121"/>
          </a:xfrm>
        </p:grpSpPr>
        <p:graphicFrame>
          <p:nvGraphicFramePr>
            <p:cNvPr id="2" name="Object 2"/>
            <p:cNvGraphicFramePr>
              <a:graphicFrameLocks noChangeAspect="1"/>
            </p:cNvGraphicFramePr>
            <p:nvPr>
              <p:extLst/>
            </p:nvPr>
          </p:nvGraphicFramePr>
          <p:xfrm>
            <a:off x="1909" y="648"/>
            <a:ext cx="5264" cy="3121"/>
          </p:xfrm>
          <a:graphic>
            <a:graphicData uri="http://schemas.openxmlformats.org/drawingml/2006/chart">
              <c:chart xmlns:c="http://schemas.openxmlformats.org/drawingml/2006/chart" xmlns:r="http://schemas.openxmlformats.org/officeDocument/2006/relationships" r:id="rId3"/>
            </a:graphicData>
          </a:graphic>
        </p:graphicFrame>
        <p:sp>
          <p:nvSpPr>
            <p:cNvPr id="38920" name="Text Box 6"/>
            <p:cNvSpPr txBox="1">
              <a:spLocks noChangeArrowheads="1"/>
            </p:cNvSpPr>
            <p:nvPr/>
          </p:nvSpPr>
          <p:spPr bwMode="auto">
            <a:xfrm>
              <a:off x="4272" y="2496"/>
              <a:ext cx="1296" cy="3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gn="ctr" eaLnBrk="1" hangingPunct="1"/>
              <a:r>
                <a:rPr lang="en-US" sz="1200" dirty="0"/>
                <a:t>Rate of Perinatal Transmission</a:t>
              </a:r>
            </a:p>
            <a:p>
              <a:pPr algn="ctr" eaLnBrk="1" hangingPunct="1"/>
              <a:r>
                <a:rPr lang="en-US" sz="1200" dirty="0"/>
                <a:t>for years </a:t>
              </a:r>
              <a:r>
                <a:rPr lang="en-US" altLang="en-US" sz="1200" dirty="0" smtClean="0"/>
                <a:t>2013-2015 </a:t>
              </a:r>
              <a:r>
                <a:rPr lang="en-US" sz="1200" dirty="0" smtClean="0"/>
                <a:t>= 1.6%</a:t>
              </a:r>
              <a:endParaRPr lang="en-US" sz="1200" dirty="0"/>
            </a:p>
          </p:txBody>
        </p:sp>
      </p:grpSp>
      <p:sp>
        <p:nvSpPr>
          <p:cNvPr id="7" name="Rectangle 3"/>
          <p:cNvSpPr>
            <a:spLocks noChangeArrowheads="1"/>
          </p:cNvSpPr>
          <p:nvPr/>
        </p:nvSpPr>
        <p:spPr bwMode="auto">
          <a:xfrm>
            <a:off x="6248400" y="6035458"/>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 </a:t>
            </a:r>
            <a:r>
              <a:rPr lang="en-US" altLang="en-US" sz="1000" i="1" dirty="0"/>
              <a:t>HIV/AIDS in Minnesota: Annual Review</a:t>
            </a:r>
          </a:p>
          <a:p>
            <a:endParaRPr lang="en-US" altLang="en-US" sz="1000" i="1" dirty="0">
              <a:solidFill>
                <a:srgbClr val="99CCFF"/>
              </a:solidFill>
            </a:endParaRPr>
          </a:p>
          <a:p>
            <a:endParaRPr lang="en-US" altLang="en-US" sz="1000" i="1" dirty="0">
              <a:solidFill>
                <a:srgbClr val="99CCFF"/>
              </a:solidFill>
            </a:endParaRPr>
          </a:p>
        </p:txBody>
      </p:sp>
    </p:spTree>
    <p:extLst>
      <p:ext uri="{BB962C8B-B14F-4D97-AF65-F5344CB8AC3E}">
        <p14:creationId xmlns:p14="http://schemas.microsoft.com/office/powerpoint/2010/main" val="4022152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0104" y="2743199"/>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gn="ctr" eaLnBrk="1" hangingPunct="1"/>
            <a:r>
              <a:rPr lang="en-US" altLang="en-US" sz="4000" b="1" dirty="0">
                <a:solidFill>
                  <a:schemeClr val="accent1"/>
                </a:solidFill>
                <a:latin typeface="Arial Black" panose="020B0A04020102020204" pitchFamily="34" charset="0"/>
              </a:rPr>
              <a:t>Age</a:t>
            </a:r>
          </a:p>
        </p:txBody>
      </p:sp>
      <p:sp>
        <p:nvSpPr>
          <p:cNvPr id="27651" name="Rectangle 3"/>
          <p:cNvSpPr>
            <a:spLocks noChangeArrowheads="1"/>
          </p:cNvSpPr>
          <p:nvPr/>
        </p:nvSpPr>
        <p:spPr bwMode="auto">
          <a:xfrm>
            <a:off x="457200" y="61722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p>
          <a:p>
            <a:endParaRPr lang="en-US" altLang="en-US" sz="1000" i="1" dirty="0"/>
          </a:p>
          <a:p>
            <a:r>
              <a:rPr lang="en-US" altLang="en-US" sz="1000" i="1" dirty="0"/>
              <a:t>					              	           </a:t>
            </a:r>
            <a:r>
              <a:rPr lang="en-US" altLang="en-US" sz="1000" i="1" dirty="0" smtClean="0"/>
              <a:t>   </a:t>
            </a:r>
            <a:r>
              <a:rPr lang="en-US" altLang="en-US" sz="1000" i="1" dirty="0"/>
              <a:t>HIV/AIDS in Minnesota: Annual Review</a:t>
            </a:r>
          </a:p>
          <a:p>
            <a:endParaRPr lang="en-US" altLang="en-US" sz="1000" i="1" dirty="0"/>
          </a:p>
          <a:p>
            <a:endParaRPr lang="en-US" altLang="en-US" sz="1000" i="1" dirty="0"/>
          </a:p>
        </p:txBody>
      </p:sp>
    </p:spTree>
    <p:extLst>
      <p:ext uri="{BB962C8B-B14F-4D97-AF65-F5344CB8AC3E}">
        <p14:creationId xmlns:p14="http://schemas.microsoft.com/office/powerpoint/2010/main" val="4274931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661569016"/>
              </p:ext>
            </p:extLst>
          </p:nvPr>
        </p:nvGraphicFramePr>
        <p:xfrm>
          <a:off x="571500" y="1334022"/>
          <a:ext cx="80010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a:spLocks noChangeArrowheads="1"/>
          </p:cNvSpPr>
          <p:nvPr/>
        </p:nvSpPr>
        <p:spPr bwMode="auto">
          <a:xfrm>
            <a:off x="0" y="6858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lgn="ctr">
              <a:lnSpc>
                <a:spcPct val="85000"/>
              </a:lnSpc>
            </a:pPr>
            <a:r>
              <a:rPr lang="en-US" altLang="en-US" sz="2800" dirty="0" smtClean="0">
                <a:solidFill>
                  <a:schemeClr val="accent1"/>
                </a:solidFill>
                <a:latin typeface="Arial Black" panose="020B0A04020102020204" pitchFamily="34" charset="0"/>
              </a:rPr>
              <a:t>Age </a:t>
            </a:r>
            <a:r>
              <a:rPr lang="en-US" altLang="en-US" sz="2800" dirty="0">
                <a:solidFill>
                  <a:schemeClr val="accent1"/>
                </a:solidFill>
                <a:latin typeface="Arial Black" panose="020B0A04020102020204" pitchFamily="34" charset="0"/>
              </a:rPr>
              <a:t>at HIV </a:t>
            </a:r>
            <a:r>
              <a:rPr lang="en-US" altLang="en-US" sz="2800" dirty="0" smtClean="0">
                <a:solidFill>
                  <a:schemeClr val="accent1"/>
                </a:solidFill>
                <a:latin typeface="Arial Black" panose="020B0A04020102020204" pitchFamily="34" charset="0"/>
              </a:rPr>
              <a:t>Diagnosis* by Sex at Birth</a:t>
            </a:r>
            <a:r>
              <a:rPr lang="en-US" altLang="en-US" sz="3400" dirty="0">
                <a:solidFill>
                  <a:schemeClr val="accent1"/>
                </a:solidFill>
                <a:latin typeface="Arial Black" panose="020B0A04020102020204" pitchFamily="34" charset="0"/>
              </a:rPr>
              <a:t>,</a:t>
            </a:r>
            <a:r>
              <a:rPr lang="en-US" altLang="en-US" sz="2800" dirty="0">
                <a:solidFill>
                  <a:schemeClr val="accent1"/>
                </a:solidFill>
                <a:latin typeface="Arial Black" panose="020B0A04020102020204" pitchFamily="34" charset="0"/>
              </a:rPr>
              <a:t/>
            </a:r>
            <a:br>
              <a:rPr lang="en-US" altLang="en-US" sz="2800" dirty="0">
                <a:solidFill>
                  <a:schemeClr val="accent1"/>
                </a:solidFill>
                <a:latin typeface="Arial Black" panose="020B0A04020102020204" pitchFamily="34" charset="0"/>
              </a:rPr>
            </a:br>
            <a:r>
              <a:rPr lang="en-US" altLang="en-US" sz="2800" dirty="0" smtClean="0">
                <a:solidFill>
                  <a:schemeClr val="accent1"/>
                </a:solidFill>
                <a:latin typeface="Arial Black" panose="020B0A04020102020204" pitchFamily="34" charset="0"/>
              </a:rPr>
              <a:t>2015</a:t>
            </a:r>
            <a:endParaRPr lang="en-US" altLang="en-US" sz="2800" dirty="0">
              <a:solidFill>
                <a:schemeClr val="accent1"/>
              </a:solidFill>
              <a:latin typeface="Arial Black" panose="020B0A04020102020204" pitchFamily="34" charset="0"/>
            </a:endParaRPr>
          </a:p>
        </p:txBody>
      </p:sp>
      <p:sp>
        <p:nvSpPr>
          <p:cNvPr id="4" name="Text Box 39"/>
          <p:cNvSpPr txBox="1">
            <a:spLocks noChangeArrowheads="1"/>
          </p:cNvSpPr>
          <p:nvPr/>
        </p:nvSpPr>
        <p:spPr bwMode="auto">
          <a:xfrm>
            <a:off x="-228600" y="6379678"/>
            <a:ext cx="2590800" cy="6223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82880" rIns="182880" bIns="182880" anchor="ctr" anchorCtr="1">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nSpc>
                <a:spcPct val="40000"/>
              </a:lnSpc>
              <a:spcBef>
                <a:spcPct val="50000"/>
              </a:spcBef>
            </a:pPr>
            <a:r>
              <a:rPr lang="en-US" altLang="en-US" sz="1200" i="1" dirty="0"/>
              <a:t>* HIV or AIDS at first diagnosis</a:t>
            </a:r>
          </a:p>
          <a:p>
            <a:pPr>
              <a:lnSpc>
                <a:spcPct val="50000"/>
              </a:lnSpc>
              <a:spcBef>
                <a:spcPct val="50000"/>
              </a:spcBef>
            </a:pPr>
            <a:endParaRPr lang="en-US" altLang="en-US" sz="1200" i="1" dirty="0"/>
          </a:p>
        </p:txBody>
      </p:sp>
      <p:sp>
        <p:nvSpPr>
          <p:cNvPr id="6" name="Rectangle 3"/>
          <p:cNvSpPr>
            <a:spLocks noChangeArrowheads="1"/>
          </p:cNvSpPr>
          <p:nvPr/>
        </p:nvSpPr>
        <p:spPr bwMode="auto">
          <a:xfrm>
            <a:off x="6337300" y="6019800"/>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 </a:t>
            </a:r>
            <a:r>
              <a:rPr lang="en-US" altLang="en-US" sz="1000" i="1" dirty="0"/>
              <a:t>HIV/AIDS in Minnesota: Annual Review</a:t>
            </a:r>
          </a:p>
          <a:p>
            <a:endParaRPr lang="en-US" altLang="en-US" sz="1000" i="1" dirty="0">
              <a:solidFill>
                <a:srgbClr val="99CCFF"/>
              </a:solidFill>
            </a:endParaRPr>
          </a:p>
          <a:p>
            <a:endParaRPr lang="en-US" altLang="en-US" sz="1000" i="1" dirty="0">
              <a:solidFill>
                <a:srgbClr val="99CCFF"/>
              </a:solidFill>
            </a:endParaRPr>
          </a:p>
        </p:txBody>
      </p:sp>
    </p:spTree>
    <p:extLst>
      <p:ext uri="{BB962C8B-B14F-4D97-AF65-F5344CB8AC3E}">
        <p14:creationId xmlns:p14="http://schemas.microsoft.com/office/powerpoint/2010/main" val="860411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ChangeArrowheads="1"/>
          </p:cNvSpPr>
          <p:nvPr/>
        </p:nvSpPr>
        <p:spPr bwMode="auto">
          <a:xfrm>
            <a:off x="-112736" y="318721"/>
            <a:ext cx="9296399"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5000"/>
              </a:lnSpc>
            </a:pPr>
            <a:r>
              <a:rPr lang="en-US" altLang="en-US" sz="3000" dirty="0">
                <a:solidFill>
                  <a:schemeClr val="accent1"/>
                </a:solidFill>
                <a:latin typeface="Arial Black" panose="020B0A04020102020204" pitchFamily="34" charset="0"/>
              </a:rPr>
              <a:t>HIV/AIDS in </a:t>
            </a:r>
            <a:r>
              <a:rPr lang="en-US" altLang="en-US" sz="3000" dirty="0" smtClean="0">
                <a:solidFill>
                  <a:schemeClr val="accent1"/>
                </a:solidFill>
                <a:latin typeface="Arial Black" panose="020B0A04020102020204" pitchFamily="34" charset="0"/>
              </a:rPr>
              <a:t>Minnesota</a:t>
            </a:r>
            <a:r>
              <a:rPr lang="en-US" altLang="en-US" sz="3000" dirty="0">
                <a:solidFill>
                  <a:schemeClr val="accent1"/>
                </a:solidFill>
                <a:latin typeface="Arial Black" panose="020B0A04020102020204" pitchFamily="34" charset="0"/>
              </a:rPr>
              <a:t/>
            </a:r>
            <a:br>
              <a:rPr lang="en-US" altLang="en-US" sz="3000" dirty="0">
                <a:solidFill>
                  <a:schemeClr val="accent1"/>
                </a:solidFill>
                <a:latin typeface="Arial Black" panose="020B0A04020102020204" pitchFamily="34" charset="0"/>
              </a:rPr>
            </a:br>
            <a:r>
              <a:rPr lang="en-US" altLang="en-US" sz="2200" dirty="0">
                <a:solidFill>
                  <a:schemeClr val="accent1"/>
                </a:solidFill>
                <a:latin typeface="Arial Black" panose="020B0A04020102020204" pitchFamily="34" charset="0"/>
              </a:rPr>
              <a:t>New </a:t>
            </a:r>
            <a:r>
              <a:rPr lang="en-US" altLang="en-US" sz="2200" dirty="0" smtClean="0">
                <a:solidFill>
                  <a:schemeClr val="accent1"/>
                </a:solidFill>
                <a:latin typeface="Arial Black" panose="020B0A04020102020204" pitchFamily="34" charset="0"/>
              </a:rPr>
              <a:t>HIV Disease Diagnoses, </a:t>
            </a:r>
            <a:r>
              <a:rPr lang="en-US" altLang="en-US" sz="2200" dirty="0">
                <a:solidFill>
                  <a:schemeClr val="accent1"/>
                </a:solidFill>
                <a:latin typeface="Arial Black" panose="020B0A04020102020204" pitchFamily="34" charset="0"/>
              </a:rPr>
              <a:t>HIV (</a:t>
            </a:r>
            <a:r>
              <a:rPr lang="en-US" altLang="en-US" sz="2200" dirty="0" smtClean="0">
                <a:solidFill>
                  <a:schemeClr val="accent1"/>
                </a:solidFill>
                <a:latin typeface="Arial Black" panose="020B0A04020102020204" pitchFamily="34" charset="0"/>
              </a:rPr>
              <a:t>non-AIDS</a:t>
            </a:r>
            <a:r>
              <a:rPr lang="en-US" altLang="en-US" sz="2200" dirty="0">
                <a:solidFill>
                  <a:schemeClr val="accent1"/>
                </a:solidFill>
                <a:latin typeface="Arial Black" panose="020B0A04020102020204" pitchFamily="34" charset="0"/>
              </a:rPr>
              <a:t>) and AIDS Cases by Year, </a:t>
            </a:r>
            <a:r>
              <a:rPr lang="en-US" altLang="en-US" sz="2200" dirty="0" smtClean="0">
                <a:solidFill>
                  <a:schemeClr val="accent1"/>
                </a:solidFill>
                <a:latin typeface="Arial Black" panose="020B0A04020102020204" pitchFamily="34" charset="0"/>
              </a:rPr>
              <a:t>2005-2015</a:t>
            </a:r>
            <a:endParaRPr lang="en-US" altLang="en-US" sz="2200" dirty="0">
              <a:solidFill>
                <a:schemeClr val="accent1"/>
              </a:solidFill>
              <a:latin typeface="Arial Black" panose="020B0A04020102020204" pitchFamily="34" charset="0"/>
            </a:endParaRPr>
          </a:p>
        </p:txBody>
      </p:sp>
      <p:sp>
        <p:nvSpPr>
          <p:cNvPr id="11269" name="Text Box 4"/>
          <p:cNvSpPr txBox="1">
            <a:spLocks noChangeArrowheads="1"/>
          </p:cNvSpPr>
          <p:nvPr/>
        </p:nvSpPr>
        <p:spPr bwMode="auto">
          <a:xfrm>
            <a:off x="203335" y="6101465"/>
            <a:ext cx="86741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spcBef>
                <a:spcPct val="50000"/>
              </a:spcBef>
            </a:pPr>
            <a:r>
              <a:rPr lang="en-US" altLang="en-US" sz="1000" i="1" dirty="0"/>
              <a:t>*Includes all new cases of HIV infection (both HIV (non-AIDS) and AIDS at first diagnosis) diagnosed within a given calendar year.</a:t>
            </a:r>
          </a:p>
          <a:p>
            <a:pPr eaLnBrk="1" hangingPunct="1">
              <a:spcBef>
                <a:spcPct val="50000"/>
              </a:spcBef>
            </a:pPr>
            <a:r>
              <a:rPr lang="en-US" altLang="en-US" sz="1000" i="1" dirty="0"/>
              <a:t>^Includes all new cases of AIDS diagnosed within a given calendar year, including AIDS at first diagnosis. This includes refugees in the HIV+ Resettlement Program, as well as, other refugee/immigrants  diagnosed with AIDS subsequent to their arrival in the United States.</a:t>
            </a:r>
          </a:p>
        </p:txBody>
      </p:sp>
      <p:graphicFrame>
        <p:nvGraphicFramePr>
          <p:cNvPr id="3" name="Object 1"/>
          <p:cNvGraphicFramePr>
            <a:graphicFrameLocks noChangeAspect="1"/>
          </p:cNvGraphicFramePr>
          <p:nvPr>
            <p:extLst>
              <p:ext uri="{D42A27DB-BD31-4B8C-83A1-F6EECF244321}">
                <p14:modId xmlns:p14="http://schemas.microsoft.com/office/powerpoint/2010/main" val="15496324"/>
              </p:ext>
            </p:extLst>
          </p:nvPr>
        </p:nvGraphicFramePr>
        <p:xfrm>
          <a:off x="153964" y="869289"/>
          <a:ext cx="8763000" cy="543232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
          <p:cNvSpPr>
            <a:spLocks noChangeArrowheads="1"/>
          </p:cNvSpPr>
          <p:nvPr/>
        </p:nvSpPr>
        <p:spPr bwMode="auto">
          <a:xfrm>
            <a:off x="6019800" y="6022932"/>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 </a:t>
            </a:r>
            <a:r>
              <a:rPr lang="en-US" altLang="en-US" sz="1000" i="1" dirty="0"/>
              <a:t>HIV/AIDS in Minnesota: Annual Review</a:t>
            </a:r>
          </a:p>
          <a:p>
            <a:endParaRPr lang="en-US" altLang="en-US" sz="1000" i="1" dirty="0">
              <a:solidFill>
                <a:srgbClr val="99CCFF"/>
              </a:solidFill>
            </a:endParaRPr>
          </a:p>
          <a:p>
            <a:endParaRPr lang="en-US" altLang="en-US" sz="1000" i="1" dirty="0">
              <a:solidFill>
                <a:srgbClr val="99CCFF"/>
              </a:solidFill>
            </a:endParaRPr>
          </a:p>
        </p:txBody>
      </p:sp>
    </p:spTree>
    <p:extLst>
      <p:ext uri="{BB962C8B-B14F-4D97-AF65-F5344CB8AC3E}">
        <p14:creationId xmlns:p14="http://schemas.microsoft.com/office/powerpoint/2010/main" val="93402204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75766" y="2346325"/>
            <a:ext cx="814325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gn="ctr" eaLnBrk="1" hangingPunct="1"/>
            <a:r>
              <a:rPr lang="en-US" altLang="en-US" sz="4000" b="1" dirty="0">
                <a:solidFill>
                  <a:schemeClr val="accent1"/>
                </a:solidFill>
                <a:latin typeface="Arial Black" panose="020B0A04020102020204" pitchFamily="34" charset="0"/>
              </a:rPr>
              <a:t>Adolescents &amp; Young Adults</a:t>
            </a:r>
          </a:p>
          <a:p>
            <a:pPr algn="ctr" eaLnBrk="1" hangingPunct="1"/>
            <a:r>
              <a:rPr lang="en-US" altLang="en-US" sz="4000" b="1" dirty="0">
                <a:solidFill>
                  <a:schemeClr val="accent1"/>
                </a:solidFill>
                <a:latin typeface="Arial Black" panose="020B0A04020102020204" pitchFamily="34" charset="0"/>
              </a:rPr>
              <a:t>(Ages 13-24)*</a:t>
            </a:r>
          </a:p>
        </p:txBody>
      </p:sp>
      <p:sp>
        <p:nvSpPr>
          <p:cNvPr id="30723" name="Rectangle 3"/>
          <p:cNvSpPr>
            <a:spLocks noChangeArrowheads="1"/>
          </p:cNvSpPr>
          <p:nvPr/>
        </p:nvSpPr>
        <p:spPr bwMode="auto">
          <a:xfrm>
            <a:off x="457200" y="61722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HIV/AIDS </a:t>
            </a:r>
            <a:r>
              <a:rPr lang="en-US" altLang="en-US" sz="1000" i="1" dirty="0"/>
              <a:t>in Minnesota: Annual Review</a:t>
            </a:r>
          </a:p>
          <a:p>
            <a:endParaRPr lang="en-US" altLang="en-US" sz="1000" i="1" dirty="0">
              <a:solidFill>
                <a:srgbClr val="99CCFF"/>
              </a:solidFill>
            </a:endParaRPr>
          </a:p>
          <a:p>
            <a:endParaRPr lang="en-US" altLang="en-US" sz="1000" i="1" dirty="0">
              <a:solidFill>
                <a:srgbClr val="99CCFF"/>
              </a:solidFill>
            </a:endParaRPr>
          </a:p>
        </p:txBody>
      </p:sp>
      <p:sp>
        <p:nvSpPr>
          <p:cNvPr id="30724" name="Text Box 4"/>
          <p:cNvSpPr txBox="1">
            <a:spLocks noChangeArrowheads="1"/>
          </p:cNvSpPr>
          <p:nvPr/>
        </p:nvSpPr>
        <p:spPr bwMode="auto">
          <a:xfrm>
            <a:off x="457200" y="5867400"/>
            <a:ext cx="6934200" cy="3048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spcBef>
                <a:spcPct val="50000"/>
              </a:spcBef>
            </a:pPr>
            <a:r>
              <a:rPr lang="en-US" altLang="en-US" sz="1400" dirty="0"/>
              <a:t>* </a:t>
            </a:r>
            <a:r>
              <a:rPr lang="en-US" altLang="en-US" sz="1400" i="1" dirty="0"/>
              <a:t>Case numbers are too small to present meaningful data separately for adolescents and young adults.</a:t>
            </a:r>
          </a:p>
        </p:txBody>
      </p:sp>
    </p:spTree>
    <p:extLst>
      <p:ext uri="{BB962C8B-B14F-4D97-AF65-F5344CB8AC3E}">
        <p14:creationId xmlns:p14="http://schemas.microsoft.com/office/powerpoint/2010/main" val="3756265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3841938618"/>
              </p:ext>
            </p:extLst>
          </p:nvPr>
        </p:nvGraphicFramePr>
        <p:xfrm>
          <a:off x="393308" y="1841500"/>
          <a:ext cx="7988300" cy="4773613"/>
        </p:xfrm>
        <a:graphic>
          <a:graphicData uri="http://schemas.openxmlformats.org/drawingml/2006/chart">
            <c:chart xmlns:c="http://schemas.openxmlformats.org/drawingml/2006/chart" xmlns:r="http://schemas.openxmlformats.org/officeDocument/2006/relationships" r:id="rId3"/>
          </a:graphicData>
        </a:graphic>
      </p:graphicFrame>
      <p:sp>
        <p:nvSpPr>
          <p:cNvPr id="31748" name="Rectangle 4"/>
          <p:cNvSpPr>
            <a:spLocks noChangeArrowheads="1"/>
          </p:cNvSpPr>
          <p:nvPr/>
        </p:nvSpPr>
        <p:spPr bwMode="auto">
          <a:xfrm>
            <a:off x="389133" y="609600"/>
            <a:ext cx="83820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5000"/>
              </a:lnSpc>
            </a:pPr>
            <a:r>
              <a:rPr lang="en-US" altLang="en-US" sz="3000" dirty="0">
                <a:solidFill>
                  <a:schemeClr val="accent1"/>
                </a:solidFill>
                <a:latin typeface="Arial Black" panose="020B0A04020102020204" pitchFamily="34" charset="0"/>
              </a:rPr>
              <a:t>HIV </a:t>
            </a:r>
            <a:r>
              <a:rPr lang="en-US" altLang="en-US" sz="3000" dirty="0" smtClean="0">
                <a:solidFill>
                  <a:schemeClr val="accent1"/>
                </a:solidFill>
                <a:latin typeface="Arial Black" panose="020B0A04020102020204" pitchFamily="34" charset="0"/>
              </a:rPr>
              <a:t>Diagnoses* </a:t>
            </a:r>
            <a:r>
              <a:rPr lang="en-US" altLang="en-US" sz="3000" dirty="0">
                <a:solidFill>
                  <a:schemeClr val="accent1"/>
                </a:solidFill>
                <a:latin typeface="Arial Black" panose="020B0A04020102020204" pitchFamily="34" charset="0"/>
              </a:rPr>
              <a:t>Among Adolescents and Young Adults</a:t>
            </a:r>
            <a:r>
              <a:rPr lang="en-US" altLang="en-US" sz="3000" baseline="30000" dirty="0">
                <a:solidFill>
                  <a:schemeClr val="accent1"/>
                </a:solidFill>
                <a:latin typeface="Arial Black" panose="020B0A04020102020204" pitchFamily="34" charset="0"/>
              </a:rPr>
              <a:t>†</a:t>
            </a:r>
            <a:r>
              <a:rPr lang="en-US" altLang="en-US" sz="3000" dirty="0">
                <a:solidFill>
                  <a:schemeClr val="accent1"/>
                </a:solidFill>
                <a:latin typeface="Arial Black" panose="020B0A04020102020204" pitchFamily="34" charset="0"/>
              </a:rPr>
              <a:t> by Gender and </a:t>
            </a:r>
            <a:r>
              <a:rPr lang="en-US" altLang="en-US" sz="3000" dirty="0" smtClean="0">
                <a:solidFill>
                  <a:schemeClr val="accent1"/>
                </a:solidFill>
                <a:latin typeface="Arial Black" panose="020B0A04020102020204" pitchFamily="34" charset="0"/>
              </a:rPr>
              <a:t>Year, 2005 </a:t>
            </a:r>
            <a:r>
              <a:rPr lang="en-US" altLang="en-US" sz="3000" dirty="0">
                <a:solidFill>
                  <a:schemeClr val="accent1"/>
                </a:solidFill>
                <a:latin typeface="Arial Black" panose="020B0A04020102020204" pitchFamily="34" charset="0"/>
              </a:rPr>
              <a:t>- </a:t>
            </a:r>
            <a:r>
              <a:rPr lang="en-US" altLang="en-US" sz="3000" dirty="0" smtClean="0">
                <a:solidFill>
                  <a:schemeClr val="accent1"/>
                </a:solidFill>
                <a:latin typeface="Arial Black" panose="020B0A04020102020204" pitchFamily="34" charset="0"/>
              </a:rPr>
              <a:t>2015</a:t>
            </a:r>
            <a:endParaRPr lang="en-US" altLang="en-US" sz="3000" dirty="0">
              <a:solidFill>
                <a:schemeClr val="accent1"/>
              </a:solidFill>
              <a:latin typeface="Arial Black" panose="020B0A04020102020204" pitchFamily="34" charset="0"/>
            </a:endParaRPr>
          </a:p>
        </p:txBody>
      </p:sp>
      <p:sp>
        <p:nvSpPr>
          <p:cNvPr id="31749" name="Text Box 8"/>
          <p:cNvSpPr txBox="1">
            <a:spLocks noChangeArrowheads="1"/>
          </p:cNvSpPr>
          <p:nvPr/>
        </p:nvSpPr>
        <p:spPr bwMode="auto">
          <a:xfrm>
            <a:off x="152400" y="6214279"/>
            <a:ext cx="4892675" cy="5683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nSpc>
                <a:spcPct val="80000"/>
              </a:lnSpc>
              <a:spcBef>
                <a:spcPct val="50000"/>
              </a:spcBef>
            </a:pPr>
            <a:r>
              <a:rPr lang="en-US" altLang="en-US" sz="1200" dirty="0"/>
              <a:t>* </a:t>
            </a:r>
            <a:r>
              <a:rPr lang="en-US" altLang="en-US" sz="1200" i="1" dirty="0"/>
              <a:t>HIV or AIDS at first diagnosis</a:t>
            </a:r>
          </a:p>
          <a:p>
            <a:pPr>
              <a:lnSpc>
                <a:spcPct val="80000"/>
              </a:lnSpc>
              <a:spcBef>
                <a:spcPct val="50000"/>
              </a:spcBef>
            </a:pPr>
            <a:r>
              <a:rPr lang="en-US" altLang="en-US" sz="1200" baseline="30000" dirty="0"/>
              <a:t>†</a:t>
            </a:r>
            <a:r>
              <a:rPr lang="en-US" altLang="en-US" sz="1200" dirty="0"/>
              <a:t> </a:t>
            </a:r>
            <a:r>
              <a:rPr lang="en-US" altLang="en-US" sz="1200" i="1" dirty="0"/>
              <a:t>Adolescents defined as 13-19 year-olds; Young Adults defined as 20-24 year-olds.</a:t>
            </a:r>
          </a:p>
        </p:txBody>
      </p:sp>
      <p:sp>
        <p:nvSpPr>
          <p:cNvPr id="5" name="Rectangle 3"/>
          <p:cNvSpPr>
            <a:spLocks noChangeArrowheads="1"/>
          </p:cNvSpPr>
          <p:nvPr/>
        </p:nvSpPr>
        <p:spPr bwMode="auto">
          <a:xfrm>
            <a:off x="6255707" y="6031370"/>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 </a:t>
            </a:r>
            <a:r>
              <a:rPr lang="en-US" altLang="en-US" sz="1000" i="1" dirty="0"/>
              <a:t>HIV/AIDS in Minnesota: Annual Review</a:t>
            </a:r>
          </a:p>
          <a:p>
            <a:endParaRPr lang="en-US" altLang="en-US" sz="1000" i="1" dirty="0">
              <a:solidFill>
                <a:srgbClr val="99CCFF"/>
              </a:solidFill>
            </a:endParaRPr>
          </a:p>
          <a:p>
            <a:endParaRPr lang="en-US" altLang="en-US" sz="1000" i="1" dirty="0">
              <a:solidFill>
                <a:srgbClr val="99CCFF"/>
              </a:solidFill>
            </a:endParaRPr>
          </a:p>
        </p:txBody>
      </p:sp>
    </p:spTree>
    <p:extLst>
      <p:ext uri="{BB962C8B-B14F-4D97-AF65-F5344CB8AC3E}">
        <p14:creationId xmlns:p14="http://schemas.microsoft.com/office/powerpoint/2010/main" val="238048322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p:cNvGraphicFramePr>
          <p:nvPr>
            <p:extLst>
              <p:ext uri="{D42A27DB-BD31-4B8C-83A1-F6EECF244321}">
                <p14:modId xmlns:p14="http://schemas.microsoft.com/office/powerpoint/2010/main" val="1369899392"/>
              </p:ext>
            </p:extLst>
          </p:nvPr>
        </p:nvGraphicFramePr>
        <p:xfrm>
          <a:off x="18789" y="1981200"/>
          <a:ext cx="4737100" cy="454025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3"/>
          <p:cNvSpPr>
            <a:spLocks noChangeArrowheads="1"/>
          </p:cNvSpPr>
          <p:nvPr/>
        </p:nvSpPr>
        <p:spPr bwMode="auto">
          <a:xfrm>
            <a:off x="30271" y="629825"/>
            <a:ext cx="91440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5000"/>
              </a:lnSpc>
            </a:pPr>
            <a:r>
              <a:rPr lang="en-US" altLang="en-US" sz="2800" dirty="0">
                <a:solidFill>
                  <a:schemeClr val="accent1"/>
                </a:solidFill>
                <a:latin typeface="Arial Black" panose="020B0A04020102020204" pitchFamily="34" charset="0"/>
              </a:rPr>
              <a:t>HIV </a:t>
            </a:r>
            <a:r>
              <a:rPr lang="en-US" altLang="en-US" sz="2800" dirty="0" smtClean="0">
                <a:solidFill>
                  <a:schemeClr val="accent1"/>
                </a:solidFill>
                <a:latin typeface="Arial Black" panose="020B0A04020102020204" pitchFamily="34" charset="0"/>
              </a:rPr>
              <a:t>Diagnoses* </a:t>
            </a:r>
            <a:r>
              <a:rPr lang="en-US" altLang="en-US" sz="2800" dirty="0">
                <a:solidFill>
                  <a:schemeClr val="accent1"/>
                </a:solidFill>
                <a:latin typeface="Arial Black" panose="020B0A04020102020204" pitchFamily="34" charset="0"/>
              </a:rPr>
              <a:t>Among Adolescents and Young Adults</a:t>
            </a:r>
            <a:r>
              <a:rPr lang="en-US" altLang="en-US" sz="2800" baseline="30000" dirty="0">
                <a:solidFill>
                  <a:schemeClr val="accent1"/>
                </a:solidFill>
                <a:latin typeface="Arial Black" panose="020B0A04020102020204" pitchFamily="34" charset="0"/>
              </a:rPr>
              <a:t>† </a:t>
            </a:r>
            <a:r>
              <a:rPr lang="en-US" altLang="en-US" sz="2800" dirty="0" smtClean="0">
                <a:solidFill>
                  <a:schemeClr val="accent1"/>
                </a:solidFill>
                <a:latin typeface="Arial Black" panose="020B0A04020102020204" pitchFamily="34" charset="0"/>
              </a:rPr>
              <a:t>by </a:t>
            </a:r>
            <a:r>
              <a:rPr lang="en-US" altLang="en-US" sz="2800" dirty="0">
                <a:solidFill>
                  <a:schemeClr val="accent1"/>
                </a:solidFill>
                <a:latin typeface="Arial Black" panose="020B0A04020102020204" pitchFamily="34" charset="0"/>
              </a:rPr>
              <a:t>Gender and </a:t>
            </a:r>
            <a:r>
              <a:rPr lang="en-US" altLang="en-US" sz="2800" dirty="0" smtClean="0">
                <a:solidFill>
                  <a:schemeClr val="accent1"/>
                </a:solidFill>
                <a:latin typeface="Arial Black" panose="020B0A04020102020204" pitchFamily="34" charset="0"/>
              </a:rPr>
              <a:t>Race/Ethnicity,</a:t>
            </a:r>
          </a:p>
          <a:p>
            <a:pPr algn="ctr">
              <a:lnSpc>
                <a:spcPct val="85000"/>
              </a:lnSpc>
            </a:pPr>
            <a:r>
              <a:rPr lang="en-US" altLang="en-US" sz="2800" dirty="0" smtClean="0">
                <a:solidFill>
                  <a:schemeClr val="accent1"/>
                </a:solidFill>
                <a:latin typeface="Arial Black" panose="020B0A04020102020204" pitchFamily="34" charset="0"/>
              </a:rPr>
              <a:t>2013 </a:t>
            </a:r>
            <a:r>
              <a:rPr lang="en-US" altLang="en-US" sz="2800" dirty="0">
                <a:solidFill>
                  <a:schemeClr val="accent1"/>
                </a:solidFill>
                <a:latin typeface="Arial Black" panose="020B0A04020102020204" pitchFamily="34" charset="0"/>
              </a:rPr>
              <a:t>- </a:t>
            </a:r>
            <a:r>
              <a:rPr lang="en-US" altLang="en-US" sz="2800" dirty="0" smtClean="0">
                <a:solidFill>
                  <a:schemeClr val="accent1"/>
                </a:solidFill>
                <a:latin typeface="Arial Black" panose="020B0A04020102020204" pitchFamily="34" charset="0"/>
              </a:rPr>
              <a:t>2015 </a:t>
            </a:r>
            <a:r>
              <a:rPr lang="en-US" altLang="en-US" sz="2800" dirty="0">
                <a:solidFill>
                  <a:schemeClr val="accent1"/>
                </a:solidFill>
                <a:latin typeface="Arial Black" panose="020B0A04020102020204" pitchFamily="34" charset="0"/>
              </a:rPr>
              <a:t>Combined</a:t>
            </a:r>
          </a:p>
        </p:txBody>
      </p:sp>
      <p:graphicFrame>
        <p:nvGraphicFramePr>
          <p:cNvPr id="4" name="Object 14"/>
          <p:cNvGraphicFramePr>
            <a:graphicFrameLocks/>
          </p:cNvGraphicFramePr>
          <p:nvPr>
            <p:extLst>
              <p:ext uri="{D42A27DB-BD31-4B8C-83A1-F6EECF244321}">
                <p14:modId xmlns:p14="http://schemas.microsoft.com/office/powerpoint/2010/main" val="3417954512"/>
              </p:ext>
            </p:extLst>
          </p:nvPr>
        </p:nvGraphicFramePr>
        <p:xfrm>
          <a:off x="4572000" y="2031087"/>
          <a:ext cx="4284663" cy="4398963"/>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Box 31"/>
          <p:cNvSpPr txBox="1">
            <a:spLocks noChangeArrowheads="1"/>
          </p:cNvSpPr>
          <p:nvPr/>
        </p:nvSpPr>
        <p:spPr bwMode="auto">
          <a:xfrm>
            <a:off x="1234858" y="1600200"/>
            <a:ext cx="2209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gn="ctr">
              <a:spcBef>
                <a:spcPct val="50000"/>
              </a:spcBef>
            </a:pPr>
            <a:r>
              <a:rPr lang="en-US" altLang="en-US" sz="2200" dirty="0"/>
              <a:t>Males (n = </a:t>
            </a:r>
            <a:r>
              <a:rPr lang="en-US" altLang="en-US" sz="2200" dirty="0" smtClean="0"/>
              <a:t>144)</a:t>
            </a:r>
            <a:endParaRPr lang="en-US" altLang="en-US" sz="2200" dirty="0"/>
          </a:p>
        </p:txBody>
      </p:sp>
      <p:sp>
        <p:nvSpPr>
          <p:cNvPr id="6" name="Text Box 32"/>
          <p:cNvSpPr txBox="1">
            <a:spLocks noChangeArrowheads="1"/>
          </p:cNvSpPr>
          <p:nvPr/>
        </p:nvSpPr>
        <p:spPr bwMode="auto">
          <a:xfrm>
            <a:off x="5509364" y="1709325"/>
            <a:ext cx="2209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gn="ctr">
              <a:spcBef>
                <a:spcPct val="50000"/>
              </a:spcBef>
            </a:pPr>
            <a:r>
              <a:rPr lang="en-US" altLang="en-US" sz="2200" dirty="0"/>
              <a:t>Females (n = </a:t>
            </a:r>
            <a:r>
              <a:rPr lang="en-US" altLang="en-US" sz="2200" dirty="0" smtClean="0"/>
              <a:t>30)</a:t>
            </a:r>
            <a:endParaRPr lang="en-US" altLang="en-US" sz="2200" dirty="0"/>
          </a:p>
        </p:txBody>
      </p:sp>
      <p:sp>
        <p:nvSpPr>
          <p:cNvPr id="7" name="Text Box 34"/>
          <p:cNvSpPr txBox="1">
            <a:spLocks noChangeArrowheads="1"/>
          </p:cNvSpPr>
          <p:nvPr/>
        </p:nvSpPr>
        <p:spPr bwMode="auto">
          <a:xfrm>
            <a:off x="129436" y="5943600"/>
            <a:ext cx="2743200" cy="8064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nSpc>
                <a:spcPct val="80000"/>
              </a:lnSpc>
              <a:spcBef>
                <a:spcPct val="50000"/>
              </a:spcBef>
            </a:pPr>
            <a:r>
              <a:rPr lang="en-US" altLang="en-US" sz="1200" dirty="0"/>
              <a:t>* </a:t>
            </a:r>
            <a:r>
              <a:rPr lang="en-US" altLang="en-US" sz="1200" i="1" dirty="0"/>
              <a:t>HIV or AIDS at first diagnosis</a:t>
            </a:r>
          </a:p>
          <a:p>
            <a:pPr>
              <a:lnSpc>
                <a:spcPct val="80000"/>
              </a:lnSpc>
              <a:spcBef>
                <a:spcPct val="50000"/>
              </a:spcBef>
            </a:pPr>
            <a:r>
              <a:rPr lang="en-US" altLang="en-US" sz="1200" baseline="30000" dirty="0"/>
              <a:t>†</a:t>
            </a:r>
            <a:r>
              <a:rPr lang="en-US" altLang="en-US" sz="1200" dirty="0"/>
              <a:t> </a:t>
            </a:r>
            <a:r>
              <a:rPr lang="en-US" altLang="en-US" sz="1200" i="1" dirty="0"/>
              <a:t>Adolescents defined as 13-19 year-olds; </a:t>
            </a:r>
          </a:p>
          <a:p>
            <a:pPr>
              <a:lnSpc>
                <a:spcPct val="80000"/>
              </a:lnSpc>
              <a:spcBef>
                <a:spcPct val="50000"/>
              </a:spcBef>
            </a:pPr>
            <a:r>
              <a:rPr lang="en-US" altLang="en-US" sz="1200" i="1" dirty="0"/>
              <a:t>Young Adults defined as 20-24 year-olds.</a:t>
            </a:r>
          </a:p>
        </p:txBody>
      </p:sp>
      <p:sp>
        <p:nvSpPr>
          <p:cNvPr id="8" name="Text Box 37"/>
          <p:cNvSpPr txBox="1">
            <a:spLocks noChangeArrowheads="1"/>
          </p:cNvSpPr>
          <p:nvPr/>
        </p:nvSpPr>
        <p:spPr bwMode="auto">
          <a:xfrm>
            <a:off x="2773471" y="5867400"/>
            <a:ext cx="3657600" cy="8826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lnSpc>
                <a:spcPct val="70000"/>
              </a:lnSpc>
              <a:spcBef>
                <a:spcPct val="50000"/>
              </a:spcBef>
            </a:pPr>
            <a:r>
              <a:rPr lang="en-US" altLang="en-US" sz="1200" dirty="0"/>
              <a:t>n = Number of persons       </a:t>
            </a:r>
            <a:r>
              <a:rPr lang="en-US" altLang="en-US" sz="1200" dirty="0" err="1"/>
              <a:t>Amer</a:t>
            </a:r>
            <a:r>
              <a:rPr lang="en-US" altLang="en-US" sz="1200" dirty="0"/>
              <a:t> </a:t>
            </a:r>
            <a:r>
              <a:rPr lang="en-US" altLang="en-US" sz="1200" dirty="0" err="1"/>
              <a:t>Ind</a:t>
            </a:r>
            <a:r>
              <a:rPr lang="en-US" altLang="en-US" sz="1200" dirty="0"/>
              <a:t> = American Indian</a:t>
            </a:r>
          </a:p>
          <a:p>
            <a:pPr eaLnBrk="1" hangingPunct="1">
              <a:lnSpc>
                <a:spcPct val="70000"/>
              </a:lnSpc>
              <a:spcBef>
                <a:spcPct val="50000"/>
              </a:spcBef>
            </a:pPr>
            <a:r>
              <a:rPr lang="en-US" altLang="en-US" sz="1200" dirty="0" err="1"/>
              <a:t>Afr</a:t>
            </a:r>
            <a:r>
              <a:rPr lang="en-US" altLang="en-US" sz="1200" dirty="0"/>
              <a:t> </a:t>
            </a:r>
            <a:r>
              <a:rPr lang="en-US" altLang="en-US" sz="1200" dirty="0" err="1"/>
              <a:t>Amer</a:t>
            </a:r>
            <a:r>
              <a:rPr lang="en-US" altLang="en-US" sz="1200" dirty="0"/>
              <a:t> = African American (Black, not African-born persons)       </a:t>
            </a:r>
          </a:p>
          <a:p>
            <a:pPr eaLnBrk="1" hangingPunct="1">
              <a:lnSpc>
                <a:spcPct val="70000"/>
              </a:lnSpc>
              <a:spcBef>
                <a:spcPct val="50000"/>
              </a:spcBef>
            </a:pPr>
            <a:r>
              <a:rPr lang="en-US" altLang="en-US" sz="1200" dirty="0" err="1"/>
              <a:t>Afr</a:t>
            </a:r>
            <a:r>
              <a:rPr lang="en-US" altLang="en-US" sz="1200" dirty="0"/>
              <a:t> born = African-born (Black, African-born persons)</a:t>
            </a:r>
          </a:p>
          <a:p>
            <a:pPr eaLnBrk="1" hangingPunct="1">
              <a:lnSpc>
                <a:spcPct val="70000"/>
              </a:lnSpc>
              <a:spcBef>
                <a:spcPct val="50000"/>
              </a:spcBef>
            </a:pPr>
            <a:r>
              <a:rPr lang="en-US" altLang="en-US" sz="1200" dirty="0"/>
              <a:t>Other = Multi-racial persons or persons with unknown race</a:t>
            </a:r>
          </a:p>
        </p:txBody>
      </p:sp>
      <p:sp>
        <p:nvSpPr>
          <p:cNvPr id="9" name="Rectangle 3"/>
          <p:cNvSpPr>
            <a:spLocks noChangeArrowheads="1"/>
          </p:cNvSpPr>
          <p:nvPr/>
        </p:nvSpPr>
        <p:spPr bwMode="auto">
          <a:xfrm>
            <a:off x="6271364" y="6019800"/>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 </a:t>
            </a:r>
            <a:r>
              <a:rPr lang="en-US" altLang="en-US" sz="1000" i="1" dirty="0"/>
              <a:t>HIV/AIDS in Minnesota: Annual Review</a:t>
            </a:r>
          </a:p>
          <a:p>
            <a:endParaRPr lang="en-US" altLang="en-US" sz="1000" i="1" dirty="0">
              <a:solidFill>
                <a:srgbClr val="99CCFF"/>
              </a:solidFill>
            </a:endParaRPr>
          </a:p>
          <a:p>
            <a:endParaRPr lang="en-US" altLang="en-US" sz="1000" i="1" dirty="0">
              <a:solidFill>
                <a:srgbClr val="99CCFF"/>
              </a:solidFill>
            </a:endParaRPr>
          </a:p>
        </p:txBody>
      </p:sp>
    </p:spTree>
    <p:extLst>
      <p:ext uri="{BB962C8B-B14F-4D97-AF65-F5344CB8AC3E}">
        <p14:creationId xmlns:p14="http://schemas.microsoft.com/office/powerpoint/2010/main" val="3161671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ph type="chart" sz="half" idx="4294967295"/>
            <p:extLst/>
          </p:nvPr>
        </p:nvGraphicFramePr>
        <p:xfrm>
          <a:off x="37578" y="2362200"/>
          <a:ext cx="4373563" cy="4156075"/>
        </p:xfrm>
        <a:graphic>
          <a:graphicData uri="http://schemas.openxmlformats.org/drawingml/2006/chart">
            <c:chart xmlns:c="http://schemas.openxmlformats.org/drawingml/2006/chart" xmlns:r="http://schemas.openxmlformats.org/officeDocument/2006/relationships" r:id="rId3"/>
          </a:graphicData>
        </a:graphic>
      </p:graphicFrame>
      <p:sp>
        <p:nvSpPr>
          <p:cNvPr id="33796" name="Rectangle 3"/>
          <p:cNvSpPr>
            <a:spLocks noChangeArrowheads="1"/>
          </p:cNvSpPr>
          <p:nvPr/>
        </p:nvSpPr>
        <p:spPr bwMode="auto">
          <a:xfrm>
            <a:off x="-29227" y="685800"/>
            <a:ext cx="91440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5000"/>
              </a:lnSpc>
            </a:pPr>
            <a:r>
              <a:rPr lang="en-US" altLang="en-US" sz="3000" dirty="0">
                <a:solidFill>
                  <a:schemeClr val="accent1"/>
                </a:solidFill>
                <a:latin typeface="Arial Black" panose="020B0A04020102020204" pitchFamily="34" charset="0"/>
              </a:rPr>
              <a:t>HIV </a:t>
            </a:r>
            <a:r>
              <a:rPr lang="en-US" altLang="en-US" sz="3000" dirty="0" smtClean="0">
                <a:solidFill>
                  <a:schemeClr val="accent1"/>
                </a:solidFill>
                <a:latin typeface="Arial Black" panose="020B0A04020102020204" pitchFamily="34" charset="0"/>
              </a:rPr>
              <a:t>Diagnoses* </a:t>
            </a:r>
            <a:r>
              <a:rPr lang="en-US" altLang="en-US" sz="3000" dirty="0">
                <a:solidFill>
                  <a:schemeClr val="accent1"/>
                </a:solidFill>
                <a:latin typeface="Arial Black" panose="020B0A04020102020204" pitchFamily="34" charset="0"/>
              </a:rPr>
              <a:t>Among Adolescents and </a:t>
            </a:r>
            <a:br>
              <a:rPr lang="en-US" altLang="en-US" sz="3000" dirty="0">
                <a:solidFill>
                  <a:schemeClr val="accent1"/>
                </a:solidFill>
                <a:latin typeface="Arial Black" panose="020B0A04020102020204" pitchFamily="34" charset="0"/>
              </a:rPr>
            </a:br>
            <a:r>
              <a:rPr lang="en-US" altLang="en-US" sz="3000" dirty="0">
                <a:solidFill>
                  <a:schemeClr val="accent1"/>
                </a:solidFill>
                <a:latin typeface="Arial Black" panose="020B0A04020102020204" pitchFamily="34" charset="0"/>
              </a:rPr>
              <a:t>Young Adults</a:t>
            </a:r>
            <a:r>
              <a:rPr lang="en-US" altLang="en-US" sz="3000" baseline="30000" dirty="0">
                <a:solidFill>
                  <a:schemeClr val="accent1"/>
                </a:solidFill>
                <a:latin typeface="Arial Black" panose="020B0A04020102020204" pitchFamily="34" charset="0"/>
              </a:rPr>
              <a:t>†</a:t>
            </a:r>
            <a:r>
              <a:rPr lang="en-US" altLang="en-US" sz="3000" dirty="0">
                <a:solidFill>
                  <a:schemeClr val="accent1"/>
                </a:solidFill>
                <a:latin typeface="Arial Black" panose="020B0A04020102020204" pitchFamily="34" charset="0"/>
              </a:rPr>
              <a:t> by Gender and Estimated Exposure Group</a:t>
            </a:r>
            <a:r>
              <a:rPr lang="en-US" altLang="en-US" sz="3000" baseline="30000" dirty="0" smtClean="0">
                <a:solidFill>
                  <a:schemeClr val="accent1"/>
                </a:solidFill>
                <a:latin typeface="Arial Black" panose="020B0A04020102020204" pitchFamily="34" charset="0"/>
              </a:rPr>
              <a:t>#</a:t>
            </a:r>
            <a:r>
              <a:rPr lang="en-US" altLang="en-US" sz="3000" dirty="0" smtClean="0">
                <a:solidFill>
                  <a:schemeClr val="accent1"/>
                </a:solidFill>
                <a:latin typeface="Arial Black" panose="020B0A04020102020204" pitchFamily="34" charset="0"/>
              </a:rPr>
              <a:t>, 2013 - 2015 </a:t>
            </a:r>
            <a:r>
              <a:rPr lang="en-US" altLang="en-US" sz="3000" dirty="0">
                <a:solidFill>
                  <a:schemeClr val="accent1"/>
                </a:solidFill>
                <a:latin typeface="Arial Black" panose="020B0A04020102020204" pitchFamily="34" charset="0"/>
              </a:rPr>
              <a:t>Combined</a:t>
            </a:r>
          </a:p>
        </p:txBody>
      </p:sp>
      <p:sp>
        <p:nvSpPr>
          <p:cNvPr id="33797" name="Text Box 24"/>
          <p:cNvSpPr txBox="1">
            <a:spLocks noChangeArrowheads="1"/>
          </p:cNvSpPr>
          <p:nvPr/>
        </p:nvSpPr>
        <p:spPr bwMode="auto">
          <a:xfrm>
            <a:off x="1064712" y="1904999"/>
            <a:ext cx="2209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gn="ctr">
              <a:spcBef>
                <a:spcPct val="50000"/>
              </a:spcBef>
            </a:pPr>
            <a:r>
              <a:rPr lang="en-US" altLang="en-US" sz="2200" dirty="0"/>
              <a:t>Males (n = </a:t>
            </a:r>
            <a:r>
              <a:rPr lang="en-US" altLang="en-US" sz="2200" dirty="0" smtClean="0"/>
              <a:t>144)</a:t>
            </a:r>
            <a:endParaRPr lang="en-US" altLang="en-US" sz="2200" dirty="0"/>
          </a:p>
        </p:txBody>
      </p:sp>
      <p:sp>
        <p:nvSpPr>
          <p:cNvPr id="33798" name="Text Box 25"/>
          <p:cNvSpPr txBox="1">
            <a:spLocks noChangeArrowheads="1"/>
          </p:cNvSpPr>
          <p:nvPr/>
        </p:nvSpPr>
        <p:spPr bwMode="auto">
          <a:xfrm>
            <a:off x="5676900" y="1881565"/>
            <a:ext cx="2209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gn="ctr">
              <a:spcBef>
                <a:spcPct val="50000"/>
              </a:spcBef>
            </a:pPr>
            <a:r>
              <a:rPr lang="en-US" altLang="en-US" sz="2200" dirty="0"/>
              <a:t>Females (n = </a:t>
            </a:r>
            <a:r>
              <a:rPr lang="en-US" altLang="en-US" sz="2200" dirty="0" smtClean="0"/>
              <a:t>30)</a:t>
            </a:r>
            <a:endParaRPr lang="en-US" altLang="en-US" sz="2200" dirty="0"/>
          </a:p>
        </p:txBody>
      </p:sp>
      <p:sp>
        <p:nvSpPr>
          <p:cNvPr id="33799" name="Text Box 27"/>
          <p:cNvSpPr txBox="1">
            <a:spLocks noChangeArrowheads="1"/>
          </p:cNvSpPr>
          <p:nvPr/>
        </p:nvSpPr>
        <p:spPr bwMode="auto">
          <a:xfrm>
            <a:off x="64998" y="5918198"/>
            <a:ext cx="9083675" cy="9556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nSpc>
                <a:spcPct val="70000"/>
              </a:lnSpc>
              <a:spcBef>
                <a:spcPct val="50000"/>
              </a:spcBef>
            </a:pPr>
            <a:r>
              <a:rPr lang="en-US" altLang="en-US" sz="1200" dirty="0"/>
              <a:t>* </a:t>
            </a:r>
            <a:r>
              <a:rPr lang="en-US" altLang="en-US" sz="1200" i="1" dirty="0"/>
              <a:t>HIV or AIDS at first diagnosis</a:t>
            </a:r>
          </a:p>
          <a:p>
            <a:pPr>
              <a:lnSpc>
                <a:spcPct val="70000"/>
              </a:lnSpc>
              <a:spcBef>
                <a:spcPct val="50000"/>
              </a:spcBef>
            </a:pPr>
            <a:r>
              <a:rPr lang="en-US" altLang="en-US" sz="1200" baseline="30000" dirty="0"/>
              <a:t>†</a:t>
            </a:r>
            <a:r>
              <a:rPr lang="en-US" altLang="en-US" sz="1200" dirty="0"/>
              <a:t> </a:t>
            </a:r>
            <a:r>
              <a:rPr lang="en-US" altLang="en-US" sz="1200" i="1" dirty="0"/>
              <a:t>Adolescents defined as 13-19 year-olds; Young Adults defined as 20-24 year-olds.</a:t>
            </a:r>
          </a:p>
          <a:p>
            <a:pPr>
              <a:lnSpc>
                <a:spcPct val="60000"/>
              </a:lnSpc>
              <a:spcBef>
                <a:spcPct val="50000"/>
              </a:spcBef>
            </a:pPr>
            <a:r>
              <a:rPr lang="en-US" altLang="en-US" sz="1200" baseline="30000" dirty="0"/>
              <a:t>#</a:t>
            </a:r>
            <a:r>
              <a:rPr lang="en-US" altLang="en-US" sz="1200" dirty="0"/>
              <a:t> Mode of Exposure proportions have been estimated using cases for </a:t>
            </a:r>
            <a:r>
              <a:rPr lang="en-US" altLang="en-US" sz="1200" dirty="0" smtClean="0"/>
              <a:t>2013-2015 </a:t>
            </a:r>
            <a:r>
              <a:rPr lang="en-US" altLang="en-US" sz="1200" dirty="0"/>
              <a:t>with known risk. For more detail see the HIV Surveillance Technical notes.</a:t>
            </a:r>
          </a:p>
          <a:p>
            <a:pPr>
              <a:lnSpc>
                <a:spcPct val="70000"/>
              </a:lnSpc>
              <a:spcBef>
                <a:spcPct val="50000"/>
              </a:spcBef>
            </a:pPr>
            <a:endParaRPr lang="en-US" altLang="en-US" sz="1200" i="1" dirty="0"/>
          </a:p>
        </p:txBody>
      </p:sp>
      <p:sp>
        <p:nvSpPr>
          <p:cNvPr id="33800" name="Text Box 30"/>
          <p:cNvSpPr txBox="1">
            <a:spLocks noChangeArrowheads="1"/>
          </p:cNvSpPr>
          <p:nvPr/>
        </p:nvSpPr>
        <p:spPr bwMode="auto">
          <a:xfrm>
            <a:off x="5151256" y="5829300"/>
            <a:ext cx="3886200" cy="4953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lnSpc>
                <a:spcPct val="110000"/>
              </a:lnSpc>
              <a:spcBef>
                <a:spcPct val="50000"/>
              </a:spcBef>
            </a:pPr>
            <a:r>
              <a:rPr lang="en-US" altLang="en-US" sz="1200" dirty="0"/>
              <a:t>n = Number of persons         MSM = Men who have sex with men       IDU = Injecting drug use       </a:t>
            </a:r>
            <a:r>
              <a:rPr lang="en-US" altLang="en-US" sz="1200" dirty="0" err="1"/>
              <a:t>Heterosex</a:t>
            </a:r>
            <a:r>
              <a:rPr lang="en-US" altLang="en-US" sz="1200" dirty="0"/>
              <a:t> = Heterosexual contact</a:t>
            </a:r>
          </a:p>
        </p:txBody>
      </p:sp>
      <p:graphicFrame>
        <p:nvGraphicFramePr>
          <p:cNvPr id="3" name="Object 31"/>
          <p:cNvGraphicFramePr>
            <a:graphicFrameLocks/>
          </p:cNvGraphicFramePr>
          <p:nvPr>
            <p:extLst>
              <p:ext uri="{D42A27DB-BD31-4B8C-83A1-F6EECF244321}">
                <p14:modId xmlns:p14="http://schemas.microsoft.com/office/powerpoint/2010/main" val="1588058319"/>
              </p:ext>
            </p:extLst>
          </p:nvPr>
        </p:nvGraphicFramePr>
        <p:xfrm>
          <a:off x="4765792" y="2430308"/>
          <a:ext cx="4330700" cy="4195762"/>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3"/>
          <p:cNvSpPr>
            <a:spLocks noChangeArrowheads="1"/>
          </p:cNvSpPr>
          <p:nvPr/>
        </p:nvSpPr>
        <p:spPr bwMode="auto">
          <a:xfrm>
            <a:off x="6200892" y="6014840"/>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 </a:t>
            </a:r>
            <a:r>
              <a:rPr lang="en-US" altLang="en-US" sz="1000" i="1" dirty="0"/>
              <a:t>HIV/AIDS in Minnesota: Annual Review</a:t>
            </a:r>
          </a:p>
          <a:p>
            <a:endParaRPr lang="en-US" altLang="en-US" sz="1000" i="1" dirty="0">
              <a:solidFill>
                <a:srgbClr val="99CCFF"/>
              </a:solidFill>
            </a:endParaRPr>
          </a:p>
          <a:p>
            <a:endParaRPr lang="en-US" altLang="en-US" sz="1000" i="1" dirty="0">
              <a:solidFill>
                <a:srgbClr val="99CCFF"/>
              </a:solidFill>
            </a:endParaRPr>
          </a:p>
        </p:txBody>
      </p:sp>
    </p:spTree>
    <p:extLst>
      <p:ext uri="{BB962C8B-B14F-4D97-AF65-F5344CB8AC3E}">
        <p14:creationId xmlns:p14="http://schemas.microsoft.com/office/powerpoint/2010/main" val="28326213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ext Box 2"/>
          <p:cNvSpPr txBox="1">
            <a:spLocks noChangeArrowheads="1"/>
          </p:cNvSpPr>
          <p:nvPr/>
        </p:nvSpPr>
        <p:spPr bwMode="auto">
          <a:xfrm>
            <a:off x="-609600" y="2819400"/>
            <a:ext cx="10287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3600" b="1" dirty="0">
                <a:solidFill>
                  <a:schemeClr val="accent1"/>
                </a:solidFill>
                <a:latin typeface="Arial Black" panose="020B0A04020102020204" pitchFamily="34" charset="0"/>
              </a:rPr>
              <a:t>HIV and Hepatitis B, C </a:t>
            </a:r>
            <a:r>
              <a:rPr lang="en-US" altLang="en-US" sz="3600" b="1" dirty="0" smtClean="0">
                <a:solidFill>
                  <a:schemeClr val="accent1"/>
                </a:solidFill>
                <a:latin typeface="Arial Black" panose="020B0A04020102020204" pitchFamily="34" charset="0"/>
              </a:rPr>
              <a:t>co-infection</a:t>
            </a:r>
            <a:endParaRPr lang="en-US" altLang="en-US" sz="3600" b="1" dirty="0">
              <a:solidFill>
                <a:schemeClr val="accent1"/>
              </a:solidFill>
              <a:latin typeface="Arial Black" panose="020B0A04020102020204" pitchFamily="34" charset="0"/>
            </a:endParaRPr>
          </a:p>
        </p:txBody>
      </p:sp>
      <p:sp>
        <p:nvSpPr>
          <p:cNvPr id="3" name="Rectangle 3"/>
          <p:cNvSpPr>
            <a:spLocks noChangeArrowheads="1"/>
          </p:cNvSpPr>
          <p:nvPr/>
        </p:nvSpPr>
        <p:spPr bwMode="auto">
          <a:xfrm>
            <a:off x="6228567" y="6019800"/>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 </a:t>
            </a:r>
            <a:r>
              <a:rPr lang="en-US" altLang="en-US" sz="1000" i="1" dirty="0"/>
              <a:t>HIV/AIDS in Minnesota: Annual Review</a:t>
            </a:r>
          </a:p>
          <a:p>
            <a:endParaRPr lang="en-US" altLang="en-US" sz="1000" i="1" dirty="0">
              <a:solidFill>
                <a:srgbClr val="99CCFF"/>
              </a:solidFill>
            </a:endParaRPr>
          </a:p>
          <a:p>
            <a:endParaRPr lang="en-US" altLang="en-US" sz="1000" i="1" dirty="0">
              <a:solidFill>
                <a:srgbClr val="99CCFF"/>
              </a:solidFill>
            </a:endParaRPr>
          </a:p>
        </p:txBody>
      </p:sp>
    </p:spTree>
    <p:extLst>
      <p:ext uri="{BB962C8B-B14F-4D97-AF65-F5344CB8AC3E}">
        <p14:creationId xmlns:p14="http://schemas.microsoft.com/office/powerpoint/2010/main" val="490893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713984" y="533400"/>
            <a:ext cx="7772400" cy="609600"/>
          </a:xfrm>
        </p:spPr>
        <p:txBody>
          <a:bodyPr>
            <a:noAutofit/>
          </a:bodyPr>
          <a:lstStyle/>
          <a:p>
            <a:r>
              <a:rPr lang="en-US" altLang="en-US" sz="4000" dirty="0">
                <a:solidFill>
                  <a:schemeClr val="accent1"/>
                </a:solidFill>
                <a:latin typeface="Arial Black" panose="020B0A04020102020204" pitchFamily="34" charset="0"/>
              </a:rPr>
              <a:t>HIV and Hepatitis B and C</a:t>
            </a:r>
            <a:endParaRPr lang="en-US" altLang="en-US" sz="4000" i="1" dirty="0">
              <a:solidFill>
                <a:schemeClr val="accent1"/>
              </a:solidFill>
              <a:latin typeface="Arial Black" panose="020B0A04020102020204" pitchFamily="34" charset="0"/>
            </a:endParaRPr>
          </a:p>
        </p:txBody>
      </p:sp>
      <p:sp>
        <p:nvSpPr>
          <p:cNvPr id="273411" name="Rectangle 3"/>
          <p:cNvSpPr>
            <a:spLocks noGrp="1" noChangeArrowheads="1"/>
          </p:cNvSpPr>
          <p:nvPr>
            <p:ph type="body" idx="4294967295"/>
          </p:nvPr>
        </p:nvSpPr>
        <p:spPr>
          <a:xfrm>
            <a:off x="108857" y="1544703"/>
            <a:ext cx="9127299" cy="4584700"/>
          </a:xfrm>
        </p:spPr>
        <p:txBody>
          <a:bodyPr/>
          <a:lstStyle/>
          <a:p>
            <a:pPr>
              <a:lnSpc>
                <a:spcPct val="95000"/>
              </a:lnSpc>
            </a:pPr>
            <a:r>
              <a:rPr lang="en-US" altLang="en-US" sz="2400" dirty="0"/>
              <a:t>As of December 31, </a:t>
            </a:r>
            <a:r>
              <a:rPr lang="en-US" altLang="en-US" sz="2400" dirty="0" smtClean="0"/>
              <a:t>2015* , 8,215 persons </a:t>
            </a:r>
            <a:r>
              <a:rPr lang="en-US" altLang="en-US" sz="2400" dirty="0"/>
              <a:t>are assumed alive and living in Minnesota with HIV/AIDS </a:t>
            </a:r>
          </a:p>
          <a:p>
            <a:pPr lvl="1">
              <a:lnSpc>
                <a:spcPct val="95000"/>
              </a:lnSpc>
            </a:pPr>
            <a:endParaRPr lang="en-US" altLang="en-US" sz="2400" dirty="0"/>
          </a:p>
          <a:p>
            <a:pPr lvl="1">
              <a:lnSpc>
                <a:spcPct val="95000"/>
              </a:lnSpc>
            </a:pPr>
            <a:r>
              <a:rPr lang="en-US" altLang="en-US" sz="2400" dirty="0"/>
              <a:t>Of </a:t>
            </a:r>
            <a:r>
              <a:rPr lang="en-US" altLang="en-US" sz="2400" dirty="0" smtClean="0"/>
              <a:t>these 8,215 persons, 932 </a:t>
            </a:r>
            <a:r>
              <a:rPr lang="en-US" altLang="en-US" sz="2400" dirty="0"/>
              <a:t>(</a:t>
            </a:r>
            <a:r>
              <a:rPr lang="en-US" altLang="en-US" sz="2400" dirty="0" smtClean="0"/>
              <a:t>11%) </a:t>
            </a:r>
            <a:r>
              <a:rPr lang="en-US" altLang="en-US" sz="2400" dirty="0"/>
              <a:t>are co-infected with either Hepatitis B or C</a:t>
            </a:r>
          </a:p>
          <a:p>
            <a:pPr lvl="1">
              <a:lnSpc>
                <a:spcPct val="95000"/>
              </a:lnSpc>
            </a:pPr>
            <a:endParaRPr lang="en-US" altLang="en-US" sz="2400" dirty="0"/>
          </a:p>
          <a:p>
            <a:pPr lvl="2">
              <a:lnSpc>
                <a:spcPct val="95000"/>
              </a:lnSpc>
            </a:pPr>
            <a:r>
              <a:rPr lang="en-US" altLang="en-US" sz="2400" dirty="0"/>
              <a:t>Of the </a:t>
            </a:r>
            <a:r>
              <a:rPr lang="en-US" altLang="en-US" dirty="0" smtClean="0"/>
              <a:t>932</a:t>
            </a:r>
            <a:r>
              <a:rPr lang="en-US" altLang="en-US" sz="2400" dirty="0" smtClean="0"/>
              <a:t>, 340 (36%) </a:t>
            </a:r>
            <a:r>
              <a:rPr lang="en-US" altLang="en-US" sz="2400" dirty="0"/>
              <a:t>are living with HIV and </a:t>
            </a:r>
            <a:r>
              <a:rPr lang="en-US" altLang="en-US" sz="2400" dirty="0" err="1"/>
              <a:t>Hep</a:t>
            </a:r>
            <a:r>
              <a:rPr lang="en-US" altLang="en-US" sz="2400" dirty="0"/>
              <a:t> B</a:t>
            </a:r>
          </a:p>
          <a:p>
            <a:pPr lvl="2">
              <a:lnSpc>
                <a:spcPct val="95000"/>
              </a:lnSpc>
            </a:pPr>
            <a:r>
              <a:rPr lang="en-US" altLang="en-US" sz="2400" dirty="0"/>
              <a:t>Of the </a:t>
            </a:r>
            <a:r>
              <a:rPr lang="en-US" altLang="en-US" dirty="0" smtClean="0"/>
              <a:t>932</a:t>
            </a:r>
            <a:r>
              <a:rPr lang="en-US" altLang="en-US" sz="2400" dirty="0" smtClean="0"/>
              <a:t>, 592 (64%) </a:t>
            </a:r>
            <a:r>
              <a:rPr lang="en-US" altLang="en-US" sz="2400" dirty="0"/>
              <a:t>are living with HIV and </a:t>
            </a:r>
            <a:r>
              <a:rPr lang="en-US" altLang="en-US" sz="2400" dirty="0" err="1"/>
              <a:t>Hep</a:t>
            </a:r>
            <a:r>
              <a:rPr lang="en-US" altLang="en-US" sz="2400" dirty="0"/>
              <a:t> </a:t>
            </a:r>
            <a:r>
              <a:rPr lang="en-US" altLang="en-US" sz="2400" dirty="0" smtClean="0"/>
              <a:t>C</a:t>
            </a:r>
            <a:endParaRPr lang="en-US" altLang="en-US" sz="2400" dirty="0"/>
          </a:p>
        </p:txBody>
      </p:sp>
      <p:sp>
        <p:nvSpPr>
          <p:cNvPr id="273412" name="Text Box 4"/>
          <p:cNvSpPr txBox="1">
            <a:spLocks noChangeArrowheads="1"/>
          </p:cNvSpPr>
          <p:nvPr/>
        </p:nvSpPr>
        <p:spPr bwMode="auto">
          <a:xfrm>
            <a:off x="229948" y="5967607"/>
            <a:ext cx="85344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100" dirty="0"/>
              <a:t>* </a:t>
            </a:r>
            <a:r>
              <a:rPr lang="en-US" altLang="en-US" sz="1100" i="1" dirty="0"/>
              <a:t>This number includes persons who reported Minnesota as their current state of residence, regardless of residence at time of diagnosis. Includes state prisoners and refugees arriving through the HIV+ Refugee Resettlement Program, as well as, HIV+ refugee/immigrants arriving through other programs.</a:t>
            </a:r>
          </a:p>
        </p:txBody>
      </p:sp>
      <p:sp>
        <p:nvSpPr>
          <p:cNvPr id="273414" name="Rectangle 6"/>
          <p:cNvSpPr>
            <a:spLocks noChangeArrowheads="1"/>
          </p:cNvSpPr>
          <p:nvPr/>
        </p:nvSpPr>
        <p:spPr bwMode="auto">
          <a:xfrm>
            <a:off x="228600" y="62484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dirty="0">
              <a:solidFill>
                <a:srgbClr val="99CCFF"/>
              </a:solidFill>
            </a:endParaRPr>
          </a:p>
          <a:p>
            <a:endParaRPr lang="en-US" altLang="en-US" sz="1000" dirty="0">
              <a:solidFill>
                <a:srgbClr val="99CCFF"/>
              </a:solidFill>
            </a:endParaRPr>
          </a:p>
          <a:p>
            <a:r>
              <a:rPr lang="en-US" altLang="en-US" sz="1000" dirty="0"/>
              <a:t>Data Sources:</a:t>
            </a:r>
            <a:r>
              <a:rPr lang="en-US" altLang="en-US" sz="1000" i="1" dirty="0"/>
              <a:t>  Minnesota HIV/AIDS Surveillance  System and Minnesota Hepatitis Surveillance System</a:t>
            </a:r>
          </a:p>
          <a:p>
            <a:endParaRPr lang="en-US" altLang="en-US" sz="1000" i="1" dirty="0">
              <a:solidFill>
                <a:srgbClr val="99CCFF"/>
              </a:solidFill>
            </a:endParaRPr>
          </a:p>
        </p:txBody>
      </p:sp>
      <p:sp>
        <p:nvSpPr>
          <p:cNvPr id="6" name="Rectangle 3"/>
          <p:cNvSpPr>
            <a:spLocks noChangeArrowheads="1"/>
          </p:cNvSpPr>
          <p:nvPr/>
        </p:nvSpPr>
        <p:spPr bwMode="auto">
          <a:xfrm>
            <a:off x="6231699" y="6010405"/>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 </a:t>
            </a:r>
            <a:r>
              <a:rPr lang="en-US" altLang="en-US" sz="1000" i="1" dirty="0"/>
              <a:t>HIV/AIDS in Minnesota: Annual Review</a:t>
            </a:r>
          </a:p>
          <a:p>
            <a:endParaRPr lang="en-US" altLang="en-US" sz="1000" i="1" dirty="0">
              <a:solidFill>
                <a:srgbClr val="99CCFF"/>
              </a:solidFill>
            </a:endParaRPr>
          </a:p>
          <a:p>
            <a:endParaRPr lang="en-US" altLang="en-US" sz="1000" i="1" dirty="0">
              <a:solidFill>
                <a:srgbClr val="99CCFF"/>
              </a:solidFill>
            </a:endParaRPr>
          </a:p>
        </p:txBody>
      </p:sp>
    </p:spTree>
    <p:extLst>
      <p:ext uri="{BB962C8B-B14F-4D97-AF65-F5344CB8AC3E}">
        <p14:creationId xmlns:p14="http://schemas.microsoft.com/office/powerpoint/2010/main" val="2751297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0" y="25146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gn="ctr" eaLnBrk="1" hangingPunct="1"/>
            <a:r>
              <a:rPr lang="en-US" altLang="en-US" sz="4800" b="1" dirty="0">
                <a:solidFill>
                  <a:schemeClr val="accent1"/>
                </a:solidFill>
                <a:latin typeface="Arial Black" panose="020B0A04020102020204" pitchFamily="34" charset="0"/>
              </a:rPr>
              <a:t>Foreign-born Cases</a:t>
            </a:r>
          </a:p>
        </p:txBody>
      </p:sp>
      <p:sp>
        <p:nvSpPr>
          <p:cNvPr id="53251" name="Rectangle 3"/>
          <p:cNvSpPr>
            <a:spLocks noChangeArrowheads="1"/>
          </p:cNvSpPr>
          <p:nvPr/>
        </p:nvSpPr>
        <p:spPr bwMode="auto">
          <a:xfrm>
            <a:off x="457200" y="61722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HIV/AIDS </a:t>
            </a:r>
            <a:r>
              <a:rPr lang="en-US" altLang="en-US" sz="1000" i="1" dirty="0"/>
              <a:t>in Minnesota: Annual Review</a:t>
            </a:r>
          </a:p>
          <a:p>
            <a:endParaRPr lang="en-US" altLang="en-US" sz="1000" i="1" dirty="0">
              <a:solidFill>
                <a:srgbClr val="99CCFF"/>
              </a:solidFill>
            </a:endParaRPr>
          </a:p>
          <a:p>
            <a:endParaRPr lang="en-US" altLang="en-US" sz="1000" i="1" dirty="0">
              <a:solidFill>
                <a:srgbClr val="99CCFF"/>
              </a:solidFill>
            </a:endParaRPr>
          </a:p>
        </p:txBody>
      </p:sp>
    </p:spTree>
    <p:extLst>
      <p:ext uri="{BB962C8B-B14F-4D97-AF65-F5344CB8AC3E}">
        <p14:creationId xmlns:p14="http://schemas.microsoft.com/office/powerpoint/2010/main" val="510552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3058983473"/>
              </p:ext>
            </p:extLst>
          </p:nvPr>
        </p:nvGraphicFramePr>
        <p:xfrm>
          <a:off x="228600" y="905256"/>
          <a:ext cx="8712200" cy="5230432"/>
        </p:xfrm>
        <a:graphic>
          <a:graphicData uri="http://schemas.openxmlformats.org/drawingml/2006/chart">
            <c:chart xmlns:c="http://schemas.openxmlformats.org/drawingml/2006/chart" xmlns:r="http://schemas.openxmlformats.org/officeDocument/2006/relationships" r:id="rId3"/>
          </a:graphicData>
        </a:graphic>
      </p:graphicFrame>
      <p:sp>
        <p:nvSpPr>
          <p:cNvPr id="53252" name="Rectangle 3"/>
          <p:cNvSpPr>
            <a:spLocks noChangeArrowheads="1"/>
          </p:cNvSpPr>
          <p:nvPr/>
        </p:nvSpPr>
        <p:spPr bwMode="auto">
          <a:xfrm>
            <a:off x="410227" y="670142"/>
            <a:ext cx="8382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5000"/>
              </a:lnSpc>
            </a:pPr>
            <a:r>
              <a:rPr lang="en-US" altLang="en-US" sz="3000" dirty="0">
                <a:solidFill>
                  <a:schemeClr val="accent1"/>
                </a:solidFill>
                <a:latin typeface="Arial Black" panose="020B0A04020102020204" pitchFamily="34" charset="0"/>
              </a:rPr>
              <a:t>HIV </a:t>
            </a:r>
            <a:r>
              <a:rPr lang="en-US" altLang="en-US" sz="3000" dirty="0" smtClean="0">
                <a:solidFill>
                  <a:schemeClr val="accent1"/>
                </a:solidFill>
                <a:latin typeface="Arial Black" panose="020B0A04020102020204" pitchFamily="34" charset="0"/>
              </a:rPr>
              <a:t>Diagnoses* </a:t>
            </a:r>
            <a:r>
              <a:rPr lang="en-US" altLang="en-US" sz="3000" dirty="0">
                <a:solidFill>
                  <a:schemeClr val="accent1"/>
                </a:solidFill>
                <a:latin typeface="Arial Black" panose="020B0A04020102020204" pitchFamily="34" charset="0"/>
              </a:rPr>
              <a:t>among Foreign-Born Persons</a:t>
            </a:r>
            <a:r>
              <a:rPr lang="en-US" altLang="en-US" sz="3000" baseline="30000" dirty="0">
                <a:solidFill>
                  <a:schemeClr val="accent1"/>
                </a:solidFill>
                <a:latin typeface="Arial Black" panose="020B0A04020102020204" pitchFamily="34" charset="0"/>
              </a:rPr>
              <a:t>†</a:t>
            </a:r>
            <a:r>
              <a:rPr lang="en-US" altLang="en-US" sz="3000" dirty="0">
                <a:solidFill>
                  <a:schemeClr val="accent1"/>
                </a:solidFill>
                <a:latin typeface="Arial Black" panose="020B0A04020102020204" pitchFamily="34" charset="0"/>
              </a:rPr>
              <a:t> </a:t>
            </a:r>
            <a:r>
              <a:rPr lang="en-US" altLang="en-US" sz="3000" dirty="0" smtClean="0">
                <a:solidFill>
                  <a:schemeClr val="accent1"/>
                </a:solidFill>
                <a:latin typeface="Arial Black" panose="020B0A04020102020204" pitchFamily="34" charset="0"/>
              </a:rPr>
              <a:t>in </a:t>
            </a:r>
            <a:r>
              <a:rPr lang="en-US" altLang="en-US" sz="3000" dirty="0">
                <a:solidFill>
                  <a:schemeClr val="accent1"/>
                </a:solidFill>
                <a:latin typeface="Arial Black" panose="020B0A04020102020204" pitchFamily="34" charset="0"/>
              </a:rPr>
              <a:t>Minnesota by Year </a:t>
            </a:r>
            <a:r>
              <a:rPr lang="en-US" altLang="en-US" sz="3000" dirty="0" smtClean="0">
                <a:solidFill>
                  <a:schemeClr val="accent1"/>
                </a:solidFill>
                <a:latin typeface="Arial Black" panose="020B0A04020102020204" pitchFamily="34" charset="0"/>
              </a:rPr>
              <a:t>and Region </a:t>
            </a:r>
            <a:r>
              <a:rPr lang="en-US" altLang="en-US" sz="3000" dirty="0">
                <a:solidFill>
                  <a:schemeClr val="accent1"/>
                </a:solidFill>
                <a:latin typeface="Arial Black" panose="020B0A04020102020204" pitchFamily="34" charset="0"/>
              </a:rPr>
              <a:t>of Birth, </a:t>
            </a:r>
            <a:r>
              <a:rPr lang="en-US" altLang="en-US" sz="3000" dirty="0" smtClean="0">
                <a:solidFill>
                  <a:schemeClr val="accent1"/>
                </a:solidFill>
                <a:latin typeface="Arial Black" panose="020B0A04020102020204" pitchFamily="34" charset="0"/>
              </a:rPr>
              <a:t>2005 </a:t>
            </a:r>
            <a:r>
              <a:rPr lang="en-US" altLang="en-US" sz="3000" dirty="0">
                <a:solidFill>
                  <a:schemeClr val="accent1"/>
                </a:solidFill>
                <a:latin typeface="Arial Black" panose="020B0A04020102020204" pitchFamily="34" charset="0"/>
              </a:rPr>
              <a:t>- </a:t>
            </a:r>
            <a:r>
              <a:rPr lang="en-US" altLang="en-US" sz="3000" dirty="0" smtClean="0">
                <a:solidFill>
                  <a:schemeClr val="accent1"/>
                </a:solidFill>
                <a:latin typeface="Arial Black" panose="020B0A04020102020204" pitchFamily="34" charset="0"/>
              </a:rPr>
              <a:t>2015</a:t>
            </a:r>
            <a:endParaRPr lang="en-US" altLang="en-US" sz="3000" dirty="0">
              <a:solidFill>
                <a:schemeClr val="accent1"/>
              </a:solidFill>
              <a:latin typeface="Arial Black" panose="020B0A04020102020204" pitchFamily="34" charset="0"/>
            </a:endParaRPr>
          </a:p>
        </p:txBody>
      </p:sp>
      <p:sp>
        <p:nvSpPr>
          <p:cNvPr id="53253" name="Text Box 4"/>
          <p:cNvSpPr txBox="1">
            <a:spLocks noChangeArrowheads="1"/>
          </p:cNvSpPr>
          <p:nvPr/>
        </p:nvSpPr>
        <p:spPr bwMode="auto">
          <a:xfrm>
            <a:off x="7500938" y="3873500"/>
            <a:ext cx="13716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gn="ctr" eaLnBrk="1" hangingPunct="1">
              <a:spcBef>
                <a:spcPct val="50000"/>
              </a:spcBef>
            </a:pPr>
            <a:r>
              <a:rPr lang="en-US" sz="1300" b="1" dirty="0"/>
              <a:t>Region of Birth</a:t>
            </a:r>
            <a:r>
              <a:rPr lang="en-US" sz="1200" b="1" baseline="30000" dirty="0"/>
              <a:t>#</a:t>
            </a:r>
          </a:p>
        </p:txBody>
      </p:sp>
      <p:sp>
        <p:nvSpPr>
          <p:cNvPr id="53254" name="Text Box 5"/>
          <p:cNvSpPr txBox="1">
            <a:spLocks noChangeArrowheads="1"/>
          </p:cNvSpPr>
          <p:nvPr/>
        </p:nvSpPr>
        <p:spPr bwMode="auto">
          <a:xfrm>
            <a:off x="368893" y="5791200"/>
            <a:ext cx="8610600" cy="965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nSpc>
                <a:spcPct val="70000"/>
              </a:lnSpc>
              <a:spcBef>
                <a:spcPct val="50000"/>
              </a:spcBef>
            </a:pPr>
            <a:r>
              <a:rPr lang="en-US" altLang="en-US" sz="1100" i="1" dirty="0"/>
              <a:t>* HIV or AIDS at first diagnosis</a:t>
            </a:r>
          </a:p>
          <a:p>
            <a:pPr>
              <a:lnSpc>
                <a:spcPct val="80000"/>
              </a:lnSpc>
              <a:spcBef>
                <a:spcPct val="50000"/>
              </a:spcBef>
              <a:spcAft>
                <a:spcPct val="10000"/>
              </a:spcAft>
            </a:pPr>
            <a:r>
              <a:rPr lang="en-US" altLang="en-US" sz="1100" baseline="30000" dirty="0"/>
              <a:t>† </a:t>
            </a:r>
            <a:r>
              <a:rPr lang="en-US" altLang="en-US" sz="1100" i="1" dirty="0"/>
              <a:t>Excludes persons arriving to Minnesota through the HIV+ Refugee Resettlement Program, as well as other refugee/immigrants with an HIV diagnosis prior to arrival in Minnesota.</a:t>
            </a:r>
          </a:p>
          <a:p>
            <a:pPr>
              <a:lnSpc>
                <a:spcPct val="70000"/>
              </a:lnSpc>
              <a:spcBef>
                <a:spcPct val="50000"/>
              </a:spcBef>
            </a:pPr>
            <a:r>
              <a:rPr lang="en-US" altLang="en-US" sz="1100" baseline="30000" dirty="0"/>
              <a:t># </a:t>
            </a:r>
            <a:r>
              <a:rPr lang="en-US" altLang="en-US" sz="1100" i="1" dirty="0"/>
              <a:t>Latin America/Car includes Mexico and all Central, South American, and Caribbean countries.</a:t>
            </a:r>
          </a:p>
        </p:txBody>
      </p:sp>
      <p:sp>
        <p:nvSpPr>
          <p:cNvPr id="6" name="Rectangle 3"/>
          <p:cNvSpPr>
            <a:spLocks noChangeArrowheads="1"/>
          </p:cNvSpPr>
          <p:nvPr/>
        </p:nvSpPr>
        <p:spPr bwMode="auto">
          <a:xfrm>
            <a:off x="6400800" y="6019800"/>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 </a:t>
            </a:r>
            <a:r>
              <a:rPr lang="en-US" altLang="en-US" sz="1000" i="1" dirty="0"/>
              <a:t>HIV/AIDS in Minnesota: Annual Review</a:t>
            </a:r>
          </a:p>
          <a:p>
            <a:endParaRPr lang="en-US" altLang="en-US" sz="1000" i="1" dirty="0">
              <a:solidFill>
                <a:srgbClr val="99CCFF"/>
              </a:solidFill>
            </a:endParaRPr>
          </a:p>
          <a:p>
            <a:endParaRPr lang="en-US" altLang="en-US" sz="1000" i="1" dirty="0">
              <a:solidFill>
                <a:srgbClr val="99CCFF"/>
              </a:solidFill>
            </a:endParaRPr>
          </a:p>
        </p:txBody>
      </p:sp>
    </p:spTree>
    <p:extLst>
      <p:ext uri="{BB962C8B-B14F-4D97-AF65-F5344CB8AC3E}">
        <p14:creationId xmlns:p14="http://schemas.microsoft.com/office/powerpoint/2010/main" val="400899149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026"/>
          <p:cNvGraphicFramePr>
            <a:graphicFrameLocks noChangeAspect="1"/>
          </p:cNvGraphicFramePr>
          <p:nvPr>
            <p:extLst>
              <p:ext uri="{D42A27DB-BD31-4B8C-83A1-F6EECF244321}">
                <p14:modId xmlns:p14="http://schemas.microsoft.com/office/powerpoint/2010/main" val="3949847021"/>
              </p:ext>
            </p:extLst>
          </p:nvPr>
        </p:nvGraphicFramePr>
        <p:xfrm>
          <a:off x="327025" y="1389198"/>
          <a:ext cx="8043863" cy="4806816"/>
        </p:xfrm>
        <a:graphic>
          <a:graphicData uri="http://schemas.openxmlformats.org/drawingml/2006/chart">
            <c:chart xmlns:c="http://schemas.openxmlformats.org/drawingml/2006/chart" xmlns:r="http://schemas.openxmlformats.org/officeDocument/2006/relationships" r:id="rId3"/>
          </a:graphicData>
        </a:graphic>
      </p:graphicFrame>
      <p:sp>
        <p:nvSpPr>
          <p:cNvPr id="54276" name="Rectangle 1027"/>
          <p:cNvSpPr>
            <a:spLocks noChangeArrowheads="1"/>
          </p:cNvSpPr>
          <p:nvPr/>
        </p:nvSpPr>
        <p:spPr bwMode="auto">
          <a:xfrm>
            <a:off x="76200" y="609600"/>
            <a:ext cx="8839199"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5000"/>
              </a:lnSpc>
            </a:pPr>
            <a:r>
              <a:rPr lang="en-US" altLang="en-US" sz="3000" dirty="0">
                <a:solidFill>
                  <a:schemeClr val="accent1"/>
                </a:solidFill>
                <a:latin typeface="Arial Black" panose="020B0A04020102020204" pitchFamily="34" charset="0"/>
              </a:rPr>
              <a:t>HIV </a:t>
            </a:r>
            <a:r>
              <a:rPr lang="en-US" altLang="en-US" sz="3000" dirty="0" smtClean="0">
                <a:solidFill>
                  <a:schemeClr val="accent1"/>
                </a:solidFill>
                <a:latin typeface="Arial Black" panose="020B0A04020102020204" pitchFamily="34" charset="0"/>
              </a:rPr>
              <a:t>Diagnoses* </a:t>
            </a:r>
            <a:r>
              <a:rPr lang="en-US" altLang="en-US" sz="3000" dirty="0">
                <a:solidFill>
                  <a:schemeClr val="accent1"/>
                </a:solidFill>
                <a:latin typeface="Arial Black" panose="020B0A04020102020204" pitchFamily="34" charset="0"/>
              </a:rPr>
              <a:t>Among Foreign-Born Persons</a:t>
            </a:r>
            <a:r>
              <a:rPr lang="en-US" altLang="en-US" sz="3000" baseline="30000" dirty="0">
                <a:solidFill>
                  <a:schemeClr val="accent1"/>
                </a:solidFill>
                <a:latin typeface="Arial Black" panose="020B0A04020102020204" pitchFamily="34" charset="0"/>
              </a:rPr>
              <a:t>†</a:t>
            </a:r>
            <a:r>
              <a:rPr lang="en-US" altLang="en-US" sz="3000" dirty="0">
                <a:solidFill>
                  <a:schemeClr val="accent1"/>
                </a:solidFill>
                <a:latin typeface="Arial Black" panose="020B0A04020102020204" pitchFamily="34" charset="0"/>
              </a:rPr>
              <a:t> by Gender and </a:t>
            </a:r>
            <a:r>
              <a:rPr lang="en-US" altLang="en-US" sz="3000" dirty="0" smtClean="0">
                <a:solidFill>
                  <a:schemeClr val="accent1"/>
                </a:solidFill>
                <a:latin typeface="Arial Black" panose="020B0A04020102020204" pitchFamily="34" charset="0"/>
              </a:rPr>
              <a:t>Year, </a:t>
            </a:r>
          </a:p>
          <a:p>
            <a:pPr algn="ctr">
              <a:lnSpc>
                <a:spcPct val="85000"/>
              </a:lnSpc>
            </a:pPr>
            <a:r>
              <a:rPr lang="en-US" altLang="en-US" sz="3000" dirty="0" smtClean="0">
                <a:solidFill>
                  <a:schemeClr val="accent1"/>
                </a:solidFill>
                <a:latin typeface="Arial Black" panose="020B0A04020102020204" pitchFamily="34" charset="0"/>
              </a:rPr>
              <a:t>2005 – 2015</a:t>
            </a:r>
          </a:p>
        </p:txBody>
      </p:sp>
      <p:sp>
        <p:nvSpPr>
          <p:cNvPr id="54277" name="Text Box 1028"/>
          <p:cNvSpPr txBox="1">
            <a:spLocks noChangeArrowheads="1"/>
          </p:cNvSpPr>
          <p:nvPr/>
        </p:nvSpPr>
        <p:spPr bwMode="auto">
          <a:xfrm>
            <a:off x="327025" y="5946775"/>
            <a:ext cx="7940675" cy="6731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nSpc>
                <a:spcPct val="80000"/>
              </a:lnSpc>
              <a:spcBef>
                <a:spcPct val="50000"/>
              </a:spcBef>
              <a:buFontTx/>
              <a:buChar char="•"/>
            </a:pPr>
            <a:r>
              <a:rPr lang="en-US" altLang="en-US" sz="1100" i="1" dirty="0"/>
              <a:t>HIV or AIDS at first diagnosis</a:t>
            </a:r>
          </a:p>
          <a:p>
            <a:pPr>
              <a:lnSpc>
                <a:spcPct val="80000"/>
              </a:lnSpc>
              <a:spcBef>
                <a:spcPct val="50000"/>
              </a:spcBef>
            </a:pPr>
            <a:r>
              <a:rPr lang="en-US" altLang="en-US" sz="1100" baseline="30000" dirty="0"/>
              <a:t>† </a:t>
            </a:r>
            <a:r>
              <a:rPr lang="en-US" altLang="en-US" sz="1100" dirty="0"/>
              <a:t>Ex</a:t>
            </a:r>
            <a:r>
              <a:rPr lang="en-US" altLang="en-US" sz="1100" i="1" dirty="0"/>
              <a:t>cludes persons arriving in Minnesota through the HIV+ Refugee Resettlement Program, as well </a:t>
            </a:r>
            <a:r>
              <a:rPr lang="en-US" altLang="en-US" sz="1100" i="1" dirty="0" smtClean="0"/>
              <a:t>as </a:t>
            </a:r>
            <a:r>
              <a:rPr lang="en-US" altLang="en-US" sz="1100" i="1" dirty="0"/>
              <a:t>other refugee/immigrants with an HIV diagnosis prior to arrival in Minnesota.</a:t>
            </a:r>
          </a:p>
        </p:txBody>
      </p:sp>
      <p:sp>
        <p:nvSpPr>
          <p:cNvPr id="5" name="Rectangle 3"/>
          <p:cNvSpPr>
            <a:spLocks noChangeArrowheads="1"/>
          </p:cNvSpPr>
          <p:nvPr/>
        </p:nvSpPr>
        <p:spPr bwMode="auto">
          <a:xfrm>
            <a:off x="6377872" y="5946775"/>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 </a:t>
            </a:r>
            <a:r>
              <a:rPr lang="en-US" altLang="en-US" sz="1000" i="1" dirty="0"/>
              <a:t>HIV/AIDS in Minnesota: Annual Review</a:t>
            </a:r>
          </a:p>
          <a:p>
            <a:endParaRPr lang="en-US" altLang="en-US" sz="1000" i="1" dirty="0">
              <a:solidFill>
                <a:srgbClr val="99CCFF"/>
              </a:solidFill>
            </a:endParaRPr>
          </a:p>
          <a:p>
            <a:endParaRPr lang="en-US" altLang="en-US" sz="1000" i="1" dirty="0">
              <a:solidFill>
                <a:srgbClr val="99CCFF"/>
              </a:solidFill>
            </a:endParaRPr>
          </a:p>
        </p:txBody>
      </p:sp>
    </p:spTree>
    <p:extLst>
      <p:ext uri="{BB962C8B-B14F-4D97-AF65-F5344CB8AC3E}">
        <p14:creationId xmlns:p14="http://schemas.microsoft.com/office/powerpoint/2010/main" val="374893562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152400" y="457200"/>
            <a:ext cx="87757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lgn="ctr">
              <a:lnSpc>
                <a:spcPct val="105000"/>
              </a:lnSpc>
            </a:pPr>
            <a:r>
              <a:rPr lang="en-US" sz="3000" dirty="0">
                <a:solidFill>
                  <a:schemeClr val="accent1"/>
                </a:solidFill>
                <a:latin typeface="Arial Black" panose="020B0A04020102020204" pitchFamily="34" charset="0"/>
              </a:rPr>
              <a:t>Countries of Birth Among </a:t>
            </a:r>
            <a:r>
              <a:rPr lang="en-US" sz="3000" dirty="0" smtClean="0">
                <a:solidFill>
                  <a:schemeClr val="accent1"/>
                </a:solidFill>
                <a:latin typeface="Arial Black" panose="020B0A04020102020204" pitchFamily="34" charset="0"/>
              </a:rPr>
              <a:t>Foreign-Born Persons</a:t>
            </a:r>
            <a:r>
              <a:rPr lang="en-US" altLang="en-US" sz="3000" baseline="30000" dirty="0">
                <a:solidFill>
                  <a:schemeClr val="accent1"/>
                </a:solidFill>
                <a:latin typeface="Arial Black" panose="020B0A04020102020204" pitchFamily="34" charset="0"/>
              </a:rPr>
              <a:t>†</a:t>
            </a:r>
            <a:r>
              <a:rPr lang="en-US" sz="3000" dirty="0">
                <a:solidFill>
                  <a:schemeClr val="accent1"/>
                </a:solidFill>
                <a:latin typeface="Arial Black" panose="020B0A04020102020204" pitchFamily="34" charset="0"/>
              </a:rPr>
              <a:t> </a:t>
            </a:r>
            <a:r>
              <a:rPr lang="en-US" sz="3000" dirty="0" smtClean="0">
                <a:solidFill>
                  <a:schemeClr val="accent1"/>
                </a:solidFill>
                <a:latin typeface="Arial Black" panose="020B0A04020102020204" pitchFamily="34" charset="0"/>
              </a:rPr>
              <a:t>Diagnosed </a:t>
            </a:r>
            <a:r>
              <a:rPr lang="en-US" sz="3000" dirty="0">
                <a:solidFill>
                  <a:schemeClr val="accent1"/>
                </a:solidFill>
                <a:latin typeface="Arial Black" panose="020B0A04020102020204" pitchFamily="34" charset="0"/>
              </a:rPr>
              <a:t>with HIV</a:t>
            </a:r>
            <a:r>
              <a:rPr lang="en-US" sz="3000" dirty="0" smtClean="0">
                <a:solidFill>
                  <a:schemeClr val="accent1"/>
                </a:solidFill>
                <a:latin typeface="Arial Black" panose="020B0A04020102020204" pitchFamily="34" charset="0"/>
              </a:rPr>
              <a:t>*, Minnesota</a:t>
            </a:r>
            <a:r>
              <a:rPr lang="en-US" sz="3000" dirty="0">
                <a:solidFill>
                  <a:schemeClr val="accent1"/>
                </a:solidFill>
                <a:latin typeface="Arial Black" panose="020B0A04020102020204" pitchFamily="34" charset="0"/>
              </a:rPr>
              <a:t>, </a:t>
            </a:r>
            <a:r>
              <a:rPr lang="en-US" sz="3000" dirty="0" smtClean="0">
                <a:solidFill>
                  <a:schemeClr val="accent1"/>
                </a:solidFill>
                <a:latin typeface="Arial Black" panose="020B0A04020102020204" pitchFamily="34" charset="0"/>
              </a:rPr>
              <a:t>2015</a:t>
            </a:r>
            <a:endParaRPr lang="en-US" sz="3000" dirty="0">
              <a:solidFill>
                <a:schemeClr val="accent1"/>
              </a:solidFill>
              <a:latin typeface="Arial Black" panose="020B0A04020102020204" pitchFamily="34" charset="0"/>
            </a:endParaRPr>
          </a:p>
        </p:txBody>
      </p:sp>
      <p:sp>
        <p:nvSpPr>
          <p:cNvPr id="57348" name="Text Box 3"/>
          <p:cNvSpPr txBox="1">
            <a:spLocks noChangeArrowheads="1"/>
          </p:cNvSpPr>
          <p:nvPr/>
        </p:nvSpPr>
        <p:spPr bwMode="auto">
          <a:xfrm>
            <a:off x="3203618" y="1903043"/>
            <a:ext cx="3501982" cy="415498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nSpc>
                <a:spcPct val="150000"/>
              </a:lnSpc>
              <a:buClr>
                <a:srgbClr val="F57A00"/>
              </a:buClr>
              <a:buSzPct val="120000"/>
              <a:buFontTx/>
              <a:buChar char="•"/>
            </a:pPr>
            <a:r>
              <a:rPr lang="en-US" sz="1600" b="1" dirty="0">
                <a:solidFill>
                  <a:schemeClr val="accent5">
                    <a:lumMod val="75000"/>
                  </a:schemeClr>
                </a:solidFill>
                <a:latin typeface="Arial" charset="0"/>
              </a:rPr>
              <a:t>Liberia (</a:t>
            </a:r>
            <a:r>
              <a:rPr lang="en-US" sz="1600" b="1" dirty="0" smtClean="0">
                <a:solidFill>
                  <a:schemeClr val="accent5">
                    <a:lumMod val="75000"/>
                  </a:schemeClr>
                </a:solidFill>
                <a:latin typeface="Arial" charset="0"/>
              </a:rPr>
              <a:t>n=26)</a:t>
            </a:r>
          </a:p>
          <a:p>
            <a:pPr>
              <a:lnSpc>
                <a:spcPct val="150000"/>
              </a:lnSpc>
              <a:buClr>
                <a:srgbClr val="F57A00"/>
              </a:buClr>
              <a:buSzPct val="120000"/>
              <a:buFontTx/>
              <a:buChar char="•"/>
            </a:pPr>
            <a:r>
              <a:rPr lang="en-US" sz="1600" b="1" dirty="0">
                <a:solidFill>
                  <a:schemeClr val="accent5">
                    <a:lumMod val="75000"/>
                  </a:schemeClr>
                </a:solidFill>
                <a:latin typeface="Arial" charset="0"/>
              </a:rPr>
              <a:t>Ethiopia (n=11)</a:t>
            </a:r>
          </a:p>
          <a:p>
            <a:pPr>
              <a:lnSpc>
                <a:spcPct val="150000"/>
              </a:lnSpc>
              <a:buClr>
                <a:srgbClr val="F57A00"/>
              </a:buClr>
              <a:buSzPct val="120000"/>
              <a:buFontTx/>
              <a:buChar char="•"/>
            </a:pPr>
            <a:r>
              <a:rPr lang="en-US" sz="1600" b="1" dirty="0">
                <a:solidFill>
                  <a:schemeClr val="accent5">
                    <a:lumMod val="75000"/>
                  </a:schemeClr>
                </a:solidFill>
                <a:latin typeface="Arial" charset="0"/>
              </a:rPr>
              <a:t>Mexico (n=9)</a:t>
            </a:r>
          </a:p>
          <a:p>
            <a:pPr>
              <a:lnSpc>
                <a:spcPct val="150000"/>
              </a:lnSpc>
              <a:buClr>
                <a:srgbClr val="F57A00"/>
              </a:buClr>
              <a:buSzPct val="120000"/>
              <a:buFontTx/>
              <a:buChar char="•"/>
            </a:pPr>
            <a:r>
              <a:rPr lang="en-US" sz="1600" b="1" dirty="0">
                <a:solidFill>
                  <a:schemeClr val="accent5">
                    <a:lumMod val="75000"/>
                  </a:schemeClr>
                </a:solidFill>
                <a:latin typeface="Arial" charset="0"/>
              </a:rPr>
              <a:t>Cameroon (n=7)</a:t>
            </a:r>
          </a:p>
          <a:p>
            <a:pPr>
              <a:lnSpc>
                <a:spcPct val="150000"/>
              </a:lnSpc>
              <a:buClr>
                <a:srgbClr val="F57A00"/>
              </a:buClr>
              <a:buSzPct val="120000"/>
              <a:buFontTx/>
              <a:buChar char="•"/>
            </a:pPr>
            <a:r>
              <a:rPr lang="en-US" sz="1600" b="1" dirty="0">
                <a:solidFill>
                  <a:schemeClr val="accent5">
                    <a:lumMod val="75000"/>
                  </a:schemeClr>
                </a:solidFill>
                <a:latin typeface="Arial" charset="0"/>
              </a:rPr>
              <a:t>Nigeria (n=4</a:t>
            </a:r>
            <a:r>
              <a:rPr lang="en-US" sz="1600" b="1" dirty="0" smtClean="0">
                <a:solidFill>
                  <a:schemeClr val="accent5">
                    <a:lumMod val="75000"/>
                  </a:schemeClr>
                </a:solidFill>
                <a:latin typeface="Arial" charset="0"/>
              </a:rPr>
              <a:t>)</a:t>
            </a:r>
          </a:p>
          <a:p>
            <a:pPr>
              <a:lnSpc>
                <a:spcPct val="150000"/>
              </a:lnSpc>
              <a:buClr>
                <a:srgbClr val="F57A00"/>
              </a:buClr>
              <a:buSzPct val="120000"/>
              <a:buFontTx/>
              <a:buChar char="•"/>
            </a:pPr>
            <a:r>
              <a:rPr lang="en-US" sz="1600" b="1" dirty="0" smtClean="0">
                <a:solidFill>
                  <a:schemeClr val="accent5">
                    <a:lumMod val="75000"/>
                  </a:schemeClr>
                </a:solidFill>
                <a:latin typeface="Arial" charset="0"/>
              </a:rPr>
              <a:t>Somalia (n=4)</a:t>
            </a:r>
          </a:p>
          <a:p>
            <a:pPr>
              <a:lnSpc>
                <a:spcPct val="150000"/>
              </a:lnSpc>
              <a:buClr>
                <a:srgbClr val="F57A00"/>
              </a:buClr>
              <a:buSzPct val="120000"/>
              <a:buFontTx/>
              <a:buChar char="•"/>
            </a:pPr>
            <a:r>
              <a:rPr lang="en-US" sz="1600" b="1" dirty="0" smtClean="0">
                <a:solidFill>
                  <a:schemeClr val="accent5">
                    <a:lumMod val="75000"/>
                  </a:schemeClr>
                </a:solidFill>
                <a:latin typeface="Arial" charset="0"/>
              </a:rPr>
              <a:t>Viet Nam (n=3)</a:t>
            </a:r>
          </a:p>
          <a:p>
            <a:pPr>
              <a:lnSpc>
                <a:spcPct val="150000"/>
              </a:lnSpc>
              <a:buClr>
                <a:srgbClr val="F57A00"/>
              </a:buClr>
              <a:buSzPct val="120000"/>
              <a:buFontTx/>
              <a:buChar char="•"/>
            </a:pPr>
            <a:r>
              <a:rPr lang="en-US" sz="1600" b="1" dirty="0" smtClean="0">
                <a:solidFill>
                  <a:schemeClr val="accent5">
                    <a:lumMod val="75000"/>
                  </a:schemeClr>
                </a:solidFill>
                <a:latin typeface="Arial" charset="0"/>
              </a:rPr>
              <a:t>Guatemala (n=2)</a:t>
            </a:r>
          </a:p>
          <a:p>
            <a:pPr>
              <a:lnSpc>
                <a:spcPct val="150000"/>
              </a:lnSpc>
              <a:buClr>
                <a:srgbClr val="F57A00"/>
              </a:buClr>
              <a:buSzPct val="120000"/>
              <a:buFontTx/>
              <a:buChar char="•"/>
            </a:pPr>
            <a:r>
              <a:rPr lang="en-US" sz="1600" b="1" dirty="0" smtClean="0">
                <a:solidFill>
                  <a:schemeClr val="accent5">
                    <a:lumMod val="75000"/>
                  </a:schemeClr>
                </a:solidFill>
                <a:latin typeface="Arial" charset="0"/>
              </a:rPr>
              <a:t>El Salvador (n=2)</a:t>
            </a:r>
          </a:p>
          <a:p>
            <a:pPr>
              <a:lnSpc>
                <a:spcPct val="150000"/>
              </a:lnSpc>
              <a:buClr>
                <a:srgbClr val="F57A00"/>
              </a:buClr>
              <a:buSzPct val="120000"/>
              <a:buFontTx/>
              <a:buChar char="•"/>
            </a:pPr>
            <a:r>
              <a:rPr lang="en-US" sz="1600" b="1" dirty="0" smtClean="0">
                <a:solidFill>
                  <a:schemeClr val="accent5">
                    <a:lumMod val="75000"/>
                  </a:schemeClr>
                </a:solidFill>
                <a:latin typeface="Arial" charset="0"/>
              </a:rPr>
              <a:t>South Africa (n=2)</a:t>
            </a:r>
            <a:endParaRPr lang="en-US" sz="1600" b="1" dirty="0">
              <a:solidFill>
                <a:schemeClr val="accent5">
                  <a:lumMod val="75000"/>
                </a:schemeClr>
              </a:solidFill>
              <a:latin typeface="Arial" charset="0"/>
            </a:endParaRPr>
          </a:p>
          <a:p>
            <a:pPr>
              <a:lnSpc>
                <a:spcPct val="150000"/>
              </a:lnSpc>
              <a:buSzPct val="120000"/>
              <a:buFontTx/>
              <a:buChar char="•"/>
            </a:pPr>
            <a:r>
              <a:rPr lang="en-US" sz="1600" b="1" dirty="0" smtClean="0">
                <a:solidFill>
                  <a:schemeClr val="accent5">
                    <a:lumMod val="75000"/>
                  </a:schemeClr>
                </a:solidFill>
                <a:latin typeface="Arial" charset="0"/>
              </a:rPr>
              <a:t>Other</a:t>
            </a:r>
            <a:r>
              <a:rPr lang="en-US" sz="1600" b="1" dirty="0">
                <a:solidFill>
                  <a:schemeClr val="accent5">
                    <a:lumMod val="75000"/>
                  </a:schemeClr>
                </a:solidFill>
                <a:latin typeface="Arial" charset="0"/>
              </a:rPr>
              <a:t>^ (</a:t>
            </a:r>
            <a:r>
              <a:rPr lang="en-US" sz="1600" b="1" dirty="0" smtClean="0">
                <a:solidFill>
                  <a:schemeClr val="accent5">
                    <a:lumMod val="75000"/>
                  </a:schemeClr>
                </a:solidFill>
                <a:latin typeface="Arial" charset="0"/>
              </a:rPr>
              <a:t>n=19)</a:t>
            </a:r>
            <a:endParaRPr lang="en-US" sz="1600" b="1" dirty="0">
              <a:solidFill>
                <a:schemeClr val="accent5">
                  <a:lumMod val="75000"/>
                </a:schemeClr>
              </a:solidFill>
              <a:latin typeface="Arial" charset="0"/>
            </a:endParaRPr>
          </a:p>
        </p:txBody>
      </p:sp>
      <p:sp>
        <p:nvSpPr>
          <p:cNvPr id="57349" name="Text Box 8"/>
          <p:cNvSpPr txBox="1">
            <a:spLocks noChangeArrowheads="1"/>
          </p:cNvSpPr>
          <p:nvPr/>
        </p:nvSpPr>
        <p:spPr bwMode="auto">
          <a:xfrm>
            <a:off x="323681" y="5838582"/>
            <a:ext cx="8661400" cy="8921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nSpc>
                <a:spcPct val="80000"/>
              </a:lnSpc>
              <a:spcBef>
                <a:spcPct val="50000"/>
              </a:spcBef>
            </a:pPr>
            <a:r>
              <a:rPr lang="en-US" altLang="en-US" sz="1100" dirty="0"/>
              <a:t>* </a:t>
            </a:r>
            <a:r>
              <a:rPr lang="en-US" altLang="en-US" sz="1100" i="1" dirty="0"/>
              <a:t>HIV or AIDS at first diagnosis</a:t>
            </a:r>
          </a:p>
          <a:p>
            <a:pPr>
              <a:lnSpc>
                <a:spcPct val="80000"/>
              </a:lnSpc>
              <a:spcBef>
                <a:spcPct val="50000"/>
              </a:spcBef>
            </a:pPr>
            <a:r>
              <a:rPr lang="en-US" altLang="en-US" sz="1100" baseline="30000" dirty="0"/>
              <a:t>† </a:t>
            </a:r>
            <a:r>
              <a:rPr lang="en-US" altLang="en-US" sz="1100" dirty="0"/>
              <a:t>Ex</a:t>
            </a:r>
            <a:r>
              <a:rPr lang="en-US" altLang="en-US" sz="1100" i="1" dirty="0"/>
              <a:t>cludes persons arriving to Minnesota through the HIV+ Refugee Resettlement Program, as well as other refugee/immigrants with an HIV diagnosis prior to arrival in Minnesota.</a:t>
            </a:r>
          </a:p>
          <a:p>
            <a:pPr>
              <a:lnSpc>
                <a:spcPct val="80000"/>
              </a:lnSpc>
              <a:spcBef>
                <a:spcPct val="50000"/>
              </a:spcBef>
            </a:pPr>
            <a:r>
              <a:rPr lang="en-US" altLang="en-US" sz="1100" i="1" dirty="0"/>
              <a:t>^ Includes </a:t>
            </a:r>
            <a:r>
              <a:rPr lang="en-US" altLang="en-US" sz="1100" i="1" dirty="0" smtClean="0"/>
              <a:t>18 additional </a:t>
            </a:r>
            <a:r>
              <a:rPr lang="en-US" altLang="en-US" sz="1100" i="1" dirty="0"/>
              <a:t>countries.</a:t>
            </a:r>
          </a:p>
        </p:txBody>
      </p:sp>
      <p:sp>
        <p:nvSpPr>
          <p:cNvPr id="5" name="Rectangle 3"/>
          <p:cNvSpPr>
            <a:spLocks noChangeArrowheads="1"/>
          </p:cNvSpPr>
          <p:nvPr/>
        </p:nvSpPr>
        <p:spPr bwMode="auto">
          <a:xfrm>
            <a:off x="6400800" y="6019800"/>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 </a:t>
            </a:r>
            <a:r>
              <a:rPr lang="en-US" altLang="en-US" sz="1000" i="1" dirty="0"/>
              <a:t>HIV/AIDS in Minnesota: Annual Review</a:t>
            </a:r>
          </a:p>
          <a:p>
            <a:endParaRPr lang="en-US" altLang="en-US" sz="1000" i="1" dirty="0">
              <a:solidFill>
                <a:srgbClr val="99CCFF"/>
              </a:solidFill>
            </a:endParaRPr>
          </a:p>
          <a:p>
            <a:endParaRPr lang="en-US" altLang="en-US" sz="1000" i="1" dirty="0">
              <a:solidFill>
                <a:srgbClr val="99CCFF"/>
              </a:solidFill>
            </a:endParaRPr>
          </a:p>
        </p:txBody>
      </p:sp>
    </p:spTree>
    <p:extLst>
      <p:ext uri="{BB962C8B-B14F-4D97-AF65-F5344CB8AC3E}">
        <p14:creationId xmlns:p14="http://schemas.microsoft.com/office/powerpoint/2010/main" val="1457601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ChangeArrowheads="1"/>
          </p:cNvSpPr>
          <p:nvPr/>
        </p:nvSpPr>
        <p:spPr bwMode="auto">
          <a:xfrm>
            <a:off x="-112736" y="504837"/>
            <a:ext cx="9296399"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5000"/>
              </a:lnSpc>
            </a:pPr>
            <a:r>
              <a:rPr lang="en-US" altLang="en-US" sz="3000" dirty="0">
                <a:solidFill>
                  <a:schemeClr val="accent1"/>
                </a:solidFill>
                <a:latin typeface="Arial Black" panose="020B0A04020102020204" pitchFamily="34" charset="0"/>
              </a:rPr>
              <a:t>HIV/AIDS in </a:t>
            </a:r>
            <a:r>
              <a:rPr lang="en-US" altLang="en-US" sz="3000" dirty="0" smtClean="0">
                <a:solidFill>
                  <a:schemeClr val="accent1"/>
                </a:solidFill>
                <a:latin typeface="Arial Black" panose="020B0A04020102020204" pitchFamily="34" charset="0"/>
              </a:rPr>
              <a:t>Minnesota</a:t>
            </a:r>
            <a:r>
              <a:rPr lang="en-US" altLang="en-US" sz="3000" dirty="0">
                <a:solidFill>
                  <a:schemeClr val="accent1"/>
                </a:solidFill>
                <a:latin typeface="Arial Black" panose="020B0A04020102020204" pitchFamily="34" charset="0"/>
              </a:rPr>
              <a:t/>
            </a:r>
            <a:br>
              <a:rPr lang="en-US" altLang="en-US" sz="3000" dirty="0">
                <a:solidFill>
                  <a:schemeClr val="accent1"/>
                </a:solidFill>
                <a:latin typeface="Arial Black" panose="020B0A04020102020204" pitchFamily="34" charset="0"/>
              </a:rPr>
            </a:br>
            <a:r>
              <a:rPr lang="en-US" altLang="en-US" sz="2200" dirty="0">
                <a:solidFill>
                  <a:schemeClr val="accent1"/>
                </a:solidFill>
                <a:latin typeface="Arial Black" panose="020B0A04020102020204" pitchFamily="34" charset="0"/>
              </a:rPr>
              <a:t>New </a:t>
            </a:r>
            <a:r>
              <a:rPr lang="en-US" altLang="en-US" sz="2200" dirty="0" smtClean="0">
                <a:solidFill>
                  <a:schemeClr val="accent1"/>
                </a:solidFill>
                <a:latin typeface="Arial Black" panose="020B0A04020102020204" pitchFamily="34" charset="0"/>
              </a:rPr>
              <a:t>HIV Disease Diagnoses, Deaths and Prevalent Cases </a:t>
            </a:r>
            <a:r>
              <a:rPr lang="en-US" altLang="en-US" sz="2200" dirty="0">
                <a:solidFill>
                  <a:schemeClr val="accent1"/>
                </a:solidFill>
                <a:latin typeface="Arial Black" panose="020B0A04020102020204" pitchFamily="34" charset="0"/>
              </a:rPr>
              <a:t>by Year, </a:t>
            </a:r>
            <a:r>
              <a:rPr lang="en-US" altLang="en-US" sz="2200" dirty="0" smtClean="0">
                <a:solidFill>
                  <a:schemeClr val="accent1"/>
                </a:solidFill>
                <a:latin typeface="Arial Black" panose="020B0A04020102020204" pitchFamily="34" charset="0"/>
              </a:rPr>
              <a:t>1996-2015</a:t>
            </a:r>
            <a:endParaRPr lang="en-US" altLang="en-US" sz="2200" dirty="0">
              <a:solidFill>
                <a:schemeClr val="accent1"/>
              </a:solidFill>
              <a:latin typeface="Arial Black" panose="020B0A04020102020204" pitchFamily="34" charset="0"/>
            </a:endParaRPr>
          </a:p>
        </p:txBody>
      </p:sp>
      <p:sp>
        <p:nvSpPr>
          <p:cNvPr id="11269" name="Text Box 4"/>
          <p:cNvSpPr txBox="1">
            <a:spLocks noChangeArrowheads="1"/>
          </p:cNvSpPr>
          <p:nvPr/>
        </p:nvSpPr>
        <p:spPr bwMode="auto">
          <a:xfrm>
            <a:off x="0" y="6372237"/>
            <a:ext cx="86741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spcBef>
                <a:spcPct val="50000"/>
              </a:spcBef>
            </a:pPr>
            <a:r>
              <a:rPr lang="en-US" altLang="en-US" sz="1000" i="1" dirty="0"/>
              <a:t>*Includes all new cases of HIV infection (both HIV (non-AIDS) and AIDS at first diagnosis) diagnosed within a given calendar year.</a:t>
            </a:r>
          </a:p>
          <a:p>
            <a:pPr eaLnBrk="1" hangingPunct="1">
              <a:spcBef>
                <a:spcPct val="50000"/>
              </a:spcBef>
            </a:pPr>
            <a:r>
              <a:rPr lang="en-US" altLang="en-US" sz="1000" i="1" dirty="0" smtClean="0"/>
              <a:t>^Deaths </a:t>
            </a:r>
            <a:r>
              <a:rPr lang="en-US" altLang="en-US" sz="1000" i="1" dirty="0"/>
              <a:t>in Minnesota among people with HIV/AIDS, regardless of location of diagnosis and cause.</a:t>
            </a:r>
          </a:p>
        </p:txBody>
      </p:sp>
      <p:graphicFrame>
        <p:nvGraphicFramePr>
          <p:cNvPr id="3" name="Object 1"/>
          <p:cNvGraphicFramePr>
            <a:graphicFrameLocks noChangeAspect="1"/>
          </p:cNvGraphicFramePr>
          <p:nvPr>
            <p:extLst/>
          </p:nvPr>
        </p:nvGraphicFramePr>
        <p:xfrm>
          <a:off x="153964" y="1055405"/>
          <a:ext cx="8763000" cy="543232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
          <p:cNvSpPr>
            <a:spLocks noChangeArrowheads="1"/>
          </p:cNvSpPr>
          <p:nvPr/>
        </p:nvSpPr>
        <p:spPr bwMode="auto">
          <a:xfrm>
            <a:off x="6019800" y="6022932"/>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 </a:t>
            </a:r>
            <a:r>
              <a:rPr lang="en-US" altLang="en-US" sz="1000" i="1" dirty="0"/>
              <a:t>HIV/AIDS in Minnesota: Annual Review</a:t>
            </a:r>
          </a:p>
          <a:p>
            <a:endParaRPr lang="en-US" altLang="en-US" sz="1000" i="1" dirty="0">
              <a:solidFill>
                <a:srgbClr val="99CCFF"/>
              </a:solidFill>
            </a:endParaRPr>
          </a:p>
          <a:p>
            <a:endParaRPr lang="en-US" altLang="en-US" sz="1000" i="1" dirty="0">
              <a:solidFill>
                <a:srgbClr val="99CCFF"/>
              </a:solidFill>
            </a:endParaRPr>
          </a:p>
        </p:txBody>
      </p:sp>
      <p:sp>
        <p:nvSpPr>
          <p:cNvPr id="2" name="Rectangle 1"/>
          <p:cNvSpPr/>
          <p:nvPr/>
        </p:nvSpPr>
        <p:spPr>
          <a:xfrm rot="5400000">
            <a:off x="7619511" y="3746663"/>
            <a:ext cx="2727030" cy="321948"/>
          </a:xfrm>
          <a:prstGeom prst="rect">
            <a:avLst/>
          </a:prstGeom>
        </p:spPr>
        <p:txBody>
          <a:bodyPr wrap="none">
            <a:spAutoFit/>
          </a:bodyPr>
          <a:lstStyle/>
          <a:p>
            <a:pPr algn="ctr">
              <a:defRPr sz="1492" b="1" i="0" u="none" strike="noStrike" kern="1200" baseline="0">
                <a:solidFill>
                  <a:prstClr val="black"/>
                </a:solidFill>
                <a:latin typeface="Arial Narrow"/>
                <a:ea typeface="Arial Narrow"/>
                <a:cs typeface="Arial Narrow"/>
              </a:defRPr>
            </a:pPr>
            <a:r>
              <a:rPr lang="en-US" dirty="0" smtClean="0"/>
              <a:t>No. of Persons Living w/ HIV/AIDS</a:t>
            </a:r>
            <a:endParaRPr lang="en-US" dirty="0"/>
          </a:p>
        </p:txBody>
      </p:sp>
    </p:spTree>
    <p:extLst>
      <p:ext uri="{BB962C8B-B14F-4D97-AF65-F5344CB8AC3E}">
        <p14:creationId xmlns:p14="http://schemas.microsoft.com/office/powerpoint/2010/main" val="155597808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0" y="2514600"/>
            <a:ext cx="914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gn="ctr" eaLnBrk="1" hangingPunct="1"/>
            <a:r>
              <a:rPr lang="en-US" altLang="en-US" sz="4800" b="1" dirty="0">
                <a:solidFill>
                  <a:schemeClr val="accent1"/>
                </a:solidFill>
                <a:latin typeface="Arial Black" panose="020B0A04020102020204" pitchFamily="34" charset="0"/>
              </a:rPr>
              <a:t>Late Testers</a:t>
            </a:r>
          </a:p>
          <a:p>
            <a:pPr algn="ctr" eaLnBrk="1" hangingPunct="1"/>
            <a:r>
              <a:rPr lang="en-US" altLang="en-US" sz="2000" b="1" dirty="0">
                <a:solidFill>
                  <a:schemeClr val="accent1"/>
                </a:solidFill>
                <a:latin typeface="Arial Black" panose="020B0A04020102020204" pitchFamily="34" charset="0"/>
              </a:rPr>
              <a:t>(AIDS Diagnosis within one year of initial HIV </a:t>
            </a:r>
            <a:r>
              <a:rPr lang="en-US" altLang="en-US" sz="2000" b="1" dirty="0" smtClean="0">
                <a:solidFill>
                  <a:schemeClr val="accent1"/>
                </a:solidFill>
                <a:latin typeface="Arial Black" panose="020B0A04020102020204" pitchFamily="34" charset="0"/>
              </a:rPr>
              <a:t>Diagnosis</a:t>
            </a:r>
            <a:r>
              <a:rPr lang="en-US" altLang="en-US" sz="2000" b="1" dirty="0">
                <a:solidFill>
                  <a:schemeClr val="accent1"/>
                </a:solidFill>
                <a:latin typeface="Arial Black" panose="020B0A04020102020204" pitchFamily="34" charset="0"/>
              </a:rPr>
              <a:t>)</a:t>
            </a:r>
          </a:p>
        </p:txBody>
      </p:sp>
      <p:sp>
        <p:nvSpPr>
          <p:cNvPr id="58371" name="Rectangle 3"/>
          <p:cNvSpPr>
            <a:spLocks noChangeArrowheads="1"/>
          </p:cNvSpPr>
          <p:nvPr/>
        </p:nvSpPr>
        <p:spPr bwMode="auto">
          <a:xfrm>
            <a:off x="457200" y="61722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HIV/AIDS </a:t>
            </a:r>
            <a:r>
              <a:rPr lang="en-US" altLang="en-US" sz="1000" i="1" dirty="0"/>
              <a:t>in Minnesota: Annual Review</a:t>
            </a:r>
          </a:p>
          <a:p>
            <a:endParaRPr lang="en-US" altLang="en-US" sz="1000" i="1" dirty="0">
              <a:solidFill>
                <a:srgbClr val="99CCFF"/>
              </a:solidFill>
            </a:endParaRPr>
          </a:p>
          <a:p>
            <a:endParaRPr lang="en-US" altLang="en-US" sz="1000" i="1" dirty="0">
              <a:solidFill>
                <a:srgbClr val="99CCFF"/>
              </a:solidFill>
            </a:endParaRPr>
          </a:p>
        </p:txBody>
      </p:sp>
    </p:spTree>
    <p:extLst>
      <p:ext uri="{BB962C8B-B14F-4D97-AF65-F5344CB8AC3E}">
        <p14:creationId xmlns:p14="http://schemas.microsoft.com/office/powerpoint/2010/main" val="304507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ChangeArrowheads="1"/>
          </p:cNvSpPr>
          <p:nvPr/>
        </p:nvSpPr>
        <p:spPr bwMode="auto">
          <a:xfrm>
            <a:off x="164744" y="423716"/>
            <a:ext cx="8991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5000"/>
              </a:lnSpc>
            </a:pPr>
            <a:r>
              <a:rPr lang="en-US" altLang="en-US" sz="3000" dirty="0">
                <a:solidFill>
                  <a:schemeClr val="accent1"/>
                </a:solidFill>
                <a:latin typeface="Arial Black" panose="020B0A04020102020204" pitchFamily="34" charset="0"/>
              </a:rPr>
              <a:t>Time of Progression to AIDS for HIV </a:t>
            </a:r>
            <a:r>
              <a:rPr lang="en-US" altLang="en-US" sz="3000" dirty="0" smtClean="0">
                <a:solidFill>
                  <a:schemeClr val="accent1"/>
                </a:solidFill>
                <a:latin typeface="Arial Black" panose="020B0A04020102020204" pitchFamily="34" charset="0"/>
              </a:rPr>
              <a:t>Diagnoses in </a:t>
            </a:r>
            <a:r>
              <a:rPr lang="en-US" altLang="en-US" sz="3000" dirty="0">
                <a:solidFill>
                  <a:schemeClr val="accent1"/>
                </a:solidFill>
                <a:latin typeface="Arial Black" panose="020B0A04020102020204" pitchFamily="34" charset="0"/>
              </a:rPr>
              <a:t>Minnesota</a:t>
            </a:r>
            <a:r>
              <a:rPr lang="en-US" altLang="en-US" sz="3000" dirty="0" smtClean="0">
                <a:solidFill>
                  <a:schemeClr val="accent1"/>
                </a:solidFill>
                <a:latin typeface="Arial Black" panose="020B0A04020102020204" pitchFamily="34" charset="0"/>
              </a:rPr>
              <a:t>*,</a:t>
            </a:r>
          </a:p>
          <a:p>
            <a:pPr algn="ctr">
              <a:lnSpc>
                <a:spcPct val="85000"/>
              </a:lnSpc>
            </a:pPr>
            <a:r>
              <a:rPr lang="en-US" altLang="en-US" sz="3000" dirty="0" smtClean="0">
                <a:solidFill>
                  <a:schemeClr val="accent1"/>
                </a:solidFill>
                <a:latin typeface="Arial Black" panose="020B0A04020102020204" pitchFamily="34" charset="0"/>
              </a:rPr>
              <a:t>2005 </a:t>
            </a:r>
            <a:r>
              <a:rPr lang="en-US" altLang="en-US" sz="3000" dirty="0">
                <a:solidFill>
                  <a:schemeClr val="accent1"/>
                </a:solidFill>
                <a:latin typeface="Arial Black" panose="020B0A04020102020204" pitchFamily="34" charset="0"/>
              </a:rPr>
              <a:t>- </a:t>
            </a:r>
            <a:r>
              <a:rPr lang="en-US" altLang="en-US" sz="3000" dirty="0" smtClean="0">
                <a:solidFill>
                  <a:schemeClr val="accent1"/>
                </a:solidFill>
                <a:latin typeface="Arial Black" panose="020B0A04020102020204" pitchFamily="34" charset="0"/>
              </a:rPr>
              <a:t>2015</a:t>
            </a:r>
            <a:r>
              <a:rPr lang="en-US" altLang="en-US" sz="3000" baseline="30000" dirty="0" smtClean="0">
                <a:solidFill>
                  <a:schemeClr val="accent1"/>
                </a:solidFill>
                <a:latin typeface="Arial Black" panose="020B0A04020102020204" pitchFamily="34" charset="0"/>
              </a:rPr>
              <a:t>†</a:t>
            </a:r>
            <a:endParaRPr lang="en-US" altLang="en-US" sz="3000" baseline="30000" dirty="0">
              <a:solidFill>
                <a:schemeClr val="accent1"/>
              </a:solidFill>
              <a:latin typeface="Arial Black" panose="020B0A04020102020204" pitchFamily="34" charset="0"/>
            </a:endParaRPr>
          </a:p>
        </p:txBody>
      </p:sp>
      <p:sp>
        <p:nvSpPr>
          <p:cNvPr id="59396" name="Text Box 4"/>
          <p:cNvSpPr txBox="1">
            <a:spLocks noChangeArrowheads="1"/>
          </p:cNvSpPr>
          <p:nvPr/>
        </p:nvSpPr>
        <p:spPr bwMode="auto">
          <a:xfrm>
            <a:off x="326194" y="5608184"/>
            <a:ext cx="8477940" cy="104644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spcBef>
                <a:spcPct val="50000"/>
              </a:spcBef>
            </a:pPr>
            <a:r>
              <a:rPr lang="en-US" altLang="en-US" sz="1000" dirty="0"/>
              <a:t>*Numbers include AIDS at 1</a:t>
            </a:r>
            <a:r>
              <a:rPr lang="en-US" altLang="en-US" sz="1000" baseline="30000" dirty="0"/>
              <a:t>st</a:t>
            </a:r>
            <a:r>
              <a:rPr lang="en-US" altLang="en-US" sz="1000" dirty="0"/>
              <a:t> report but exclude persons arriving to Minnesota through the HIV+ Refugee Resettlement Program, as well as other refugee/immigrants with an HIV diagnosis prior to arrival in Minnesota.</a:t>
            </a:r>
          </a:p>
          <a:p>
            <a:pPr>
              <a:spcBef>
                <a:spcPct val="50000"/>
              </a:spcBef>
            </a:pPr>
            <a:r>
              <a:rPr lang="en-US" altLang="en-US" sz="1000" i="1" dirty="0"/>
              <a:t>^ Percent of cases progressing to AIDS within one year of initial diagnosis with HIV </a:t>
            </a:r>
            <a:endParaRPr lang="en-US" altLang="en-US" sz="1000" i="1" dirty="0" smtClean="0"/>
          </a:p>
          <a:p>
            <a:pPr>
              <a:spcBef>
                <a:spcPct val="50000"/>
              </a:spcBef>
            </a:pPr>
            <a:r>
              <a:rPr lang="en-US" altLang="en-US" sz="1000" baseline="30000" dirty="0" smtClean="0"/>
              <a:t>† </a:t>
            </a:r>
            <a:r>
              <a:rPr lang="en-US" altLang="en-US" sz="1000" dirty="0"/>
              <a:t>Numbers/Percent for cases diagnosed in </a:t>
            </a:r>
            <a:r>
              <a:rPr lang="en-US" altLang="en-US" sz="1000" dirty="0" smtClean="0"/>
              <a:t>2015 only </a:t>
            </a:r>
            <a:r>
              <a:rPr lang="en-US" altLang="en-US" sz="1000" dirty="0"/>
              <a:t>represents cases progressing to AIDS </a:t>
            </a:r>
            <a:r>
              <a:rPr lang="en-US" altLang="en-US" sz="1000" dirty="0">
                <a:solidFill>
                  <a:srgbClr val="FF0000"/>
                </a:solidFill>
              </a:rPr>
              <a:t>through </a:t>
            </a:r>
            <a:r>
              <a:rPr lang="en-US" altLang="en-US" sz="1000" dirty="0" smtClean="0">
                <a:solidFill>
                  <a:srgbClr val="FF0000"/>
                </a:solidFill>
              </a:rPr>
              <a:t>April 6, 2016.</a:t>
            </a:r>
            <a:endParaRPr lang="en-US" altLang="en-US" sz="1000" dirty="0">
              <a:solidFill>
                <a:srgbClr val="FF0000"/>
              </a:solidFill>
            </a:endParaRPr>
          </a:p>
        </p:txBody>
      </p:sp>
      <p:graphicFrame>
        <p:nvGraphicFramePr>
          <p:cNvPr id="2" name="Object 2"/>
          <p:cNvGraphicFramePr>
            <a:graphicFrameLocks noChangeAspect="1"/>
          </p:cNvGraphicFramePr>
          <p:nvPr>
            <p:extLst>
              <p:ext uri="{D42A27DB-BD31-4B8C-83A1-F6EECF244321}">
                <p14:modId xmlns:p14="http://schemas.microsoft.com/office/powerpoint/2010/main" val="3085227752"/>
              </p:ext>
            </p:extLst>
          </p:nvPr>
        </p:nvGraphicFramePr>
        <p:xfrm>
          <a:off x="0" y="762652"/>
          <a:ext cx="8676878" cy="5289318"/>
        </p:xfrm>
        <a:graphic>
          <a:graphicData uri="http://schemas.openxmlformats.org/drawingml/2006/chart">
            <c:chart xmlns:c="http://schemas.openxmlformats.org/drawingml/2006/chart" xmlns:r="http://schemas.openxmlformats.org/officeDocument/2006/relationships" r:id="rId3"/>
          </a:graphicData>
        </a:graphic>
      </p:graphicFrame>
      <p:sp>
        <p:nvSpPr>
          <p:cNvPr id="59398" name="Text Box 5"/>
          <p:cNvSpPr txBox="1">
            <a:spLocks noChangeArrowheads="1"/>
          </p:cNvSpPr>
          <p:nvPr/>
        </p:nvSpPr>
        <p:spPr bwMode="auto">
          <a:xfrm>
            <a:off x="5744682" y="2327324"/>
            <a:ext cx="7360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r>
              <a:rPr lang="en-US" sz="1200" b="1" dirty="0" smtClean="0">
                <a:latin typeface="Times New Roman" charset="0"/>
              </a:rPr>
              <a:t>29.2 %^</a:t>
            </a:r>
            <a:endParaRPr lang="en-US" sz="1200" b="1" dirty="0">
              <a:latin typeface="Times New Roman" charset="0"/>
            </a:endParaRPr>
          </a:p>
        </p:txBody>
      </p:sp>
      <p:sp>
        <p:nvSpPr>
          <p:cNvPr id="59402" name="Text Box 9"/>
          <p:cNvSpPr txBox="1">
            <a:spLocks noChangeArrowheads="1"/>
          </p:cNvSpPr>
          <p:nvPr/>
        </p:nvSpPr>
        <p:spPr bwMode="auto">
          <a:xfrm>
            <a:off x="1006068" y="2316527"/>
            <a:ext cx="6976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r>
              <a:rPr lang="en-US" sz="1200" b="1" dirty="0" smtClean="0">
                <a:latin typeface="Times New Roman" charset="0"/>
              </a:rPr>
              <a:t>30.0%^</a:t>
            </a:r>
            <a:endParaRPr lang="en-US" sz="1200" b="1" dirty="0">
              <a:latin typeface="Times New Roman" charset="0"/>
            </a:endParaRPr>
          </a:p>
        </p:txBody>
      </p:sp>
      <p:sp>
        <p:nvSpPr>
          <p:cNvPr id="59403" name="Text Box 10"/>
          <p:cNvSpPr txBox="1">
            <a:spLocks noChangeArrowheads="1"/>
          </p:cNvSpPr>
          <p:nvPr/>
        </p:nvSpPr>
        <p:spPr bwMode="auto">
          <a:xfrm>
            <a:off x="1677759" y="2133638"/>
            <a:ext cx="6976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r>
              <a:rPr lang="en-US" sz="1200" b="1" dirty="0" smtClean="0">
                <a:latin typeface="Times New Roman" charset="0"/>
              </a:rPr>
              <a:t>29.4%^</a:t>
            </a:r>
            <a:endParaRPr lang="en-US" sz="1200" b="1" dirty="0">
              <a:latin typeface="Times New Roman" charset="0"/>
            </a:endParaRPr>
          </a:p>
        </p:txBody>
      </p:sp>
      <p:sp>
        <p:nvSpPr>
          <p:cNvPr id="59404" name="Text Box 12"/>
          <p:cNvSpPr txBox="1">
            <a:spLocks noChangeArrowheads="1"/>
          </p:cNvSpPr>
          <p:nvPr/>
        </p:nvSpPr>
        <p:spPr bwMode="auto">
          <a:xfrm>
            <a:off x="2397820" y="2134315"/>
            <a:ext cx="6976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r>
              <a:rPr lang="en-US" sz="1200" b="1" dirty="0" smtClean="0">
                <a:latin typeface="Times New Roman" charset="0"/>
              </a:rPr>
              <a:t>31.4%^</a:t>
            </a:r>
            <a:endParaRPr lang="en-US" sz="1200" b="1" dirty="0">
              <a:latin typeface="Times New Roman" charset="0"/>
            </a:endParaRPr>
          </a:p>
        </p:txBody>
      </p:sp>
      <p:sp>
        <p:nvSpPr>
          <p:cNvPr id="59405" name="Text Box 13"/>
          <p:cNvSpPr txBox="1">
            <a:spLocks noChangeArrowheads="1"/>
          </p:cNvSpPr>
          <p:nvPr/>
        </p:nvSpPr>
        <p:spPr bwMode="auto">
          <a:xfrm>
            <a:off x="3053147" y="2190142"/>
            <a:ext cx="6976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r>
              <a:rPr lang="en-US" sz="1200" b="1" dirty="0" smtClean="0">
                <a:latin typeface="Times New Roman" charset="0"/>
              </a:rPr>
              <a:t>33.2%^</a:t>
            </a:r>
            <a:endParaRPr lang="en-US" sz="1200" b="1" dirty="0">
              <a:latin typeface="Times New Roman" charset="0"/>
            </a:endParaRPr>
          </a:p>
        </p:txBody>
      </p:sp>
      <p:sp>
        <p:nvSpPr>
          <p:cNvPr id="59406" name="Text Box 15"/>
          <p:cNvSpPr txBox="1">
            <a:spLocks noChangeArrowheads="1"/>
          </p:cNvSpPr>
          <p:nvPr/>
        </p:nvSpPr>
        <p:spPr bwMode="auto">
          <a:xfrm>
            <a:off x="3696754" y="1885048"/>
            <a:ext cx="6976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r>
              <a:rPr lang="en-US" sz="1200" b="1" dirty="0" smtClean="0">
                <a:latin typeface="Times New Roman" charset="0"/>
              </a:rPr>
              <a:t>29.5%^</a:t>
            </a:r>
            <a:endParaRPr lang="en-US" sz="1200" b="1" dirty="0">
              <a:latin typeface="Times New Roman" charset="0"/>
            </a:endParaRPr>
          </a:p>
        </p:txBody>
      </p:sp>
      <p:sp>
        <p:nvSpPr>
          <p:cNvPr id="59407" name="Text Box 16"/>
          <p:cNvSpPr txBox="1">
            <a:spLocks noChangeArrowheads="1"/>
          </p:cNvSpPr>
          <p:nvPr/>
        </p:nvSpPr>
        <p:spPr bwMode="auto">
          <a:xfrm>
            <a:off x="4428535" y="2188147"/>
            <a:ext cx="6976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r>
              <a:rPr lang="en-US" sz="1200" b="1" dirty="0" smtClean="0">
                <a:latin typeface="Times New Roman" charset="0"/>
              </a:rPr>
              <a:t>31.1%^</a:t>
            </a:r>
            <a:endParaRPr lang="en-US" sz="1200" b="1" dirty="0">
              <a:latin typeface="Times New Roman" charset="0"/>
            </a:endParaRPr>
          </a:p>
        </p:txBody>
      </p:sp>
      <p:sp>
        <p:nvSpPr>
          <p:cNvPr id="59408" name="Text Box 18"/>
          <p:cNvSpPr txBox="1">
            <a:spLocks noChangeArrowheads="1"/>
          </p:cNvSpPr>
          <p:nvPr/>
        </p:nvSpPr>
        <p:spPr bwMode="auto">
          <a:xfrm>
            <a:off x="5056759" y="2411314"/>
            <a:ext cx="6976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r>
              <a:rPr lang="en-US" sz="1200" b="1" dirty="0" smtClean="0">
                <a:latin typeface="Times New Roman" charset="0"/>
              </a:rPr>
              <a:t>31.4%^</a:t>
            </a:r>
            <a:endParaRPr lang="en-US" sz="1200" b="1" dirty="0">
              <a:latin typeface="Times New Roman" charset="0"/>
            </a:endParaRPr>
          </a:p>
        </p:txBody>
      </p:sp>
      <p:sp>
        <p:nvSpPr>
          <p:cNvPr id="17" name="Text Box 18"/>
          <p:cNvSpPr txBox="1">
            <a:spLocks noChangeArrowheads="1"/>
          </p:cNvSpPr>
          <p:nvPr/>
        </p:nvSpPr>
        <p:spPr bwMode="auto">
          <a:xfrm>
            <a:off x="6395216" y="2371394"/>
            <a:ext cx="6976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r>
              <a:rPr lang="en-US" sz="1200" b="1" dirty="0" smtClean="0">
                <a:latin typeface="Times New Roman" charset="0"/>
              </a:rPr>
              <a:t>34.4%^</a:t>
            </a:r>
            <a:endParaRPr lang="en-US" sz="1200" b="1" dirty="0">
              <a:latin typeface="Times New Roman" charset="0"/>
            </a:endParaRPr>
          </a:p>
        </p:txBody>
      </p:sp>
      <p:sp>
        <p:nvSpPr>
          <p:cNvPr id="15" name="Rectangle 3"/>
          <p:cNvSpPr>
            <a:spLocks noChangeArrowheads="1"/>
          </p:cNvSpPr>
          <p:nvPr/>
        </p:nvSpPr>
        <p:spPr bwMode="auto">
          <a:xfrm>
            <a:off x="6248400" y="5712304"/>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 </a:t>
            </a:r>
            <a:r>
              <a:rPr lang="en-US" altLang="en-US" sz="1000" i="1" dirty="0"/>
              <a:t>HIV/AIDS in Minnesota: Annual Review</a:t>
            </a:r>
          </a:p>
          <a:p>
            <a:endParaRPr lang="en-US" altLang="en-US" sz="1000" i="1" dirty="0">
              <a:solidFill>
                <a:srgbClr val="99CCFF"/>
              </a:solidFill>
            </a:endParaRPr>
          </a:p>
          <a:p>
            <a:endParaRPr lang="en-US" altLang="en-US" sz="1000" i="1" dirty="0">
              <a:solidFill>
                <a:srgbClr val="99CCFF"/>
              </a:solidFill>
            </a:endParaRPr>
          </a:p>
        </p:txBody>
      </p:sp>
    </p:spTree>
    <p:extLst>
      <p:ext uri="{BB962C8B-B14F-4D97-AF65-F5344CB8AC3E}">
        <p14:creationId xmlns:p14="http://schemas.microsoft.com/office/powerpoint/2010/main" val="103482431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11"/>
          <p:cNvSpPr>
            <a:spLocks noChangeArrowheads="1"/>
          </p:cNvSpPr>
          <p:nvPr/>
        </p:nvSpPr>
        <p:spPr bwMode="auto">
          <a:xfrm>
            <a:off x="415882" y="486520"/>
            <a:ext cx="83820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5000"/>
              </a:lnSpc>
            </a:pPr>
            <a:r>
              <a:rPr lang="en-US" altLang="en-US" sz="3000" dirty="0">
                <a:solidFill>
                  <a:schemeClr val="accent1"/>
                </a:solidFill>
                <a:latin typeface="Arial Black" panose="020B0A04020102020204" pitchFamily="34" charset="0"/>
              </a:rPr>
              <a:t>Time of Progression to AIDS for HIV </a:t>
            </a:r>
            <a:r>
              <a:rPr lang="en-US" altLang="en-US" sz="3000" dirty="0" smtClean="0">
                <a:solidFill>
                  <a:schemeClr val="accent1"/>
                </a:solidFill>
                <a:latin typeface="Arial Black" panose="020B0A04020102020204" pitchFamily="34" charset="0"/>
              </a:rPr>
              <a:t>Diagnoses* Among </a:t>
            </a:r>
            <a:r>
              <a:rPr lang="en-US" altLang="en-US" sz="3000" dirty="0">
                <a:solidFill>
                  <a:schemeClr val="accent1"/>
                </a:solidFill>
                <a:latin typeface="Arial Black" panose="020B0A04020102020204" pitchFamily="34" charset="0"/>
              </a:rPr>
              <a:t>Foreign-Born Persons, Minnesota </a:t>
            </a:r>
            <a:r>
              <a:rPr lang="en-US" altLang="en-US" sz="3000" dirty="0" smtClean="0">
                <a:solidFill>
                  <a:schemeClr val="accent1"/>
                </a:solidFill>
                <a:latin typeface="Arial Black" panose="020B0A04020102020204" pitchFamily="34" charset="0"/>
              </a:rPr>
              <a:t>2005 - 2015</a:t>
            </a:r>
            <a:r>
              <a:rPr lang="en-US" altLang="en-US" sz="3000" baseline="30000" dirty="0" smtClean="0">
                <a:solidFill>
                  <a:schemeClr val="accent1"/>
                </a:solidFill>
                <a:latin typeface="Arial Black" panose="020B0A04020102020204" pitchFamily="34" charset="0"/>
              </a:rPr>
              <a:t>†</a:t>
            </a:r>
            <a:endParaRPr lang="en-US" altLang="en-US" sz="3000" baseline="30000" dirty="0">
              <a:solidFill>
                <a:schemeClr val="accent1"/>
              </a:solidFill>
              <a:latin typeface="Arial Black" panose="020B0A04020102020204" pitchFamily="34" charset="0"/>
            </a:endParaRPr>
          </a:p>
        </p:txBody>
      </p:sp>
      <p:sp>
        <p:nvSpPr>
          <p:cNvPr id="64516" name="Text Box 16"/>
          <p:cNvSpPr txBox="1">
            <a:spLocks noChangeArrowheads="1"/>
          </p:cNvSpPr>
          <p:nvPr/>
        </p:nvSpPr>
        <p:spPr bwMode="auto">
          <a:xfrm>
            <a:off x="297255" y="5804636"/>
            <a:ext cx="8619254" cy="103663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spcBef>
                <a:spcPct val="50000"/>
              </a:spcBef>
            </a:pPr>
            <a:r>
              <a:rPr lang="en-US" altLang="en-US" sz="1000" dirty="0"/>
              <a:t>*Numbers include AIDS at 1</a:t>
            </a:r>
            <a:r>
              <a:rPr lang="en-US" altLang="en-US" sz="1000" baseline="30000" dirty="0"/>
              <a:t>st</a:t>
            </a:r>
            <a:r>
              <a:rPr lang="en-US" altLang="en-US" sz="1000" dirty="0"/>
              <a:t>  report but exclude persons arriving to Minnesota through the HIV+ Refugee Resettlement Program, as well as other refugee/immigrants with an HIV diagnosis prior to arrival in Minnesota.</a:t>
            </a:r>
          </a:p>
          <a:p>
            <a:pPr>
              <a:spcBef>
                <a:spcPct val="50000"/>
              </a:spcBef>
            </a:pPr>
            <a:r>
              <a:rPr lang="en-US" altLang="en-US" sz="1000" dirty="0"/>
              <a:t>^ Percent of cases progressing to AIDS within one year of initial diagnosis with </a:t>
            </a:r>
            <a:r>
              <a:rPr lang="en-US" altLang="en-US" sz="1000" dirty="0" smtClean="0"/>
              <a:t>HIV</a:t>
            </a:r>
            <a:endParaRPr lang="en-US" altLang="en-US" sz="1000" dirty="0"/>
          </a:p>
          <a:p>
            <a:pPr>
              <a:spcBef>
                <a:spcPct val="50000"/>
              </a:spcBef>
            </a:pPr>
            <a:r>
              <a:rPr lang="en-US" altLang="en-US" sz="1000" baseline="30000" dirty="0"/>
              <a:t>† </a:t>
            </a:r>
            <a:r>
              <a:rPr lang="en-US" altLang="en-US" sz="1000" dirty="0"/>
              <a:t>Numbers/Percent for cases diagnosed in </a:t>
            </a:r>
            <a:r>
              <a:rPr lang="en-US" altLang="en-US" sz="1000" dirty="0" smtClean="0"/>
              <a:t>2015 only </a:t>
            </a:r>
            <a:r>
              <a:rPr lang="en-US" altLang="en-US" sz="1000" dirty="0"/>
              <a:t>represents cases progressing to AIDS through April </a:t>
            </a:r>
            <a:r>
              <a:rPr lang="en-US" altLang="en-US" sz="1000" dirty="0" smtClean="0"/>
              <a:t> </a:t>
            </a:r>
            <a:r>
              <a:rPr lang="en-US" altLang="en-US" sz="1000" dirty="0"/>
              <a:t>6</a:t>
            </a:r>
            <a:r>
              <a:rPr lang="en-US" altLang="en-US" sz="1000" dirty="0" smtClean="0"/>
              <a:t>,  2016.</a:t>
            </a:r>
            <a:endParaRPr lang="en-US" altLang="en-US" sz="1000" dirty="0"/>
          </a:p>
        </p:txBody>
      </p:sp>
      <p:graphicFrame>
        <p:nvGraphicFramePr>
          <p:cNvPr id="2" name="Object 2"/>
          <p:cNvGraphicFramePr>
            <a:graphicFrameLocks noChangeAspect="1"/>
          </p:cNvGraphicFramePr>
          <p:nvPr>
            <p:extLst>
              <p:ext uri="{D42A27DB-BD31-4B8C-83A1-F6EECF244321}">
                <p14:modId xmlns:p14="http://schemas.microsoft.com/office/powerpoint/2010/main" val="3684290741"/>
              </p:ext>
            </p:extLst>
          </p:nvPr>
        </p:nvGraphicFramePr>
        <p:xfrm>
          <a:off x="673889" y="1331467"/>
          <a:ext cx="7803355" cy="4756829"/>
        </p:xfrm>
        <a:graphic>
          <a:graphicData uri="http://schemas.openxmlformats.org/drawingml/2006/chart">
            <c:chart xmlns:c="http://schemas.openxmlformats.org/drawingml/2006/chart" xmlns:r="http://schemas.openxmlformats.org/officeDocument/2006/relationships" r:id="rId3"/>
          </a:graphicData>
        </a:graphic>
      </p:graphicFrame>
      <p:sp>
        <p:nvSpPr>
          <p:cNvPr id="64520" name="Text Box 7"/>
          <p:cNvSpPr txBox="1">
            <a:spLocks noChangeArrowheads="1"/>
          </p:cNvSpPr>
          <p:nvPr/>
        </p:nvSpPr>
        <p:spPr bwMode="auto">
          <a:xfrm>
            <a:off x="6194700" y="3023938"/>
            <a:ext cx="758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r>
              <a:rPr lang="en-US" sz="1200" b="1" dirty="0" smtClean="0">
                <a:latin typeface="Times New Roman" charset="0"/>
              </a:rPr>
              <a:t>48.3%</a:t>
            </a:r>
            <a:r>
              <a:rPr lang="en-US" sz="1200" b="1" dirty="0" smtClean="0"/>
              <a:t>^</a:t>
            </a:r>
            <a:endParaRPr lang="en-US" sz="1200" b="1" dirty="0"/>
          </a:p>
        </p:txBody>
      </p:sp>
      <p:sp>
        <p:nvSpPr>
          <p:cNvPr id="64522" name="Text Box 9"/>
          <p:cNvSpPr txBox="1">
            <a:spLocks noChangeArrowheads="1"/>
          </p:cNvSpPr>
          <p:nvPr/>
        </p:nvSpPr>
        <p:spPr bwMode="auto">
          <a:xfrm>
            <a:off x="1499896" y="2770959"/>
            <a:ext cx="7334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r>
              <a:rPr lang="en-US" sz="1200" b="1" dirty="0" smtClean="0">
                <a:latin typeface="Times New Roman" charset="0"/>
              </a:rPr>
              <a:t>46.6%^</a:t>
            </a:r>
            <a:endParaRPr lang="en-US" sz="1200" b="1" dirty="0">
              <a:latin typeface="Times New Roman" charset="0"/>
            </a:endParaRPr>
          </a:p>
        </p:txBody>
      </p:sp>
      <p:sp>
        <p:nvSpPr>
          <p:cNvPr id="64524" name="Text Box 12"/>
          <p:cNvSpPr txBox="1">
            <a:spLocks noChangeArrowheads="1"/>
          </p:cNvSpPr>
          <p:nvPr/>
        </p:nvSpPr>
        <p:spPr bwMode="auto">
          <a:xfrm>
            <a:off x="2564815" y="2185323"/>
            <a:ext cx="7334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r>
              <a:rPr lang="en-US" sz="1200" b="1" dirty="0" smtClean="0">
                <a:latin typeface="Times New Roman" charset="0"/>
              </a:rPr>
              <a:t>40.7%^</a:t>
            </a:r>
            <a:endParaRPr lang="en-US" sz="1200" b="1" dirty="0">
              <a:latin typeface="Times New Roman" charset="0"/>
            </a:endParaRPr>
          </a:p>
        </p:txBody>
      </p:sp>
      <p:sp>
        <p:nvSpPr>
          <p:cNvPr id="64525" name="Text Box 15"/>
          <p:cNvSpPr txBox="1">
            <a:spLocks noChangeArrowheads="1"/>
          </p:cNvSpPr>
          <p:nvPr/>
        </p:nvSpPr>
        <p:spPr bwMode="auto">
          <a:xfrm>
            <a:off x="3179596" y="2848852"/>
            <a:ext cx="771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r>
              <a:rPr lang="en-US" sz="1200" b="1" dirty="0" smtClean="0">
                <a:latin typeface="Times New Roman" charset="0"/>
              </a:rPr>
              <a:t>42.9%^</a:t>
            </a:r>
            <a:endParaRPr lang="en-US" sz="1200" b="1" dirty="0">
              <a:latin typeface="Times New Roman" charset="0"/>
            </a:endParaRPr>
          </a:p>
        </p:txBody>
      </p:sp>
      <p:sp>
        <p:nvSpPr>
          <p:cNvPr id="64526" name="Text Box 17"/>
          <p:cNvSpPr txBox="1">
            <a:spLocks noChangeArrowheads="1"/>
          </p:cNvSpPr>
          <p:nvPr/>
        </p:nvSpPr>
        <p:spPr bwMode="auto">
          <a:xfrm>
            <a:off x="5024980" y="2739321"/>
            <a:ext cx="771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r>
              <a:rPr lang="en-US" sz="1200" b="1" dirty="0" smtClean="0">
                <a:latin typeface="Times New Roman" charset="0"/>
              </a:rPr>
              <a:t>41.4%^</a:t>
            </a:r>
            <a:endParaRPr lang="en-US" sz="1200" b="1" dirty="0">
              <a:latin typeface="Times New Roman" charset="0"/>
            </a:endParaRPr>
          </a:p>
        </p:txBody>
      </p:sp>
      <p:sp>
        <p:nvSpPr>
          <p:cNvPr id="64527" name="Text Box 18"/>
          <p:cNvSpPr txBox="1">
            <a:spLocks noChangeArrowheads="1"/>
          </p:cNvSpPr>
          <p:nvPr/>
        </p:nvSpPr>
        <p:spPr bwMode="auto">
          <a:xfrm>
            <a:off x="4395683" y="3031945"/>
            <a:ext cx="771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r>
              <a:rPr lang="en-US" sz="1200" b="1" dirty="0" smtClean="0">
                <a:latin typeface="Times New Roman" charset="0"/>
              </a:rPr>
              <a:t>47.5%^</a:t>
            </a:r>
            <a:endParaRPr lang="en-US" sz="1200" b="1" dirty="0">
              <a:latin typeface="Times New Roman" charset="0"/>
            </a:endParaRPr>
          </a:p>
        </p:txBody>
      </p:sp>
      <p:sp>
        <p:nvSpPr>
          <p:cNvPr id="64528" name="Text Box 20"/>
          <p:cNvSpPr txBox="1">
            <a:spLocks noChangeArrowheads="1"/>
          </p:cNvSpPr>
          <p:nvPr/>
        </p:nvSpPr>
        <p:spPr bwMode="auto">
          <a:xfrm>
            <a:off x="3804041" y="2557870"/>
            <a:ext cx="7715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r>
              <a:rPr lang="en-US" sz="1200" b="1" dirty="0" smtClean="0">
                <a:latin typeface="Times New Roman" charset="0"/>
              </a:rPr>
              <a:t>41.9%^</a:t>
            </a:r>
            <a:endParaRPr lang="en-US" sz="1200" b="1" dirty="0">
              <a:latin typeface="Times New Roman" charset="0"/>
            </a:endParaRPr>
          </a:p>
        </p:txBody>
      </p:sp>
      <p:sp>
        <p:nvSpPr>
          <p:cNvPr id="17" name="Text Box 20"/>
          <p:cNvSpPr txBox="1">
            <a:spLocks noChangeArrowheads="1"/>
          </p:cNvSpPr>
          <p:nvPr/>
        </p:nvSpPr>
        <p:spPr bwMode="auto">
          <a:xfrm>
            <a:off x="5614857" y="2462322"/>
            <a:ext cx="7715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r>
              <a:rPr lang="en-US" sz="1200" b="1" dirty="0" smtClean="0">
                <a:latin typeface="Times New Roman" charset="0"/>
              </a:rPr>
              <a:t>34.6%^</a:t>
            </a:r>
            <a:endParaRPr lang="en-US" sz="1200" b="1" dirty="0">
              <a:latin typeface="Times New Roman" charset="0"/>
            </a:endParaRPr>
          </a:p>
        </p:txBody>
      </p:sp>
      <p:sp>
        <p:nvSpPr>
          <p:cNvPr id="15" name="Rectangle 3"/>
          <p:cNvSpPr>
            <a:spLocks noChangeArrowheads="1"/>
          </p:cNvSpPr>
          <p:nvPr/>
        </p:nvSpPr>
        <p:spPr bwMode="auto">
          <a:xfrm>
            <a:off x="6248400" y="6019800"/>
            <a:ext cx="291178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 </a:t>
            </a:r>
            <a:r>
              <a:rPr lang="en-US" altLang="en-US" sz="1000" i="1" dirty="0"/>
              <a:t>HIV/AIDS in Minnesota: Annual Review</a:t>
            </a:r>
          </a:p>
          <a:p>
            <a:endParaRPr lang="en-US" altLang="en-US" sz="1000" i="1" dirty="0">
              <a:solidFill>
                <a:srgbClr val="99CCFF"/>
              </a:solidFill>
            </a:endParaRPr>
          </a:p>
          <a:p>
            <a:endParaRPr lang="en-US" altLang="en-US" sz="1000" i="1" dirty="0">
              <a:solidFill>
                <a:srgbClr val="99CCFF"/>
              </a:solidFill>
            </a:endParaRPr>
          </a:p>
        </p:txBody>
      </p:sp>
      <p:sp>
        <p:nvSpPr>
          <p:cNvPr id="16" name="Text Box 7"/>
          <p:cNvSpPr txBox="1">
            <a:spLocks noChangeArrowheads="1"/>
          </p:cNvSpPr>
          <p:nvPr/>
        </p:nvSpPr>
        <p:spPr bwMode="auto">
          <a:xfrm>
            <a:off x="6770691" y="2633640"/>
            <a:ext cx="758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r>
              <a:rPr lang="en-US" sz="1200" b="1" dirty="0" smtClean="0">
                <a:latin typeface="Times New Roman" charset="0"/>
              </a:rPr>
              <a:t>38.9%</a:t>
            </a:r>
            <a:r>
              <a:rPr lang="en-US" sz="1200" b="1" dirty="0" smtClean="0"/>
              <a:t>^</a:t>
            </a:r>
            <a:endParaRPr lang="en-US" sz="1200" b="1" dirty="0"/>
          </a:p>
        </p:txBody>
      </p:sp>
      <p:sp>
        <p:nvSpPr>
          <p:cNvPr id="18" name="Text Box 7"/>
          <p:cNvSpPr txBox="1">
            <a:spLocks noChangeArrowheads="1"/>
          </p:cNvSpPr>
          <p:nvPr/>
        </p:nvSpPr>
        <p:spPr bwMode="auto">
          <a:xfrm>
            <a:off x="7425673" y="2185323"/>
            <a:ext cx="758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r>
              <a:rPr lang="en-US" sz="1200" b="1" dirty="0" smtClean="0">
                <a:latin typeface="Times New Roman" charset="0"/>
              </a:rPr>
              <a:t>38.4%</a:t>
            </a:r>
            <a:r>
              <a:rPr lang="en-US" sz="1200" b="1" dirty="0" smtClean="0"/>
              <a:t>^</a:t>
            </a:r>
            <a:endParaRPr lang="en-US" sz="1200" b="1" dirty="0"/>
          </a:p>
        </p:txBody>
      </p:sp>
    </p:spTree>
    <p:extLst>
      <p:ext uri="{BB962C8B-B14F-4D97-AF65-F5344CB8AC3E}">
        <p14:creationId xmlns:p14="http://schemas.microsoft.com/office/powerpoint/2010/main" val="192805976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5" name="Content Placeholder 4"/>
          <p:cNvSpPr>
            <a:spLocks noGrp="1"/>
          </p:cNvSpPr>
          <p:nvPr>
            <p:ph sz="half" idx="2"/>
          </p:nvPr>
        </p:nvSpPr>
        <p:spPr/>
        <p:txBody>
          <a:bodyPr>
            <a:normAutofit fontScale="92500" lnSpcReduction="20000"/>
          </a:bodyPr>
          <a:lstStyle/>
          <a:p>
            <a:r>
              <a:rPr lang="en-US" sz="2400" dirty="0" smtClean="0"/>
              <a:t>Total HIV diagnoses for 2015 similar to 2014</a:t>
            </a:r>
          </a:p>
          <a:p>
            <a:r>
              <a:rPr lang="en-US" sz="2400" dirty="0" smtClean="0"/>
              <a:t>Male to Male sex remains the leading risk factor for HIV </a:t>
            </a:r>
          </a:p>
          <a:p>
            <a:r>
              <a:rPr lang="en-US" sz="2400" dirty="0" smtClean="0"/>
              <a:t>More than half of newly reported cases were among communities of color</a:t>
            </a:r>
          </a:p>
          <a:p>
            <a:pPr lvl="1"/>
            <a:r>
              <a:rPr lang="en-US" sz="2400" dirty="0"/>
              <a:t>M</a:t>
            </a:r>
            <a:r>
              <a:rPr lang="en-US" sz="2400" dirty="0" smtClean="0"/>
              <a:t>ore than half among black African-born women</a:t>
            </a:r>
          </a:p>
          <a:p>
            <a:pPr lvl="1"/>
            <a:r>
              <a:rPr lang="en-US" sz="2400" dirty="0"/>
              <a:t>M</a:t>
            </a:r>
            <a:r>
              <a:rPr lang="en-US" sz="2400" dirty="0" smtClean="0"/>
              <a:t>ore than one-fourth among African-American men</a:t>
            </a:r>
          </a:p>
          <a:p>
            <a:r>
              <a:rPr lang="en-US" sz="2400" dirty="0" smtClean="0"/>
              <a:t>Cases of injection drug users increased by 86%</a:t>
            </a:r>
          </a:p>
          <a:p>
            <a:r>
              <a:rPr lang="en-US" sz="2400" dirty="0" smtClean="0"/>
              <a:t>Cases among 20-29 year olds increased by 24%</a:t>
            </a:r>
          </a:p>
          <a:p>
            <a:endParaRPr lang="en-US" sz="2400" dirty="0"/>
          </a:p>
        </p:txBody>
      </p:sp>
    </p:spTree>
    <p:extLst>
      <p:ext uri="{BB962C8B-B14F-4D97-AF65-F5344CB8AC3E}">
        <p14:creationId xmlns:p14="http://schemas.microsoft.com/office/powerpoint/2010/main" val="3232438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8768"/>
            <a:ext cx="8229600" cy="1148576"/>
          </a:xfrm>
        </p:spPr>
        <p:txBody>
          <a:bodyPr/>
          <a:lstStyle/>
          <a:p>
            <a:r>
              <a:rPr lang="en-US" b="1" dirty="0" smtClean="0"/>
              <a:t>Thank You!</a:t>
            </a:r>
            <a:endParaRPr lang="en-US" b="1" dirty="0"/>
          </a:p>
        </p:txBody>
      </p:sp>
      <p:sp>
        <p:nvSpPr>
          <p:cNvPr id="3" name="Content Placeholder 2"/>
          <p:cNvSpPr>
            <a:spLocks noGrp="1"/>
          </p:cNvSpPr>
          <p:nvPr>
            <p:ph idx="4294967295"/>
          </p:nvPr>
        </p:nvSpPr>
        <p:spPr>
          <a:xfrm>
            <a:off x="457200" y="2441768"/>
            <a:ext cx="8229600" cy="4876800"/>
          </a:xfrm>
          <a:prstGeom prst="rect">
            <a:avLst/>
          </a:prstGeom>
        </p:spPr>
        <p:txBody>
          <a:bodyPr/>
          <a:lstStyle/>
          <a:p>
            <a:pPr marL="0" indent="0" algn="ctr">
              <a:buNone/>
            </a:pPr>
            <a:r>
              <a:rPr lang="en-US" dirty="0"/>
              <a:t>For more information, please contact:</a:t>
            </a:r>
          </a:p>
          <a:p>
            <a:pPr marL="0" indent="0">
              <a:buNone/>
            </a:pPr>
            <a:endParaRPr lang="en-US" dirty="0"/>
          </a:p>
          <a:p>
            <a:pPr marL="0" indent="0" algn="ctr">
              <a:buNone/>
            </a:pPr>
            <a:r>
              <a:rPr lang="en-US" dirty="0" smtClean="0"/>
              <a:t>Cheryl Barber, </a:t>
            </a:r>
            <a:r>
              <a:rPr lang="en-US" dirty="0"/>
              <a:t>HIV/AIDS </a:t>
            </a:r>
            <a:r>
              <a:rPr lang="en-US" dirty="0" smtClean="0"/>
              <a:t>Surveillance Coordinator</a:t>
            </a:r>
            <a:endParaRPr lang="en-US" dirty="0"/>
          </a:p>
          <a:p>
            <a:pPr marL="0" indent="0" algn="ctr">
              <a:buNone/>
            </a:pPr>
            <a:r>
              <a:rPr lang="en-US" dirty="0" smtClean="0"/>
              <a:t>Cheryl.barber@state.mn.us</a:t>
            </a:r>
            <a:endParaRPr lang="en-US" dirty="0"/>
          </a:p>
          <a:p>
            <a:pPr marL="0" indent="0" algn="ctr">
              <a:buNone/>
            </a:pPr>
            <a:r>
              <a:rPr lang="en-US" dirty="0"/>
              <a:t>(651) 201-5624</a:t>
            </a:r>
          </a:p>
          <a:p>
            <a:endParaRPr lang="en-US" dirty="0"/>
          </a:p>
        </p:txBody>
      </p:sp>
    </p:spTree>
    <p:extLst>
      <p:ext uri="{BB962C8B-B14F-4D97-AF65-F5344CB8AC3E}">
        <p14:creationId xmlns:p14="http://schemas.microsoft.com/office/powerpoint/2010/main" val="189209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pPr>
              <a:lnSpc>
                <a:spcPct val="100000"/>
              </a:lnSpc>
              <a:spcBef>
                <a:spcPts val="0"/>
              </a:spcBef>
            </a:pPr>
            <a:endParaRPr lang="en-US" dirty="0" smtClean="0"/>
          </a:p>
          <a:p>
            <a:pPr>
              <a:lnSpc>
                <a:spcPct val="100000"/>
              </a:lnSpc>
              <a:spcBef>
                <a:spcPts val="0"/>
              </a:spcBef>
            </a:pPr>
            <a:endParaRPr lang="en-US" dirty="0"/>
          </a:p>
          <a:p>
            <a:pPr>
              <a:lnSpc>
                <a:spcPct val="100000"/>
              </a:lnSpc>
              <a:spcBef>
                <a:spcPts val="0"/>
              </a:spcBef>
            </a:pPr>
            <a:r>
              <a:rPr lang="en-US" dirty="0" smtClean="0"/>
              <a:t>Christine L. Jones, M.S.W.</a:t>
            </a:r>
            <a:endParaRPr lang="en-US" b="0" dirty="0" smtClean="0"/>
          </a:p>
          <a:p>
            <a:pPr>
              <a:lnSpc>
                <a:spcPct val="100000"/>
              </a:lnSpc>
              <a:spcBef>
                <a:spcPts val="0"/>
              </a:spcBef>
            </a:pPr>
            <a:endParaRPr lang="en-US" b="0" dirty="0"/>
          </a:p>
        </p:txBody>
      </p:sp>
      <p:sp>
        <p:nvSpPr>
          <p:cNvPr id="7" name="Title 6"/>
          <p:cNvSpPr>
            <a:spLocks noGrp="1"/>
          </p:cNvSpPr>
          <p:nvPr>
            <p:ph type="title"/>
          </p:nvPr>
        </p:nvSpPr>
        <p:spPr/>
        <p:txBody>
          <a:bodyPr/>
          <a:lstStyle/>
          <a:p>
            <a:pPr>
              <a:lnSpc>
                <a:spcPct val="100000"/>
              </a:lnSpc>
            </a:pPr>
            <a:r>
              <a:rPr lang="en-US" b="1" dirty="0"/>
              <a:t>Pre-exposure prophylaxis </a:t>
            </a:r>
            <a:r>
              <a:rPr lang="en-US" b="1" dirty="0" smtClean="0"/>
              <a:t> (</a:t>
            </a:r>
            <a:r>
              <a:rPr lang="en-US" b="1" dirty="0" err="1" smtClean="0"/>
              <a:t>PrEP</a:t>
            </a:r>
            <a:r>
              <a:rPr lang="en-US" b="1" dirty="0"/>
              <a:t>)</a:t>
            </a:r>
          </a:p>
        </p:txBody>
      </p:sp>
      <p:sp>
        <p:nvSpPr>
          <p:cNvPr id="9" name="Text Placeholder 8"/>
          <p:cNvSpPr>
            <a:spLocks noGrp="1"/>
          </p:cNvSpPr>
          <p:nvPr>
            <p:ph type="body" sz="quarter" idx="12"/>
          </p:nvPr>
        </p:nvSpPr>
        <p:spPr/>
        <p:txBody>
          <a:bodyPr/>
          <a:lstStyle/>
          <a:p>
            <a:r>
              <a:rPr lang="en-US" dirty="0" smtClean="0"/>
              <a:t>STD/HIV/TB Section</a:t>
            </a:r>
            <a:endParaRPr lang="en-US" dirty="0"/>
          </a:p>
        </p:txBody>
      </p:sp>
    </p:spTree>
    <p:extLst>
      <p:ext uri="{BB962C8B-B14F-4D97-AF65-F5344CB8AC3E}">
        <p14:creationId xmlns:p14="http://schemas.microsoft.com/office/powerpoint/2010/main" val="3820059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590718" y="2079624"/>
            <a:ext cx="4019550" cy="3667125"/>
          </a:xfrm>
        </p:spPr>
        <p:txBody>
          <a:bodyPr>
            <a:normAutofit lnSpcReduction="10000"/>
          </a:bodyPr>
          <a:lstStyle/>
          <a:p>
            <a:pPr marL="0" indent="0" algn="ctr">
              <a:buNone/>
            </a:pPr>
            <a:r>
              <a:rPr lang="en-US" b="0" dirty="0" smtClean="0"/>
              <a:t>Pre-exposure prophylaxis, or </a:t>
            </a:r>
            <a:r>
              <a:rPr lang="en-US" b="0" dirty="0" err="1" smtClean="0"/>
              <a:t>PrEP</a:t>
            </a:r>
            <a:r>
              <a:rPr lang="en-US" b="0" dirty="0" smtClean="0"/>
              <a:t>, is a way for people who do not have HIV but who are at substantial risk of getting it to </a:t>
            </a:r>
            <a:r>
              <a:rPr lang="en-US" b="0" i="1" dirty="0" smtClean="0"/>
              <a:t>prevent </a:t>
            </a:r>
            <a:r>
              <a:rPr lang="en-US" b="0" dirty="0" smtClean="0"/>
              <a:t>HIV infection by taking a pill (</a:t>
            </a:r>
            <a:r>
              <a:rPr lang="en-US" b="0" dirty="0" err="1" smtClean="0"/>
              <a:t>Truvada</a:t>
            </a:r>
            <a:r>
              <a:rPr lang="en-US" b="0" dirty="0" smtClean="0"/>
              <a:t>) every day.</a:t>
            </a:r>
          </a:p>
          <a:p>
            <a:pPr marL="0" indent="0" algn="ctr">
              <a:buNone/>
            </a:pPr>
            <a:endParaRPr lang="en-US" b="0" dirty="0" smtClean="0"/>
          </a:p>
        </p:txBody>
      </p:sp>
      <p:sp>
        <p:nvSpPr>
          <p:cNvPr id="2" name="Title 1"/>
          <p:cNvSpPr>
            <a:spLocks noGrp="1"/>
          </p:cNvSpPr>
          <p:nvPr>
            <p:ph type="title" idx="4294967295"/>
          </p:nvPr>
        </p:nvSpPr>
        <p:spPr>
          <a:xfrm>
            <a:off x="495468" y="521936"/>
            <a:ext cx="8229600" cy="1149350"/>
          </a:xfrm>
        </p:spPr>
        <p:txBody>
          <a:bodyPr/>
          <a:lstStyle/>
          <a:p>
            <a:r>
              <a:rPr lang="en-US" dirty="0" smtClean="0"/>
              <a:t>What is </a:t>
            </a:r>
            <a:r>
              <a:rPr lang="en-US" dirty="0" err="1" smtClean="0"/>
              <a:t>PrEP</a:t>
            </a:r>
            <a:r>
              <a:rPr lang="en-US" dirty="0" smtClean="0"/>
              <a:t>?</a:t>
            </a:r>
            <a:endParaRPr lang="en-US" dirty="0"/>
          </a:p>
        </p:txBody>
      </p:sp>
      <p:pic>
        <p:nvPicPr>
          <p:cNvPr id="1026" name="Picture 2" descr="Photo of HIV medication"/>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958226" y="2913062"/>
            <a:ext cx="3810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752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305" y="797066"/>
            <a:ext cx="8229600" cy="1148576"/>
          </a:xfrm>
        </p:spPr>
        <p:txBody>
          <a:bodyPr/>
          <a:lstStyle/>
          <a:p>
            <a:r>
              <a:rPr lang="en-US" dirty="0" smtClean="0"/>
              <a:t>What puts a person at </a:t>
            </a:r>
            <a:r>
              <a:rPr lang="en-US" i="1" dirty="0" smtClean="0"/>
              <a:t>substantial</a:t>
            </a:r>
            <a:r>
              <a:rPr lang="en-US" dirty="0" smtClean="0"/>
              <a:t> risk?</a:t>
            </a:r>
            <a:endParaRPr lang="en-US" dirty="0"/>
          </a:p>
        </p:txBody>
      </p:sp>
      <p:sp>
        <p:nvSpPr>
          <p:cNvPr id="3" name="Content Placeholder 2"/>
          <p:cNvSpPr>
            <a:spLocks noGrp="1"/>
          </p:cNvSpPr>
          <p:nvPr>
            <p:ph sz="half" idx="2"/>
          </p:nvPr>
        </p:nvSpPr>
        <p:spPr/>
        <p:txBody>
          <a:bodyPr>
            <a:normAutofit lnSpcReduction="10000"/>
          </a:bodyPr>
          <a:lstStyle/>
          <a:p>
            <a:r>
              <a:rPr lang="en-US" b="0" dirty="0" smtClean="0"/>
              <a:t>HIV-positive sexual partner</a:t>
            </a:r>
          </a:p>
          <a:p>
            <a:r>
              <a:rPr lang="en-US" b="0" dirty="0" smtClean="0"/>
              <a:t>Recent bacterial STD</a:t>
            </a:r>
          </a:p>
          <a:p>
            <a:r>
              <a:rPr lang="en-US" b="0" dirty="0" smtClean="0"/>
              <a:t>Multiple sex partners</a:t>
            </a:r>
          </a:p>
          <a:p>
            <a:r>
              <a:rPr lang="en-US" b="0" dirty="0" smtClean="0"/>
              <a:t>Inconsistent or no condom use</a:t>
            </a:r>
          </a:p>
          <a:p>
            <a:r>
              <a:rPr lang="en-US" b="0" dirty="0" smtClean="0"/>
              <a:t>Commercial sex work</a:t>
            </a:r>
          </a:p>
          <a:p>
            <a:r>
              <a:rPr lang="en-US" b="0" dirty="0" smtClean="0"/>
              <a:t>HIV-discordant couples wanting to conceive a child</a:t>
            </a:r>
          </a:p>
          <a:p>
            <a:endParaRPr lang="en-US" b="0" dirty="0"/>
          </a:p>
        </p:txBody>
      </p:sp>
    </p:spTree>
    <p:extLst>
      <p:ext uri="{BB962C8B-B14F-4D97-AF65-F5344CB8AC3E}">
        <p14:creationId xmlns:p14="http://schemas.microsoft.com/office/powerpoint/2010/main" val="2629030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effective is </a:t>
            </a:r>
            <a:r>
              <a:rPr lang="en-US" dirty="0" err="1" smtClean="0"/>
              <a:t>PrEP</a:t>
            </a:r>
            <a:r>
              <a:rPr lang="en-US" dirty="0" smtClean="0"/>
              <a:t>?</a:t>
            </a:r>
            <a:endParaRPr lang="en-US" dirty="0"/>
          </a:p>
        </p:txBody>
      </p:sp>
      <p:sp>
        <p:nvSpPr>
          <p:cNvPr id="5" name="Content Placeholder 4"/>
          <p:cNvSpPr>
            <a:spLocks noGrp="1"/>
          </p:cNvSpPr>
          <p:nvPr>
            <p:ph sz="half" idx="2"/>
          </p:nvPr>
        </p:nvSpPr>
        <p:spPr/>
        <p:txBody>
          <a:bodyPr>
            <a:normAutofit fontScale="92500" lnSpcReduction="20000"/>
          </a:bodyPr>
          <a:lstStyle/>
          <a:p>
            <a:pPr marL="0" indent="0">
              <a:buNone/>
            </a:pPr>
            <a:r>
              <a:rPr lang="en-US" dirty="0" smtClean="0"/>
              <a:t>Daily use can reduce risk of HIV from:</a:t>
            </a:r>
          </a:p>
          <a:p>
            <a:pPr marL="0" indent="0">
              <a:buNone/>
            </a:pPr>
            <a:endParaRPr lang="en-US" dirty="0"/>
          </a:p>
          <a:p>
            <a:r>
              <a:rPr lang="en-US" b="0" u="sng" dirty="0" smtClean="0"/>
              <a:t>Sexual</a:t>
            </a:r>
            <a:r>
              <a:rPr lang="en-US" b="0" dirty="0" smtClean="0"/>
              <a:t> transmission by more than </a:t>
            </a:r>
            <a:r>
              <a:rPr lang="en-US" dirty="0" smtClean="0"/>
              <a:t>90%</a:t>
            </a:r>
          </a:p>
          <a:p>
            <a:pPr marL="0" indent="0">
              <a:buNone/>
            </a:pPr>
            <a:endParaRPr lang="en-US" b="0" dirty="0" smtClean="0"/>
          </a:p>
          <a:p>
            <a:r>
              <a:rPr lang="en-US" b="0" u="sng" dirty="0" smtClean="0"/>
              <a:t>Injection drug use</a:t>
            </a:r>
            <a:r>
              <a:rPr lang="en-US" b="0" dirty="0" smtClean="0"/>
              <a:t> by more than </a:t>
            </a:r>
            <a:r>
              <a:rPr lang="en-US" dirty="0" smtClean="0"/>
              <a:t>70%</a:t>
            </a:r>
          </a:p>
          <a:p>
            <a:pPr marL="0" indent="0">
              <a:buNone/>
            </a:pPr>
            <a:endParaRPr lang="en-US" b="0" dirty="0" smtClean="0"/>
          </a:p>
          <a:p>
            <a:pPr marL="0" indent="0" algn="ctr">
              <a:buNone/>
            </a:pPr>
            <a:r>
              <a:rPr lang="en-US" i="1" dirty="0" smtClean="0"/>
              <a:t>Combination with additional </a:t>
            </a:r>
            <a:r>
              <a:rPr lang="en-US" i="1" dirty="0"/>
              <a:t>strategies </a:t>
            </a:r>
            <a:r>
              <a:rPr lang="en-US" i="1" dirty="0" smtClean="0"/>
              <a:t>reduces risk </a:t>
            </a:r>
            <a:r>
              <a:rPr lang="en-US" i="1" dirty="0"/>
              <a:t>even further</a:t>
            </a:r>
            <a:r>
              <a:rPr lang="en-US" i="1" dirty="0" smtClean="0"/>
              <a:t>.</a:t>
            </a:r>
          </a:p>
          <a:p>
            <a:pPr marL="0" indent="0">
              <a:buNone/>
            </a:pPr>
            <a:endParaRPr lang="en-US" b="0" dirty="0" smtClean="0"/>
          </a:p>
          <a:p>
            <a:pPr marL="0" indent="0">
              <a:buNone/>
            </a:pPr>
            <a:endParaRPr lang="en-US" b="0" dirty="0"/>
          </a:p>
          <a:p>
            <a:pPr marL="0" indent="0">
              <a:buNone/>
            </a:pPr>
            <a:endParaRPr lang="en-US" dirty="0"/>
          </a:p>
        </p:txBody>
      </p:sp>
    </p:spTree>
    <p:extLst>
      <p:ext uri="{BB962C8B-B14F-4D97-AF65-F5344CB8AC3E}">
        <p14:creationId xmlns:p14="http://schemas.microsoft.com/office/powerpoint/2010/main" val="999526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1335180" y="2057400"/>
            <a:ext cx="6400800" cy="3709988"/>
          </a:xfrm>
        </p:spPr>
        <p:txBody>
          <a:bodyPr/>
          <a:lstStyle/>
          <a:p>
            <a:pPr marL="0" indent="0">
              <a:buNone/>
            </a:pPr>
            <a:r>
              <a:rPr lang="en-US" b="0" dirty="0" smtClean="0"/>
              <a:t>Currently supports three </a:t>
            </a:r>
            <a:r>
              <a:rPr lang="en-US" b="0" dirty="0" err="1" smtClean="0"/>
              <a:t>PrEP</a:t>
            </a:r>
            <a:r>
              <a:rPr lang="en-US" b="0" dirty="0" smtClean="0"/>
              <a:t> programs:</a:t>
            </a:r>
          </a:p>
          <a:p>
            <a:r>
              <a:rPr lang="en-US" b="0" dirty="0" smtClean="0"/>
              <a:t>MSM</a:t>
            </a:r>
          </a:p>
          <a:p>
            <a:r>
              <a:rPr lang="en-US" b="0" dirty="0" smtClean="0"/>
              <a:t>High Risk Heterosexuals</a:t>
            </a:r>
          </a:p>
          <a:p>
            <a:r>
              <a:rPr lang="en-US" b="0" dirty="0" smtClean="0"/>
              <a:t>HIV-discordant Couples (conception)</a:t>
            </a:r>
          </a:p>
          <a:p>
            <a:endParaRPr lang="en-US" b="0" dirty="0" smtClean="0"/>
          </a:p>
          <a:p>
            <a:endParaRPr lang="en-US" b="0" dirty="0"/>
          </a:p>
        </p:txBody>
      </p:sp>
      <p:sp>
        <p:nvSpPr>
          <p:cNvPr id="4" name="Title 3"/>
          <p:cNvSpPr>
            <a:spLocks noGrp="1"/>
          </p:cNvSpPr>
          <p:nvPr>
            <p:ph type="title" idx="4294967295"/>
          </p:nvPr>
        </p:nvSpPr>
        <p:spPr>
          <a:xfrm>
            <a:off x="0" y="457200"/>
            <a:ext cx="8229600" cy="1149350"/>
          </a:xfrm>
        </p:spPr>
        <p:txBody>
          <a:bodyPr/>
          <a:lstStyle/>
          <a:p>
            <a:r>
              <a:rPr lang="en-US" dirty="0" smtClean="0"/>
              <a:t>MDH and </a:t>
            </a:r>
            <a:r>
              <a:rPr lang="en-US" dirty="0" err="1" smtClean="0"/>
              <a:t>PrEP</a:t>
            </a:r>
            <a:endParaRPr lang="en-US" dirty="0"/>
          </a:p>
        </p:txBody>
      </p:sp>
    </p:spTree>
    <p:extLst>
      <p:ext uri="{BB962C8B-B14F-4D97-AF65-F5344CB8AC3E}">
        <p14:creationId xmlns:p14="http://schemas.microsoft.com/office/powerpoint/2010/main" val="1073396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58"/>
          <p:cNvSpPr txBox="1">
            <a:spLocks noChangeArrowheads="1"/>
          </p:cNvSpPr>
          <p:nvPr/>
        </p:nvSpPr>
        <p:spPr bwMode="auto">
          <a:xfrm>
            <a:off x="5791200" y="2590800"/>
            <a:ext cx="3276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r>
              <a:rPr lang="en-US" sz="2000" dirty="0">
                <a:latin typeface="Arial" panose="020B0604020202020204" pitchFamily="34" charset="0"/>
                <a:cs typeface="Arial" panose="020B0604020202020204" pitchFamily="34" charset="0"/>
              </a:rPr>
              <a:t>City of Minneapolis – </a:t>
            </a:r>
            <a:r>
              <a:rPr lang="en-US" sz="2000" dirty="0" smtClean="0">
                <a:latin typeface="Arial" panose="020B0604020202020204" pitchFamily="34" charset="0"/>
                <a:cs typeface="Arial" panose="020B0604020202020204" pitchFamily="34" charset="0"/>
              </a:rPr>
              <a:t>93</a:t>
            </a:r>
            <a:endParaRPr lang="en-US" sz="2000" dirty="0">
              <a:latin typeface="Arial" panose="020B0604020202020204" pitchFamily="34" charset="0"/>
              <a:cs typeface="Arial" panose="020B0604020202020204" pitchFamily="34" charset="0"/>
            </a:endParaRPr>
          </a:p>
          <a:p>
            <a:pPr eaLnBrk="1" hangingPunct="1"/>
            <a:r>
              <a:rPr lang="en-US" sz="2000" dirty="0">
                <a:latin typeface="Arial" panose="020B0604020202020204" pitchFamily="34" charset="0"/>
                <a:cs typeface="Arial" panose="020B0604020202020204" pitchFamily="34" charset="0"/>
              </a:rPr>
              <a:t>City of St. Paul – </a:t>
            </a:r>
            <a:r>
              <a:rPr lang="en-US" sz="2000" dirty="0" smtClean="0">
                <a:latin typeface="Arial" panose="020B0604020202020204" pitchFamily="34" charset="0"/>
                <a:cs typeface="Arial" panose="020B0604020202020204" pitchFamily="34" charset="0"/>
              </a:rPr>
              <a:t>30</a:t>
            </a:r>
            <a:endParaRPr lang="en-US" sz="2000" dirty="0">
              <a:latin typeface="Arial" panose="020B0604020202020204" pitchFamily="34" charset="0"/>
              <a:cs typeface="Arial" panose="020B0604020202020204" pitchFamily="34" charset="0"/>
            </a:endParaRPr>
          </a:p>
          <a:p>
            <a:pPr eaLnBrk="1" hangingPunct="1"/>
            <a:r>
              <a:rPr lang="en-US" sz="2000" dirty="0">
                <a:latin typeface="Arial" panose="020B0604020202020204" pitchFamily="34" charset="0"/>
                <a:cs typeface="Arial" panose="020B0604020202020204" pitchFamily="34" charset="0"/>
              </a:rPr>
              <a:t>Suburban</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 </a:t>
            </a:r>
            <a:r>
              <a:rPr lang="en-US" sz="2000" dirty="0" smtClean="0">
                <a:latin typeface="Arial" panose="020B0604020202020204" pitchFamily="34" charset="0"/>
                <a:cs typeface="Arial" panose="020B0604020202020204" pitchFamily="34" charset="0"/>
              </a:rPr>
              <a:t>131</a:t>
            </a:r>
            <a:endParaRPr lang="en-US" sz="2000" dirty="0">
              <a:latin typeface="Arial" panose="020B0604020202020204" pitchFamily="34" charset="0"/>
              <a:cs typeface="Arial" panose="020B0604020202020204" pitchFamily="34" charset="0"/>
            </a:endParaRPr>
          </a:p>
          <a:p>
            <a:pPr eaLnBrk="1" hangingPunct="1"/>
            <a:r>
              <a:rPr lang="en-US" sz="2000" dirty="0">
                <a:latin typeface="Arial" panose="020B0604020202020204" pitchFamily="34" charset="0"/>
                <a:cs typeface="Arial" panose="020B0604020202020204" pitchFamily="34" charset="0"/>
              </a:rPr>
              <a:t>Greater Minnesota </a:t>
            </a:r>
            <a:r>
              <a:rPr lang="en-US" sz="2000" dirty="0" smtClean="0">
                <a:latin typeface="Arial" panose="020B0604020202020204" pitchFamily="34" charset="0"/>
                <a:cs typeface="Arial" panose="020B0604020202020204" pitchFamily="34" charset="0"/>
              </a:rPr>
              <a:t>– 37</a:t>
            </a:r>
          </a:p>
          <a:p>
            <a:pPr eaLnBrk="1" hangingPunct="1"/>
            <a:r>
              <a:rPr lang="en-US" sz="2000" dirty="0">
                <a:latin typeface="Arial" panose="020B0604020202020204" pitchFamily="34" charset="0"/>
                <a:cs typeface="Arial" panose="020B0604020202020204" pitchFamily="34" charset="0"/>
              </a:rPr>
              <a:t> Total number = </a:t>
            </a:r>
            <a:r>
              <a:rPr lang="en-US" sz="2000" dirty="0" smtClean="0">
                <a:latin typeface="Arial" panose="020B0604020202020204" pitchFamily="34" charset="0"/>
                <a:cs typeface="Arial" panose="020B0604020202020204" pitchFamily="34" charset="0"/>
              </a:rPr>
              <a:t>294*</a:t>
            </a:r>
          </a:p>
          <a:p>
            <a:pPr eaLnBrk="1" hangingPunct="1"/>
            <a:r>
              <a:rPr lang="en-US" sz="2000" dirty="0" smtClean="0">
                <a:latin typeface="Arial" panose="020B0604020202020204" pitchFamily="34" charset="0"/>
                <a:cs typeface="Arial" panose="020B0604020202020204" pitchFamily="34" charset="0"/>
              </a:rPr>
              <a:t>*</a:t>
            </a:r>
            <a:r>
              <a:rPr lang="en-US" sz="1400" i="1" dirty="0" smtClean="0">
                <a:latin typeface="Arial" panose="020B0604020202020204" pitchFamily="34" charset="0"/>
                <a:cs typeface="Arial" panose="020B0604020202020204" pitchFamily="34" charset="0"/>
              </a:rPr>
              <a:t>Missing=3</a:t>
            </a:r>
            <a:endParaRPr lang="en-US" sz="1400" i="1" dirty="0">
              <a:latin typeface="Arial" panose="020B0604020202020204" pitchFamily="34" charset="0"/>
              <a:cs typeface="Arial" panose="020B0604020202020204" pitchFamily="34" charset="0"/>
            </a:endParaRPr>
          </a:p>
        </p:txBody>
      </p:sp>
      <p:sp>
        <p:nvSpPr>
          <p:cNvPr id="7" name="Text Box 860"/>
          <p:cNvSpPr txBox="1">
            <a:spLocks noChangeArrowheads="1"/>
          </p:cNvSpPr>
          <p:nvPr/>
        </p:nvSpPr>
        <p:spPr bwMode="auto">
          <a:xfrm>
            <a:off x="1879375" y="6596697"/>
            <a:ext cx="424202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r>
              <a:rPr lang="en-US" sz="1000" baseline="3000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7-county metro area, excluding the cities of Minneapolis and St. Paul</a:t>
            </a:r>
          </a:p>
        </p:txBody>
      </p:sp>
      <p:sp>
        <p:nvSpPr>
          <p:cNvPr id="9" name="Rectangle 3"/>
          <p:cNvSpPr>
            <a:spLocks noChangeArrowheads="1"/>
          </p:cNvSpPr>
          <p:nvPr/>
        </p:nvSpPr>
        <p:spPr bwMode="auto">
          <a:xfrm>
            <a:off x="6303630" y="6004719"/>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 </a:t>
            </a:r>
            <a:r>
              <a:rPr lang="en-US" altLang="en-US" sz="1000" i="1" dirty="0"/>
              <a:t>HIV/AIDS in Minnesota: Annual Review</a:t>
            </a:r>
          </a:p>
          <a:p>
            <a:endParaRPr lang="en-US" altLang="en-US" sz="1000" i="1" dirty="0">
              <a:solidFill>
                <a:srgbClr val="99CCFF"/>
              </a:solidFill>
            </a:endParaRPr>
          </a:p>
          <a:p>
            <a:endParaRPr lang="en-US" altLang="en-US" sz="1000" i="1" dirty="0">
              <a:solidFill>
                <a:srgbClr val="99CCFF"/>
              </a:solidFill>
            </a:endParaRPr>
          </a:p>
        </p:txBody>
      </p:sp>
      <p:sp>
        <p:nvSpPr>
          <p:cNvPr id="10" name="Rectangle 859"/>
          <p:cNvSpPr>
            <a:spLocks noChangeArrowheads="1"/>
          </p:cNvSpPr>
          <p:nvPr/>
        </p:nvSpPr>
        <p:spPr bwMode="auto">
          <a:xfrm>
            <a:off x="0" y="6596698"/>
            <a:ext cx="187102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aseline="30000" dirty="0" smtClean="0"/>
              <a:t>*</a:t>
            </a:r>
            <a:r>
              <a:rPr lang="en-US" altLang="en-US" sz="1000" dirty="0" smtClean="0"/>
              <a:t>HIV </a:t>
            </a:r>
            <a:r>
              <a:rPr lang="en-US" altLang="en-US" sz="1000" dirty="0"/>
              <a:t>or AIDS at first diagnosis</a:t>
            </a:r>
            <a:endParaRPr lang="en-US" sz="1000" baseline="30000" dirty="0">
              <a:solidFill>
                <a:srgbClr val="FFFF00"/>
              </a:solidFill>
            </a:endParaRPr>
          </a:p>
        </p:txBody>
      </p:sp>
      <p:pic>
        <p:nvPicPr>
          <p:cNvPr id="6" name="Picture 5"/>
          <p:cNvPicPr>
            <a:picLocks noChangeAspect="1"/>
          </p:cNvPicPr>
          <p:nvPr/>
        </p:nvPicPr>
        <p:blipFill>
          <a:blip r:embed="rId3"/>
          <a:stretch>
            <a:fillRect/>
          </a:stretch>
        </p:blipFill>
        <p:spPr>
          <a:xfrm>
            <a:off x="-41812" y="76200"/>
            <a:ext cx="5833012" cy="7589520"/>
          </a:xfrm>
          <a:prstGeom prst="rect">
            <a:avLst/>
          </a:prstGeom>
        </p:spPr>
      </p:pic>
      <p:sp>
        <p:nvSpPr>
          <p:cNvPr id="8" name="Rectangle 846"/>
          <p:cNvSpPr>
            <a:spLocks noChangeArrowheads="1"/>
          </p:cNvSpPr>
          <p:nvPr/>
        </p:nvSpPr>
        <p:spPr bwMode="auto">
          <a:xfrm>
            <a:off x="169817" y="260460"/>
            <a:ext cx="8897983" cy="762000"/>
          </a:xfrm>
          <a:prstGeom prst="rect">
            <a:avLst/>
          </a:prstGeom>
          <a:noFill/>
          <a:ln>
            <a:noFill/>
          </a:ln>
          <a:effectLst>
            <a:outerShdw dist="45791" dir="3378596" algn="ctr" rotWithShape="0">
              <a:schemeClr val="bg1"/>
            </a:outerShdw>
          </a:effectLst>
          <a:extLst/>
        </p:spPr>
        <p:txBody>
          <a:bodyPr lIns="0" tIns="0" rIns="0" bIns="0"/>
          <a:lstStyle/>
          <a:p>
            <a:pPr algn="ctr">
              <a:lnSpc>
                <a:spcPct val="85000"/>
              </a:lnSpc>
            </a:pPr>
            <a:r>
              <a:rPr lang="en-US" altLang="en-US" sz="2600" dirty="0">
                <a:solidFill>
                  <a:schemeClr val="accent1"/>
                </a:solidFill>
                <a:effectLst/>
                <a:latin typeface="Arial Black" panose="020B0A04020102020204" pitchFamily="34" charset="0"/>
              </a:rPr>
              <a:t>HIV </a:t>
            </a:r>
            <a:r>
              <a:rPr lang="en-US" altLang="en-US" sz="2600" dirty="0" smtClean="0">
                <a:solidFill>
                  <a:schemeClr val="accent1"/>
                </a:solidFill>
                <a:effectLst/>
                <a:latin typeface="Arial Black" panose="020B0A04020102020204" pitchFamily="34" charset="0"/>
              </a:rPr>
              <a:t>Diagnoses</a:t>
            </a:r>
            <a:r>
              <a:rPr lang="en-US" altLang="en-US" sz="2600" baseline="30000" dirty="0" smtClean="0">
                <a:solidFill>
                  <a:schemeClr val="accent1"/>
                </a:solidFill>
                <a:effectLst/>
                <a:latin typeface="Arial Black" panose="020B0A04020102020204" pitchFamily="34" charset="0"/>
              </a:rPr>
              <a:t>*</a:t>
            </a:r>
            <a:r>
              <a:rPr lang="en-US" altLang="en-US" sz="2600" dirty="0" smtClean="0">
                <a:solidFill>
                  <a:schemeClr val="accent1"/>
                </a:solidFill>
                <a:effectLst/>
                <a:latin typeface="Arial Black" panose="020B0A04020102020204" pitchFamily="34" charset="0"/>
              </a:rPr>
              <a:t> </a:t>
            </a:r>
            <a:r>
              <a:rPr lang="en-US" altLang="en-US" sz="2600" dirty="0">
                <a:solidFill>
                  <a:schemeClr val="accent1"/>
                </a:solidFill>
                <a:effectLst/>
                <a:latin typeface="Arial Black" panose="020B0A04020102020204" pitchFamily="34" charset="0"/>
              </a:rPr>
              <a:t>by County of Residence at Diagnosis, </a:t>
            </a:r>
            <a:r>
              <a:rPr lang="en-US" altLang="en-US" sz="2600" dirty="0" smtClean="0">
                <a:solidFill>
                  <a:schemeClr val="accent1"/>
                </a:solidFill>
                <a:effectLst/>
                <a:latin typeface="Arial Black" panose="020B0A04020102020204" pitchFamily="34" charset="0"/>
              </a:rPr>
              <a:t>2015</a:t>
            </a:r>
            <a:endParaRPr lang="en-US" altLang="en-US" sz="2600" dirty="0">
              <a:solidFill>
                <a:schemeClr val="accent1"/>
              </a:solidFill>
              <a:effectLst/>
              <a:latin typeface="Arial Black" panose="020B0A04020102020204" pitchFamily="34" charset="0"/>
            </a:endParaRPr>
          </a:p>
        </p:txBody>
      </p:sp>
    </p:spTree>
    <p:extLst>
      <p:ext uri="{BB962C8B-B14F-4D97-AF65-F5344CB8AC3E}">
        <p14:creationId xmlns:p14="http://schemas.microsoft.com/office/powerpoint/2010/main" val="782420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8229600" cy="1149350"/>
          </a:xfrm>
        </p:spPr>
        <p:txBody>
          <a:bodyPr/>
          <a:lstStyle/>
          <a:p>
            <a:r>
              <a:rPr lang="en-US" dirty="0" smtClean="0"/>
              <a:t>What’s Next?</a:t>
            </a:r>
            <a:endParaRPr lang="en-US" dirty="0"/>
          </a:p>
        </p:txBody>
      </p:sp>
      <p:sp>
        <p:nvSpPr>
          <p:cNvPr id="3" name="Content Placeholder 2"/>
          <p:cNvSpPr>
            <a:spLocks noGrp="1"/>
          </p:cNvSpPr>
          <p:nvPr>
            <p:ph sz="half" idx="4294967295"/>
          </p:nvPr>
        </p:nvSpPr>
        <p:spPr>
          <a:xfrm>
            <a:off x="1278536" y="2057400"/>
            <a:ext cx="6400800" cy="3709988"/>
          </a:xfrm>
        </p:spPr>
        <p:txBody>
          <a:bodyPr/>
          <a:lstStyle/>
          <a:p>
            <a:r>
              <a:rPr lang="en-US" b="0" dirty="0" smtClean="0"/>
              <a:t>Expansion of </a:t>
            </a:r>
            <a:r>
              <a:rPr lang="en-US" b="0" dirty="0" err="1" smtClean="0"/>
              <a:t>PrEP</a:t>
            </a:r>
            <a:r>
              <a:rPr lang="en-US" b="0" dirty="0" smtClean="0"/>
              <a:t> programs throughout the state</a:t>
            </a:r>
          </a:p>
          <a:p>
            <a:r>
              <a:rPr lang="en-US" b="0" dirty="0" smtClean="0"/>
              <a:t>Education and recruitment of </a:t>
            </a:r>
            <a:r>
              <a:rPr lang="en-US" b="0" dirty="0" err="1" smtClean="0"/>
              <a:t>PrEP</a:t>
            </a:r>
            <a:r>
              <a:rPr lang="en-US" b="0" dirty="0" smtClean="0"/>
              <a:t>-friendly providers</a:t>
            </a:r>
          </a:p>
          <a:p>
            <a:r>
              <a:rPr lang="en-US" b="0" dirty="0" smtClean="0"/>
              <a:t>Education and awareness of </a:t>
            </a:r>
            <a:r>
              <a:rPr lang="en-US" b="0" dirty="0" err="1" smtClean="0"/>
              <a:t>PrEP</a:t>
            </a:r>
            <a:r>
              <a:rPr lang="en-US" b="0" dirty="0" smtClean="0"/>
              <a:t> within high risk communities</a:t>
            </a:r>
          </a:p>
        </p:txBody>
      </p:sp>
    </p:spTree>
    <p:extLst>
      <p:ext uri="{BB962C8B-B14F-4D97-AF65-F5344CB8AC3E}">
        <p14:creationId xmlns:p14="http://schemas.microsoft.com/office/powerpoint/2010/main" val="529426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52" y="1760018"/>
            <a:ext cx="8218449" cy="4806176"/>
          </a:xfrm>
        </p:spPr>
        <p:txBody>
          <a:bodyPr/>
          <a:lstStyle/>
          <a:p>
            <a:r>
              <a:rPr lang="en-US" sz="3600" dirty="0"/>
              <a:t>For more information, please contact:</a:t>
            </a:r>
            <a:br>
              <a:rPr lang="en-US" sz="3600" dirty="0"/>
            </a:br>
            <a:r>
              <a:rPr lang="en-US" sz="3600" dirty="0" smtClean="0"/>
              <a:t/>
            </a:r>
            <a:br>
              <a:rPr lang="en-US" sz="3600" dirty="0" smtClean="0"/>
            </a:br>
            <a:r>
              <a:rPr lang="en-US" sz="3600" b="1" dirty="0" smtClean="0"/>
              <a:t>Japhet Nyakundi</a:t>
            </a:r>
            <a:r>
              <a:rPr lang="en-US" sz="3600" dirty="0" smtClean="0"/>
              <a:t/>
            </a:r>
            <a:br>
              <a:rPr lang="en-US" sz="3600" dirty="0" smtClean="0"/>
            </a:br>
            <a:r>
              <a:rPr lang="en-US" sz="3600" dirty="0" smtClean="0"/>
              <a:t>651-201-4030</a:t>
            </a:r>
            <a:br>
              <a:rPr lang="en-US" sz="3600" dirty="0" smtClean="0"/>
            </a:br>
            <a:r>
              <a:rPr lang="en-US" sz="3600" dirty="0" smtClean="0"/>
              <a:t>japhet.nyakundi@state.mn.us</a:t>
            </a:r>
            <a:endParaRPr lang="en-US" sz="3600" dirty="0"/>
          </a:p>
        </p:txBody>
      </p:sp>
      <p:sp>
        <p:nvSpPr>
          <p:cNvPr id="3" name="Title 3"/>
          <p:cNvSpPr txBox="1">
            <a:spLocks/>
          </p:cNvSpPr>
          <p:nvPr/>
        </p:nvSpPr>
        <p:spPr>
          <a:xfrm>
            <a:off x="468352" y="457200"/>
            <a:ext cx="8360059" cy="1444428"/>
          </a:xfrm>
          <a:prstGeom prst="rect">
            <a:avLst/>
          </a:prstGeom>
        </p:spPr>
        <p:txBody>
          <a:bodyPr vert="horz" lIns="91440" tIns="45720" rIns="91440" bIns="45720" rtlCol="0" anchor="ctr" anchorCtr="0">
            <a:noAutofit/>
          </a:bodyPr>
          <a:lstStyle>
            <a:lvl1pPr algn="ctr" defTabSz="514350" rtl="0" eaLnBrk="1" latinLnBrk="0" hangingPunct="1">
              <a:lnSpc>
                <a:spcPct val="100000"/>
              </a:lnSpc>
              <a:spcBef>
                <a:spcPct val="0"/>
              </a:spcBef>
              <a:buNone/>
              <a:defRPr sz="5400" kern="1200" baseline="0">
                <a:solidFill>
                  <a:schemeClr val="tx2"/>
                </a:solidFill>
                <a:latin typeface="+mj-lt"/>
                <a:ea typeface="+mj-ea"/>
                <a:cs typeface="+mj-cs"/>
              </a:defRPr>
            </a:lvl1pPr>
          </a:lstStyle>
          <a:p>
            <a:r>
              <a:rPr lang="en-US" sz="4800" b="1" dirty="0"/>
              <a:t>Thank You!</a:t>
            </a:r>
          </a:p>
        </p:txBody>
      </p:sp>
    </p:spTree>
    <p:extLst>
      <p:ext uri="{BB962C8B-B14F-4D97-AF65-F5344CB8AC3E}">
        <p14:creationId xmlns:p14="http://schemas.microsoft.com/office/powerpoint/2010/main" val="3501135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pPr>
              <a:lnSpc>
                <a:spcPct val="100000"/>
              </a:lnSpc>
              <a:spcBef>
                <a:spcPts val="0"/>
              </a:spcBef>
            </a:pPr>
            <a:r>
              <a:rPr lang="en-US" dirty="0"/>
              <a:t>Minnesota Department of Health</a:t>
            </a:r>
          </a:p>
          <a:p>
            <a:pPr>
              <a:lnSpc>
                <a:spcPct val="100000"/>
              </a:lnSpc>
              <a:spcBef>
                <a:spcPts val="0"/>
              </a:spcBef>
            </a:pPr>
            <a:r>
              <a:rPr lang="en-US" dirty="0"/>
              <a:t>Hepatitis Surveillance </a:t>
            </a:r>
            <a:r>
              <a:rPr lang="en-US" dirty="0" smtClean="0"/>
              <a:t>System</a:t>
            </a:r>
          </a:p>
          <a:p>
            <a:pPr>
              <a:lnSpc>
                <a:spcPct val="100000"/>
              </a:lnSpc>
              <a:spcBef>
                <a:spcPts val="0"/>
              </a:spcBef>
            </a:pPr>
            <a:endParaRPr lang="en-US" dirty="0" smtClean="0"/>
          </a:p>
          <a:p>
            <a:pPr>
              <a:lnSpc>
                <a:spcPct val="100000"/>
              </a:lnSpc>
              <a:spcBef>
                <a:spcPts val="0"/>
              </a:spcBef>
            </a:pPr>
            <a:r>
              <a:rPr lang="en-US" dirty="0"/>
              <a:t>Kristin Sweet, PhD, MPH</a:t>
            </a:r>
          </a:p>
          <a:p>
            <a:pPr>
              <a:lnSpc>
                <a:spcPct val="100000"/>
              </a:lnSpc>
              <a:spcBef>
                <a:spcPts val="0"/>
              </a:spcBef>
            </a:pPr>
            <a:endParaRPr lang="en-US" dirty="0"/>
          </a:p>
          <a:p>
            <a:pPr>
              <a:lnSpc>
                <a:spcPct val="100000"/>
              </a:lnSpc>
              <a:spcBef>
                <a:spcPts val="0"/>
              </a:spcBef>
            </a:pPr>
            <a:endParaRPr lang="en-US" dirty="0"/>
          </a:p>
        </p:txBody>
      </p:sp>
      <p:sp>
        <p:nvSpPr>
          <p:cNvPr id="7" name="Title 6"/>
          <p:cNvSpPr>
            <a:spLocks noGrp="1"/>
          </p:cNvSpPr>
          <p:nvPr>
            <p:ph type="title"/>
          </p:nvPr>
        </p:nvSpPr>
        <p:spPr/>
        <p:txBody>
          <a:bodyPr/>
          <a:lstStyle/>
          <a:p>
            <a:pPr>
              <a:lnSpc>
                <a:spcPct val="100000"/>
              </a:lnSpc>
            </a:pPr>
            <a:r>
              <a:rPr lang="en-US" dirty="0"/>
              <a:t>Hepatitis A, B &amp; C in Minnesota, </a:t>
            </a:r>
            <a:r>
              <a:rPr lang="en-US" dirty="0" smtClean="0"/>
              <a:t>2015</a:t>
            </a:r>
            <a:endParaRPr lang="en-US" dirty="0"/>
          </a:p>
        </p:txBody>
      </p:sp>
      <p:sp>
        <p:nvSpPr>
          <p:cNvPr id="9" name="Text Placeholder 8"/>
          <p:cNvSpPr>
            <a:spLocks noGrp="1"/>
          </p:cNvSpPr>
          <p:nvPr>
            <p:ph type="body" sz="quarter" idx="12"/>
          </p:nvPr>
        </p:nvSpPr>
        <p:spPr/>
        <p:txBody>
          <a:bodyPr/>
          <a:lstStyle/>
          <a:p>
            <a:r>
              <a:rPr lang="en-US" dirty="0" smtClean="0"/>
              <a:t>Hepatitis Unit</a:t>
            </a:r>
            <a:endParaRPr lang="en-US" dirty="0"/>
          </a:p>
        </p:txBody>
      </p:sp>
    </p:spTree>
    <p:extLst>
      <p:ext uri="{BB962C8B-B14F-4D97-AF65-F5344CB8AC3E}">
        <p14:creationId xmlns:p14="http://schemas.microsoft.com/office/powerpoint/2010/main" val="2947527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Viral Hepatitis Overview </a:t>
            </a:r>
          </a:p>
        </p:txBody>
      </p:sp>
    </p:spTree>
    <p:extLst>
      <p:ext uri="{BB962C8B-B14F-4D97-AF65-F5344CB8AC3E}">
        <p14:creationId xmlns:p14="http://schemas.microsoft.com/office/powerpoint/2010/main" val="2160137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sz="half" idx="2"/>
          </p:nvPr>
        </p:nvSpPr>
        <p:spPr/>
        <p:txBody>
          <a:bodyPr>
            <a:normAutofit fontScale="70000" lnSpcReduction="20000"/>
          </a:bodyPr>
          <a:lstStyle/>
          <a:p>
            <a:r>
              <a:rPr lang="en-US" dirty="0"/>
              <a:t>Data in this presentation are current through </a:t>
            </a:r>
            <a:r>
              <a:rPr lang="en-US" dirty="0" smtClean="0"/>
              <a:t>2015</a:t>
            </a:r>
            <a:endParaRPr lang="en-US" dirty="0"/>
          </a:p>
          <a:p>
            <a:r>
              <a:rPr lang="en-US" dirty="0" smtClean="0"/>
              <a:t>Definitions:</a:t>
            </a:r>
          </a:p>
          <a:p>
            <a:pPr lvl="1"/>
            <a:r>
              <a:rPr lang="en-US" dirty="0" smtClean="0"/>
              <a:t>Acute </a:t>
            </a:r>
            <a:r>
              <a:rPr lang="en-US" dirty="0"/>
              <a:t>case:</a:t>
            </a:r>
          </a:p>
          <a:p>
            <a:pPr lvl="2"/>
            <a:r>
              <a:rPr lang="en-US" dirty="0"/>
              <a:t>Infected within the last six months</a:t>
            </a:r>
          </a:p>
          <a:p>
            <a:pPr lvl="2"/>
            <a:r>
              <a:rPr lang="en-US" dirty="0"/>
              <a:t>Symptomatic OR negative test in six months before diagnosis</a:t>
            </a:r>
          </a:p>
          <a:p>
            <a:pPr lvl="1"/>
            <a:r>
              <a:rPr lang="en-US" dirty="0"/>
              <a:t>Chronic case:</a:t>
            </a:r>
          </a:p>
          <a:p>
            <a:pPr lvl="2"/>
            <a:r>
              <a:rPr lang="en-US" dirty="0"/>
              <a:t>Infected for over six months</a:t>
            </a:r>
          </a:p>
          <a:p>
            <a:pPr lvl="2"/>
            <a:r>
              <a:rPr lang="en-US" dirty="0"/>
              <a:t>Asymptomatic or symptomatic</a:t>
            </a:r>
          </a:p>
          <a:p>
            <a:pPr lvl="1"/>
            <a:r>
              <a:rPr lang="en-US" dirty="0"/>
              <a:t>Resolved cases:</a:t>
            </a:r>
          </a:p>
          <a:p>
            <a:pPr lvl="2"/>
            <a:r>
              <a:rPr lang="en-US" dirty="0"/>
              <a:t>No evidence of current infection</a:t>
            </a:r>
          </a:p>
          <a:p>
            <a:pPr lvl="2"/>
            <a:r>
              <a:rPr lang="en-US" dirty="0"/>
              <a:t>Evidence of past infection</a:t>
            </a:r>
          </a:p>
          <a:p>
            <a:endParaRPr lang="en-US" dirty="0"/>
          </a:p>
        </p:txBody>
      </p:sp>
    </p:spTree>
    <p:extLst>
      <p:ext uri="{BB962C8B-B14F-4D97-AF65-F5344CB8AC3E}">
        <p14:creationId xmlns:p14="http://schemas.microsoft.com/office/powerpoint/2010/main" val="3704992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limitations</a:t>
            </a:r>
          </a:p>
        </p:txBody>
      </p:sp>
      <p:sp>
        <p:nvSpPr>
          <p:cNvPr id="3" name="Content Placeholder 2"/>
          <p:cNvSpPr>
            <a:spLocks noGrp="1"/>
          </p:cNvSpPr>
          <p:nvPr>
            <p:ph sz="half" idx="2"/>
          </p:nvPr>
        </p:nvSpPr>
        <p:spPr>
          <a:xfrm>
            <a:off x="865848" y="1790363"/>
            <a:ext cx="7412304" cy="3710262"/>
          </a:xfrm>
        </p:spPr>
        <p:txBody>
          <a:bodyPr>
            <a:noAutofit/>
          </a:bodyPr>
          <a:lstStyle/>
          <a:p>
            <a:r>
              <a:rPr lang="en-US" sz="1600" dirty="0"/>
              <a:t>The slides rely on data from HCV and HBV cases diagnosed through </a:t>
            </a:r>
            <a:r>
              <a:rPr lang="en-US" sz="1600" dirty="0" smtClean="0"/>
              <a:t>2015 </a:t>
            </a:r>
            <a:r>
              <a:rPr lang="en-US" sz="1600" dirty="0"/>
              <a:t>and reported to the Minnesota Department of Health (MDH) Hepatitis Surveillance System.</a:t>
            </a:r>
          </a:p>
          <a:p>
            <a:endParaRPr lang="en-US" sz="1600" dirty="0"/>
          </a:p>
          <a:p>
            <a:r>
              <a:rPr lang="en-US" sz="1600" dirty="0"/>
              <a:t>Some limitations of surveillance data:</a:t>
            </a:r>
          </a:p>
          <a:p>
            <a:pPr lvl="1"/>
            <a:r>
              <a:rPr lang="en-US" sz="1600" dirty="0"/>
              <a:t>Data do not include hepatitis-infected persons who have not been tested </a:t>
            </a:r>
          </a:p>
          <a:p>
            <a:pPr lvl="1"/>
            <a:r>
              <a:rPr lang="en-US" sz="1600" dirty="0"/>
              <a:t>Data do not include persons whose positive test results have not been reported to the MDH</a:t>
            </a:r>
          </a:p>
          <a:p>
            <a:endParaRPr lang="en-US" sz="1600" dirty="0"/>
          </a:p>
          <a:p>
            <a:r>
              <a:rPr lang="en-US" sz="1600" dirty="0"/>
              <a:t>Persons are assumed to be alive unless the MDH has knowledge of their death.</a:t>
            </a:r>
          </a:p>
          <a:p>
            <a:endParaRPr lang="en-US" sz="1600" dirty="0"/>
          </a:p>
          <a:p>
            <a:r>
              <a:rPr lang="en-US" sz="1600" dirty="0"/>
              <a:t>Persons whose most recently reported state of residence was Minnesota are assumed to be currently residing in Minnesota unless the MDH has knowledge of their relocation. </a:t>
            </a:r>
          </a:p>
        </p:txBody>
      </p:sp>
    </p:spTree>
    <p:extLst>
      <p:ext uri="{BB962C8B-B14F-4D97-AF65-F5344CB8AC3E}">
        <p14:creationId xmlns:p14="http://schemas.microsoft.com/office/powerpoint/2010/main" val="3121305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Viral Hepatitis</a:t>
            </a:r>
          </a:p>
        </p:txBody>
      </p:sp>
      <p:sp>
        <p:nvSpPr>
          <p:cNvPr id="3" name="Content Placeholder 2"/>
          <p:cNvSpPr>
            <a:spLocks noGrp="1"/>
          </p:cNvSpPr>
          <p:nvPr>
            <p:ph sz="half" idx="2"/>
          </p:nvPr>
        </p:nvSpPr>
        <p:spPr/>
        <p:txBody>
          <a:bodyPr/>
          <a:lstStyle/>
          <a:p>
            <a:r>
              <a:rPr lang="en-US" dirty="0"/>
              <a:t>Acute case:</a:t>
            </a:r>
          </a:p>
          <a:p>
            <a:pPr lvl="1"/>
            <a:r>
              <a:rPr lang="en-US" dirty="0"/>
              <a:t>Infected within the last six months</a:t>
            </a:r>
          </a:p>
          <a:p>
            <a:pPr lvl="1"/>
            <a:r>
              <a:rPr lang="en-US" dirty="0"/>
              <a:t>Symptomatic OR negative test within 6 months before diagnosis</a:t>
            </a:r>
          </a:p>
          <a:p>
            <a:endParaRPr lang="en-US" dirty="0"/>
          </a:p>
        </p:txBody>
      </p:sp>
    </p:spTree>
    <p:extLst>
      <p:ext uri="{BB962C8B-B14F-4D97-AF65-F5344CB8AC3E}">
        <p14:creationId xmlns:p14="http://schemas.microsoft.com/office/powerpoint/2010/main" val="3514885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6" y="219075"/>
            <a:ext cx="9039225" cy="1148576"/>
          </a:xfrm>
        </p:spPr>
        <p:txBody>
          <a:bodyPr/>
          <a:lstStyle/>
          <a:p>
            <a:r>
              <a:rPr lang="en-US" sz="2800" dirty="0"/>
              <a:t>Reported rate per 100,000 population of acute viral hepatitis</a:t>
            </a:r>
            <a:br>
              <a:rPr lang="en-US" sz="2800" dirty="0"/>
            </a:br>
            <a:r>
              <a:rPr lang="en-US" sz="2800" dirty="0"/>
              <a:t>United States, </a:t>
            </a:r>
            <a:r>
              <a:rPr lang="en-US" sz="2800" dirty="0" smtClean="0"/>
              <a:t>1998-2013</a:t>
            </a:r>
            <a:endParaRPr lang="en-US" sz="2800" dirty="0"/>
          </a:p>
        </p:txBody>
      </p:sp>
      <p:graphicFrame>
        <p:nvGraphicFramePr>
          <p:cNvPr id="8" name="Content Placeholder 7"/>
          <p:cNvGraphicFramePr>
            <a:graphicFrameLocks noGrp="1"/>
          </p:cNvGraphicFramePr>
          <p:nvPr>
            <p:ph sz="half" idx="2"/>
            <p:extLst/>
          </p:nvPr>
        </p:nvGraphicFramePr>
        <p:xfrm>
          <a:off x="523874" y="1472426"/>
          <a:ext cx="7953376" cy="4509274"/>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4"/>
          <p:cNvSpPr>
            <a:spLocks noGrp="1"/>
          </p:cNvSpPr>
          <p:nvPr>
            <p:ph type="dt" sz="half" idx="10"/>
          </p:nvPr>
        </p:nvSpPr>
        <p:spPr>
          <a:xfrm>
            <a:off x="-315610" y="6530963"/>
            <a:ext cx="7248525" cy="245047"/>
          </a:xfrm>
        </p:spPr>
        <p:txBody>
          <a:bodyPr/>
          <a:lstStyle/>
          <a:p>
            <a:pPr>
              <a:spcBef>
                <a:spcPct val="50000"/>
              </a:spcBef>
            </a:pPr>
            <a:r>
              <a:rPr lang="en-US" sz="1000" dirty="0">
                <a:solidFill>
                  <a:schemeClr val="tx1"/>
                </a:solidFill>
              </a:rPr>
              <a:t>Data Source: Viral Hepatitis Statistics &amp; Surveillance at http://www.cdc.gov/hepatitis/statistics/2013surveillance/index.htm</a:t>
            </a:r>
            <a:endParaRPr lang="en-US" sz="1000" dirty="0"/>
          </a:p>
        </p:txBody>
      </p:sp>
    </p:spTree>
    <p:extLst>
      <p:ext uri="{BB962C8B-B14F-4D97-AF65-F5344CB8AC3E}">
        <p14:creationId xmlns:p14="http://schemas.microsoft.com/office/powerpoint/2010/main" val="811515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a:xfrm>
            <a:off x="-400050" y="6419427"/>
            <a:ext cx="3409950" cy="245047"/>
          </a:xfrm>
        </p:spPr>
        <p:txBody>
          <a:bodyPr/>
          <a:lstStyle/>
          <a:p>
            <a:r>
              <a:rPr lang="en-US" sz="1000" dirty="0" smtClean="0">
                <a:solidFill>
                  <a:schemeClr val="tx1"/>
                </a:solidFill>
              </a:rPr>
              <a:t>Data Source:  MN Viral Hepatitis Surveillance System</a:t>
            </a:r>
            <a:endParaRPr lang="en-US" sz="1000" dirty="0">
              <a:solidFill>
                <a:schemeClr val="tx1"/>
              </a:solidFill>
            </a:endParaRPr>
          </a:p>
        </p:txBody>
      </p:sp>
      <p:sp>
        <p:nvSpPr>
          <p:cNvPr id="5" name="TextBox 4"/>
          <p:cNvSpPr txBox="1"/>
          <p:nvPr/>
        </p:nvSpPr>
        <p:spPr>
          <a:xfrm>
            <a:off x="4848225" y="6402864"/>
            <a:ext cx="3838575" cy="523220"/>
          </a:xfrm>
          <a:prstGeom prst="rect">
            <a:avLst/>
          </a:prstGeom>
          <a:noFill/>
        </p:spPr>
        <p:txBody>
          <a:bodyPr wrap="square" rtlCol="0">
            <a:spAutoFit/>
          </a:bodyPr>
          <a:lstStyle/>
          <a:p>
            <a:r>
              <a:rPr lang="en-US" sz="1000" dirty="0"/>
              <a:t>*Acute cases include </a:t>
            </a:r>
            <a:r>
              <a:rPr lang="en-US" sz="1000" dirty="0" err="1"/>
              <a:t>seroconverters</a:t>
            </a:r>
            <a:r>
              <a:rPr lang="en-US" sz="1000" dirty="0"/>
              <a:t> for all  years for HBV and HCV</a:t>
            </a:r>
          </a:p>
          <a:p>
            <a:endParaRPr lang="en-US" dirty="0"/>
          </a:p>
        </p:txBody>
      </p:sp>
      <p:sp>
        <p:nvSpPr>
          <p:cNvPr id="8" name="Title 1"/>
          <p:cNvSpPr>
            <a:spLocks noGrp="1"/>
          </p:cNvSpPr>
          <p:nvPr>
            <p:ph type="title"/>
          </p:nvPr>
        </p:nvSpPr>
        <p:spPr>
          <a:xfrm>
            <a:off x="300037" y="257059"/>
            <a:ext cx="8543925" cy="1148576"/>
          </a:xfrm>
        </p:spPr>
        <p:txBody>
          <a:bodyPr/>
          <a:lstStyle/>
          <a:p>
            <a:r>
              <a:rPr lang="en-US" sz="2800" dirty="0"/>
              <a:t>Number of Acute* Cases per year Minnesota,</a:t>
            </a:r>
            <a:br>
              <a:rPr lang="en-US" sz="2800" dirty="0"/>
            </a:br>
            <a:r>
              <a:rPr lang="en-US" sz="2800" dirty="0" smtClean="0"/>
              <a:t>1998-2015</a:t>
            </a:r>
            <a:endParaRPr lang="en-US" sz="2800" dirty="0"/>
          </a:p>
        </p:txBody>
      </p:sp>
      <p:graphicFrame>
        <p:nvGraphicFramePr>
          <p:cNvPr id="10" name="Content Placeholder 8"/>
          <p:cNvGraphicFramePr>
            <a:graphicFrameLocks noGrp="1"/>
          </p:cNvGraphicFramePr>
          <p:nvPr>
            <p:ph sz="half" idx="2"/>
            <p:extLst>
              <p:ext uri="{D42A27DB-BD31-4B8C-83A1-F6EECF244321}">
                <p14:modId xmlns:p14="http://schemas.microsoft.com/office/powerpoint/2010/main" val="1979952375"/>
              </p:ext>
            </p:extLst>
          </p:nvPr>
        </p:nvGraphicFramePr>
        <p:xfrm>
          <a:off x="742950" y="1533525"/>
          <a:ext cx="7943850" cy="4610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000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Viral Hepatitis</a:t>
            </a:r>
          </a:p>
        </p:txBody>
      </p:sp>
    </p:spTree>
    <p:extLst>
      <p:ext uri="{BB962C8B-B14F-4D97-AF65-F5344CB8AC3E}">
        <p14:creationId xmlns:p14="http://schemas.microsoft.com/office/powerpoint/2010/main" val="4005596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2" y="457200"/>
            <a:ext cx="9144000" cy="609600"/>
          </a:xfrm>
          <a:prstGeom prst="rect">
            <a:avLst/>
          </a:prstGeom>
        </p:spPr>
        <p:txBody>
          <a:bodyPr>
            <a:no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a:r>
              <a:rPr lang="en-US" altLang="en-US" sz="3000" dirty="0" smtClean="0">
                <a:solidFill>
                  <a:schemeClr val="accent1"/>
                </a:solidFill>
                <a:latin typeface="Arial Black" panose="020B0A04020102020204" pitchFamily="34" charset="0"/>
              </a:rPr>
              <a:t>HIV Diagnoses* in Minnesota </a:t>
            </a:r>
            <a:br>
              <a:rPr lang="en-US" altLang="en-US" sz="3000" dirty="0" smtClean="0">
                <a:solidFill>
                  <a:schemeClr val="accent1"/>
                </a:solidFill>
                <a:latin typeface="Arial Black" panose="020B0A04020102020204" pitchFamily="34" charset="0"/>
              </a:rPr>
            </a:br>
            <a:r>
              <a:rPr lang="en-US" altLang="en-US" sz="3000" dirty="0" smtClean="0">
                <a:solidFill>
                  <a:schemeClr val="accent1"/>
                </a:solidFill>
                <a:latin typeface="Arial Black" panose="020B0A04020102020204" pitchFamily="34" charset="0"/>
              </a:rPr>
              <a:t>by Gender and Residence at Diagnosis, 2015</a:t>
            </a:r>
            <a:br>
              <a:rPr lang="en-US" altLang="en-US" sz="3000" dirty="0" smtClean="0">
                <a:solidFill>
                  <a:schemeClr val="accent1"/>
                </a:solidFill>
                <a:latin typeface="Arial Black" panose="020B0A04020102020204" pitchFamily="34" charset="0"/>
              </a:rPr>
            </a:br>
            <a:endParaRPr lang="en-US" sz="3000" dirty="0">
              <a:solidFill>
                <a:schemeClr val="accent1"/>
              </a:solidFill>
              <a:latin typeface="Arial Black" panose="020B0A04020102020204" pitchFamily="34" charset="0"/>
            </a:endParaRPr>
          </a:p>
        </p:txBody>
      </p:sp>
      <p:graphicFrame>
        <p:nvGraphicFramePr>
          <p:cNvPr id="3" name="Object 10"/>
          <p:cNvGraphicFramePr>
            <a:graphicFrameLocks noChangeAspect="1"/>
          </p:cNvGraphicFramePr>
          <p:nvPr>
            <p:extLst/>
          </p:nvPr>
        </p:nvGraphicFramePr>
        <p:xfrm>
          <a:off x="-375179" y="457200"/>
          <a:ext cx="6248400" cy="70736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Object 10"/>
          <p:cNvGraphicFramePr>
            <a:graphicFrameLocks noChangeAspect="1"/>
          </p:cNvGraphicFramePr>
          <p:nvPr>
            <p:extLst>
              <p:ext uri="{D42A27DB-BD31-4B8C-83A1-F6EECF244321}">
                <p14:modId xmlns:p14="http://schemas.microsoft.com/office/powerpoint/2010/main" val="2632891866"/>
              </p:ext>
            </p:extLst>
          </p:nvPr>
        </p:nvGraphicFramePr>
        <p:xfrm>
          <a:off x="3810711" y="1284903"/>
          <a:ext cx="6228957" cy="5173662"/>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3"/>
          <p:cNvSpPr>
            <a:spLocks noChangeArrowheads="1"/>
          </p:cNvSpPr>
          <p:nvPr/>
        </p:nvSpPr>
        <p:spPr bwMode="auto">
          <a:xfrm>
            <a:off x="6248400" y="6019800"/>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 </a:t>
            </a:r>
            <a:r>
              <a:rPr lang="en-US" altLang="en-US" sz="1000" i="1" dirty="0"/>
              <a:t>HIV/AIDS in Minnesota: Annual Review</a:t>
            </a:r>
          </a:p>
          <a:p>
            <a:endParaRPr lang="en-US" altLang="en-US" sz="1000" i="1" dirty="0">
              <a:solidFill>
                <a:srgbClr val="99CCFF"/>
              </a:solidFill>
            </a:endParaRPr>
          </a:p>
          <a:p>
            <a:endParaRPr lang="en-US" altLang="en-US" sz="1000" i="1" dirty="0">
              <a:solidFill>
                <a:srgbClr val="99CCFF"/>
              </a:solidFill>
            </a:endParaRPr>
          </a:p>
        </p:txBody>
      </p:sp>
      <p:sp>
        <p:nvSpPr>
          <p:cNvPr id="6" name="Text Box 13"/>
          <p:cNvSpPr txBox="1">
            <a:spLocks noChangeArrowheads="1"/>
          </p:cNvSpPr>
          <p:nvPr/>
        </p:nvSpPr>
        <p:spPr bwMode="auto">
          <a:xfrm>
            <a:off x="1233292" y="1624238"/>
            <a:ext cx="28775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gn="ctr" eaLnBrk="1" hangingPunct="1">
              <a:spcBef>
                <a:spcPct val="50000"/>
              </a:spcBef>
            </a:pPr>
            <a:r>
              <a:rPr lang="en-US" altLang="en-US" sz="2400" dirty="0" smtClean="0"/>
              <a:t>Males n </a:t>
            </a:r>
            <a:r>
              <a:rPr lang="en-US" altLang="en-US" sz="2400" dirty="0"/>
              <a:t>= </a:t>
            </a:r>
            <a:r>
              <a:rPr lang="en-US" altLang="en-US" sz="2400" dirty="0" smtClean="0"/>
              <a:t>225</a:t>
            </a:r>
          </a:p>
        </p:txBody>
      </p:sp>
      <p:sp>
        <p:nvSpPr>
          <p:cNvPr id="7" name="Text Box 13"/>
          <p:cNvSpPr txBox="1">
            <a:spLocks noChangeArrowheads="1"/>
          </p:cNvSpPr>
          <p:nvPr/>
        </p:nvSpPr>
        <p:spPr bwMode="auto">
          <a:xfrm>
            <a:off x="5573060" y="1624238"/>
            <a:ext cx="28775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gn="ctr" eaLnBrk="1" hangingPunct="1">
              <a:spcBef>
                <a:spcPct val="50000"/>
              </a:spcBef>
            </a:pPr>
            <a:r>
              <a:rPr lang="en-US" altLang="en-US" sz="2400" dirty="0" smtClean="0"/>
              <a:t>Females n </a:t>
            </a:r>
            <a:r>
              <a:rPr lang="en-US" altLang="en-US" sz="2400" dirty="0"/>
              <a:t>= </a:t>
            </a:r>
            <a:r>
              <a:rPr lang="en-US" altLang="en-US" sz="2400" dirty="0" smtClean="0"/>
              <a:t>69</a:t>
            </a:r>
          </a:p>
        </p:txBody>
      </p:sp>
      <p:sp>
        <p:nvSpPr>
          <p:cNvPr id="8" name="Text Box 8"/>
          <p:cNvSpPr txBox="1">
            <a:spLocks noChangeArrowheads="1"/>
          </p:cNvSpPr>
          <p:nvPr/>
        </p:nvSpPr>
        <p:spPr bwMode="auto">
          <a:xfrm>
            <a:off x="-24008" y="6419850"/>
            <a:ext cx="2514600" cy="4381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82880" rIns="182880" bIns="182880" anchor="ctr" anchorCtr="1">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nSpc>
                <a:spcPct val="40000"/>
              </a:lnSpc>
              <a:spcBef>
                <a:spcPct val="50000"/>
              </a:spcBef>
            </a:pPr>
            <a:r>
              <a:rPr lang="en-US" altLang="en-US" sz="1200" i="1" dirty="0"/>
              <a:t>* HIV or AIDS at first diagnosis</a:t>
            </a:r>
          </a:p>
        </p:txBody>
      </p:sp>
      <p:sp>
        <p:nvSpPr>
          <p:cNvPr id="9" name="Text Box 11"/>
          <p:cNvSpPr txBox="1">
            <a:spLocks noChangeArrowheads="1"/>
          </p:cNvSpPr>
          <p:nvPr/>
        </p:nvSpPr>
        <p:spPr bwMode="auto">
          <a:xfrm>
            <a:off x="334583" y="5986872"/>
            <a:ext cx="8001000" cy="63976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spcBef>
                <a:spcPct val="50000"/>
              </a:spcBef>
            </a:pPr>
            <a:r>
              <a:rPr lang="en-US" altLang="en-US" sz="1200" dirty="0"/>
              <a:t>Suburban = Seven-county metro area including Anoka, Carver, Dakota, Hennepin (except Minneapolis), Ramsey (except St. Paul), Scott, and Washington counties.  Greater MN = All other Minnesota counties, outside the seven-county metro area.</a:t>
            </a:r>
          </a:p>
        </p:txBody>
      </p:sp>
    </p:spTree>
    <p:extLst>
      <p:ext uri="{BB962C8B-B14F-4D97-AF65-F5344CB8AC3E}">
        <p14:creationId xmlns:p14="http://schemas.microsoft.com/office/powerpoint/2010/main" val="3462536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Chronic HBV in MN</a:t>
            </a:r>
          </a:p>
        </p:txBody>
      </p:sp>
      <p:sp>
        <p:nvSpPr>
          <p:cNvPr id="3" name="Content Placeholder 2"/>
          <p:cNvSpPr>
            <a:spLocks noGrp="1"/>
          </p:cNvSpPr>
          <p:nvPr>
            <p:ph sz="half" idx="2"/>
          </p:nvPr>
        </p:nvSpPr>
        <p:spPr/>
        <p:txBody>
          <a:bodyPr/>
          <a:lstStyle/>
          <a:p>
            <a:r>
              <a:rPr lang="en-US" dirty="0"/>
              <a:t>Chronic case:</a:t>
            </a:r>
          </a:p>
          <a:p>
            <a:pPr lvl="1"/>
            <a:r>
              <a:rPr lang="en-US" dirty="0" smtClean="0"/>
              <a:t>Infected </a:t>
            </a:r>
            <a:r>
              <a:rPr lang="en-US" dirty="0"/>
              <a:t>for over six months</a:t>
            </a:r>
          </a:p>
          <a:p>
            <a:pPr lvl="2"/>
            <a:r>
              <a:rPr lang="en-US" dirty="0"/>
              <a:t>Includes cases with no evidence of recent infection</a:t>
            </a:r>
          </a:p>
          <a:p>
            <a:pPr lvl="1"/>
            <a:r>
              <a:rPr lang="en-US" dirty="0"/>
              <a:t>Asymptomatic or symptomatic</a:t>
            </a:r>
          </a:p>
          <a:p>
            <a:endParaRPr lang="en-US" dirty="0"/>
          </a:p>
        </p:txBody>
      </p:sp>
    </p:spTree>
    <p:extLst>
      <p:ext uri="{BB962C8B-B14F-4D97-AF65-F5344CB8AC3E}">
        <p14:creationId xmlns:p14="http://schemas.microsoft.com/office/powerpoint/2010/main" val="3626217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260"/>
            <a:ext cx="8229600" cy="1148576"/>
          </a:xfrm>
        </p:spPr>
        <p:txBody>
          <a:bodyPr/>
          <a:lstStyle/>
          <a:p>
            <a:r>
              <a:rPr lang="en-US" dirty="0"/>
              <a:t>Reported Number of Persons</a:t>
            </a:r>
            <a:br>
              <a:rPr lang="en-US" dirty="0"/>
            </a:br>
            <a:r>
              <a:rPr lang="en-US" dirty="0"/>
              <a:t>with Chronic HBV in MN</a:t>
            </a:r>
          </a:p>
        </p:txBody>
      </p:sp>
      <p:sp>
        <p:nvSpPr>
          <p:cNvPr id="3" name="Content Placeholder 2"/>
          <p:cNvSpPr>
            <a:spLocks noGrp="1"/>
          </p:cNvSpPr>
          <p:nvPr>
            <p:ph sz="half" idx="2"/>
          </p:nvPr>
        </p:nvSpPr>
        <p:spPr>
          <a:xfrm>
            <a:off x="1371600" y="2502460"/>
            <a:ext cx="6400800" cy="3710262"/>
          </a:xfrm>
        </p:spPr>
        <p:txBody>
          <a:bodyPr/>
          <a:lstStyle/>
          <a:p>
            <a:r>
              <a:rPr lang="en-US" dirty="0"/>
              <a:t>As of December 31, </a:t>
            </a:r>
            <a:r>
              <a:rPr lang="en-US" dirty="0" smtClean="0"/>
              <a:t>2015, 23,855* </a:t>
            </a:r>
            <a:r>
              <a:rPr lang="en-US" dirty="0"/>
              <a:t>persons are assumed alive and living in MN with chronic HBV</a:t>
            </a:r>
          </a:p>
          <a:p>
            <a:endParaRPr lang="en-US" dirty="0"/>
          </a:p>
        </p:txBody>
      </p:sp>
      <p:sp>
        <p:nvSpPr>
          <p:cNvPr id="5" name="TextBox 4"/>
          <p:cNvSpPr txBox="1"/>
          <p:nvPr/>
        </p:nvSpPr>
        <p:spPr>
          <a:xfrm>
            <a:off x="1543050" y="5877580"/>
            <a:ext cx="6743700" cy="523220"/>
          </a:xfrm>
          <a:prstGeom prst="rect">
            <a:avLst/>
          </a:prstGeom>
          <a:noFill/>
        </p:spPr>
        <p:txBody>
          <a:bodyPr wrap="square" rtlCol="0">
            <a:spAutoFit/>
          </a:bodyPr>
          <a:lstStyle/>
          <a:p>
            <a:r>
              <a:rPr lang="en-US" sz="1000" dirty="0"/>
              <a:t>*Includes persons with unknown city of residence</a:t>
            </a:r>
          </a:p>
          <a:p>
            <a:endParaRPr lang="en-US" dirty="0"/>
          </a:p>
        </p:txBody>
      </p:sp>
      <p:sp>
        <p:nvSpPr>
          <p:cNvPr id="6" name="TextBox 5"/>
          <p:cNvSpPr txBox="1"/>
          <p:nvPr/>
        </p:nvSpPr>
        <p:spPr>
          <a:xfrm>
            <a:off x="1543050" y="6109338"/>
            <a:ext cx="7143750" cy="523220"/>
          </a:xfrm>
          <a:prstGeom prst="rect">
            <a:avLst/>
          </a:prstGeom>
          <a:noFill/>
        </p:spPr>
        <p:txBody>
          <a:bodyPr wrap="square" rtlCol="0">
            <a:spAutoFit/>
          </a:bodyPr>
          <a:lstStyle/>
          <a:p>
            <a:r>
              <a:rPr lang="en-US" sz="1000" dirty="0"/>
              <a:t>Note: Includes </a:t>
            </a:r>
            <a:r>
              <a:rPr lang="en-US" sz="1000" dirty="0" smtClean="0"/>
              <a:t>all chronic, and </a:t>
            </a:r>
            <a:r>
              <a:rPr lang="en-US" sz="1000" dirty="0"/>
              <a:t>probable </a:t>
            </a:r>
            <a:r>
              <a:rPr lang="en-US" sz="1000" dirty="0" smtClean="0"/>
              <a:t>chronic</a:t>
            </a:r>
            <a:r>
              <a:rPr lang="en-US" sz="1000" dirty="0"/>
              <a:t> </a:t>
            </a:r>
            <a:r>
              <a:rPr lang="en-US" sz="1000" dirty="0" smtClean="0"/>
              <a:t>cases.</a:t>
            </a:r>
            <a:endParaRPr lang="en-US" sz="1000" dirty="0"/>
          </a:p>
          <a:p>
            <a:endParaRPr lang="en-US" dirty="0"/>
          </a:p>
        </p:txBody>
      </p:sp>
      <p:sp>
        <p:nvSpPr>
          <p:cNvPr id="7" name="Date Placeholder 4"/>
          <p:cNvSpPr>
            <a:spLocks noGrp="1"/>
          </p:cNvSpPr>
          <p:nvPr>
            <p:ph type="dt" sz="half" idx="10"/>
          </p:nvPr>
        </p:nvSpPr>
        <p:spPr>
          <a:xfrm>
            <a:off x="-400050" y="6419427"/>
            <a:ext cx="3409950" cy="245047"/>
          </a:xfrm>
        </p:spPr>
        <p:txBody>
          <a:bodyPr/>
          <a:lstStyle/>
          <a:p>
            <a:r>
              <a:rPr lang="en-US" sz="1000" dirty="0" smtClean="0">
                <a:solidFill>
                  <a:schemeClr val="tx1"/>
                </a:solidFill>
              </a:rPr>
              <a:t>Data Source:  MN Viral Hepatitis Surveillance System</a:t>
            </a:r>
            <a:endParaRPr lang="en-US" sz="1000" dirty="0">
              <a:solidFill>
                <a:schemeClr val="tx1"/>
              </a:solidFill>
            </a:endParaRPr>
          </a:p>
        </p:txBody>
      </p:sp>
    </p:spTree>
    <p:extLst>
      <p:ext uri="{BB962C8B-B14F-4D97-AF65-F5344CB8AC3E}">
        <p14:creationId xmlns:p14="http://schemas.microsoft.com/office/powerpoint/2010/main" val="214617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1100"/>
            <a:ext cx="8229600" cy="1148576"/>
          </a:xfrm>
        </p:spPr>
        <p:txBody>
          <a:bodyPr/>
          <a:lstStyle/>
          <a:p>
            <a:r>
              <a:rPr lang="en-US" dirty="0"/>
              <a:t>Persons Living with HBV in MN by Current Residence, </a:t>
            </a:r>
            <a:r>
              <a:rPr lang="en-US" dirty="0" smtClean="0"/>
              <a:t>2015</a:t>
            </a:r>
            <a:r>
              <a:rPr lang="en-US" dirty="0"/>
              <a:t/>
            </a:r>
            <a:br>
              <a:rPr lang="en-US" dirty="0"/>
            </a:br>
            <a:endParaRPr lang="en-US" dirty="0"/>
          </a:p>
        </p:txBody>
      </p:sp>
      <p:sp>
        <p:nvSpPr>
          <p:cNvPr id="4" name="TextBox 3"/>
          <p:cNvSpPr txBox="1"/>
          <p:nvPr/>
        </p:nvSpPr>
        <p:spPr>
          <a:xfrm>
            <a:off x="626268" y="5815287"/>
            <a:ext cx="7891463" cy="738664"/>
          </a:xfrm>
          <a:prstGeom prst="rect">
            <a:avLst/>
          </a:prstGeom>
          <a:noFill/>
        </p:spPr>
        <p:txBody>
          <a:bodyPr wrap="square" rtlCol="0">
            <a:spAutoFit/>
          </a:bodyPr>
          <a:lstStyle/>
          <a:p>
            <a:r>
              <a:rPr lang="en-US" altLang="en-US" sz="1200" dirty="0"/>
              <a:t>Metro = Seven-county metro area including Anoka, Carver, Dakota, Hennepin, Ramsey, Scott, and Washington counties.  Greater MN = All other Minnesota counties, outside the seven-county metro area.</a:t>
            </a:r>
          </a:p>
          <a:p>
            <a:endParaRPr lang="en-US" dirty="0"/>
          </a:p>
        </p:txBody>
      </p:sp>
      <p:sp>
        <p:nvSpPr>
          <p:cNvPr id="5" name="TextBox 4"/>
          <p:cNvSpPr txBox="1"/>
          <p:nvPr/>
        </p:nvSpPr>
        <p:spPr>
          <a:xfrm>
            <a:off x="5867400" y="5182613"/>
            <a:ext cx="2819400" cy="584775"/>
          </a:xfrm>
          <a:prstGeom prst="rect">
            <a:avLst/>
          </a:prstGeom>
          <a:noFill/>
        </p:spPr>
        <p:txBody>
          <a:bodyPr wrap="square" rtlCol="0">
            <a:spAutoFit/>
          </a:bodyPr>
          <a:lstStyle/>
          <a:p>
            <a:r>
              <a:rPr lang="en-US" sz="1400" dirty="0"/>
              <a:t>(</a:t>
            </a:r>
            <a:r>
              <a:rPr lang="en-US" sz="1400" dirty="0" smtClean="0"/>
              <a:t>240 </a:t>
            </a:r>
            <a:r>
              <a:rPr lang="en-US" sz="1400" dirty="0"/>
              <a:t>missing residence information)</a:t>
            </a:r>
          </a:p>
          <a:p>
            <a:endParaRPr lang="en-US" dirty="0"/>
          </a:p>
        </p:txBody>
      </p:sp>
      <p:sp>
        <p:nvSpPr>
          <p:cNvPr id="7" name="Date Placeholder 4"/>
          <p:cNvSpPr>
            <a:spLocks noGrp="1"/>
          </p:cNvSpPr>
          <p:nvPr>
            <p:ph type="dt" sz="half" idx="10"/>
          </p:nvPr>
        </p:nvSpPr>
        <p:spPr>
          <a:xfrm>
            <a:off x="-400050" y="6419427"/>
            <a:ext cx="3409950" cy="245047"/>
          </a:xfrm>
        </p:spPr>
        <p:txBody>
          <a:bodyPr/>
          <a:lstStyle/>
          <a:p>
            <a:r>
              <a:rPr lang="en-US" sz="1000" dirty="0" smtClean="0">
                <a:solidFill>
                  <a:schemeClr val="tx1"/>
                </a:solidFill>
              </a:rPr>
              <a:t>Data Source:  MN Viral Hepatitis Surveillance System</a:t>
            </a:r>
            <a:endParaRPr lang="en-US" sz="1000" dirty="0">
              <a:solidFill>
                <a:schemeClr val="tx1"/>
              </a:solidFill>
            </a:endParaRPr>
          </a:p>
        </p:txBody>
      </p:sp>
      <p:sp>
        <p:nvSpPr>
          <p:cNvPr id="8" name="TextBox 7"/>
          <p:cNvSpPr txBox="1"/>
          <p:nvPr/>
        </p:nvSpPr>
        <p:spPr>
          <a:xfrm>
            <a:off x="228600" y="1755388"/>
            <a:ext cx="2495550" cy="800219"/>
          </a:xfrm>
          <a:prstGeom prst="rect">
            <a:avLst/>
          </a:prstGeom>
          <a:noFill/>
        </p:spPr>
        <p:txBody>
          <a:bodyPr wrap="square" rtlCol="0">
            <a:spAutoFit/>
          </a:bodyPr>
          <a:lstStyle/>
          <a:p>
            <a:r>
              <a:rPr lang="en-US" altLang="en-US" sz="1400" dirty="0"/>
              <a:t>Total number with residence information = </a:t>
            </a:r>
            <a:r>
              <a:rPr lang="en-US" altLang="en-US" sz="1400" dirty="0" smtClean="0"/>
              <a:t>23,615</a:t>
            </a:r>
            <a:endParaRPr lang="en-US" sz="1400" dirty="0">
              <a:cs typeface="Arial" charset="0"/>
            </a:endParaRPr>
          </a:p>
          <a:p>
            <a:endParaRPr lang="en-US" dirty="0"/>
          </a:p>
        </p:txBody>
      </p:sp>
      <p:graphicFrame>
        <p:nvGraphicFramePr>
          <p:cNvPr id="9" name="Content Placeholder 8"/>
          <p:cNvGraphicFramePr>
            <a:graphicFrameLocks noGrp="1"/>
          </p:cNvGraphicFramePr>
          <p:nvPr>
            <p:ph sz="half" idx="2"/>
            <p:extLst/>
          </p:nvPr>
        </p:nvGraphicFramePr>
        <p:xfrm>
          <a:off x="1408670" y="2063578"/>
          <a:ext cx="6363730" cy="37038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3249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Persons with Chronic HBV in MN by Age, </a:t>
            </a:r>
            <a:r>
              <a:rPr lang="en-US" dirty="0" smtClean="0"/>
              <a:t>2015</a:t>
            </a:r>
            <a:endParaRPr lang="en-US" dirty="0"/>
          </a:p>
        </p:txBody>
      </p:sp>
      <p:sp>
        <p:nvSpPr>
          <p:cNvPr id="5" name="Date Placeholder 4"/>
          <p:cNvSpPr>
            <a:spLocks noGrp="1"/>
          </p:cNvSpPr>
          <p:nvPr>
            <p:ph type="dt" sz="half" idx="10"/>
          </p:nvPr>
        </p:nvSpPr>
        <p:spPr>
          <a:xfrm>
            <a:off x="-400050" y="6419427"/>
            <a:ext cx="3409950" cy="245047"/>
          </a:xfrm>
        </p:spPr>
        <p:txBody>
          <a:bodyPr/>
          <a:lstStyle/>
          <a:p>
            <a:r>
              <a:rPr lang="en-US" sz="1000" dirty="0" smtClean="0">
                <a:solidFill>
                  <a:schemeClr val="tx1"/>
                </a:solidFill>
              </a:rPr>
              <a:t>Data Source:  MN Viral Hepatitis Surveillance System</a:t>
            </a:r>
            <a:endParaRPr lang="en-US" sz="1000" dirty="0">
              <a:solidFill>
                <a:schemeClr val="tx1"/>
              </a:solidFill>
            </a:endParaRPr>
          </a:p>
        </p:txBody>
      </p:sp>
      <p:graphicFrame>
        <p:nvGraphicFramePr>
          <p:cNvPr id="6" name="Content Placeholder 6"/>
          <p:cNvGraphicFramePr>
            <a:graphicFrameLocks noGrp="1"/>
          </p:cNvGraphicFramePr>
          <p:nvPr>
            <p:ph sz="half" idx="2"/>
            <p:extLst/>
          </p:nvPr>
        </p:nvGraphicFramePr>
        <p:xfrm>
          <a:off x="246184" y="1715755"/>
          <a:ext cx="8440616" cy="451422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572000" y="2471894"/>
            <a:ext cx="1306768" cy="369332"/>
          </a:xfrm>
          <a:prstGeom prst="rect">
            <a:avLst/>
          </a:prstGeom>
          <a:noFill/>
        </p:spPr>
        <p:txBody>
          <a:bodyPr wrap="none" rtlCol="0">
            <a:spAutoFit/>
          </a:bodyPr>
          <a:lstStyle/>
          <a:p>
            <a:r>
              <a:rPr lang="en-US" dirty="0" smtClean="0"/>
              <a:t>Median= 45</a:t>
            </a:r>
            <a:endParaRPr lang="en-US" dirty="0"/>
          </a:p>
        </p:txBody>
      </p:sp>
    </p:spTree>
    <p:extLst>
      <p:ext uri="{BB962C8B-B14F-4D97-AF65-F5344CB8AC3E}">
        <p14:creationId xmlns:p14="http://schemas.microsoft.com/office/powerpoint/2010/main" val="137071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HBV in MN by Gender, </a:t>
            </a:r>
            <a:r>
              <a:rPr lang="en-US" dirty="0" smtClean="0"/>
              <a:t>2015</a:t>
            </a:r>
            <a:endParaRPr lang="en-US" dirty="0"/>
          </a:p>
        </p:txBody>
      </p:sp>
      <p:sp>
        <p:nvSpPr>
          <p:cNvPr id="4" name="Date Placeholder 4"/>
          <p:cNvSpPr>
            <a:spLocks noGrp="1"/>
          </p:cNvSpPr>
          <p:nvPr>
            <p:ph type="dt" sz="half" idx="10"/>
          </p:nvPr>
        </p:nvSpPr>
        <p:spPr>
          <a:xfrm>
            <a:off x="-400050" y="6419427"/>
            <a:ext cx="3409950" cy="245047"/>
          </a:xfrm>
        </p:spPr>
        <p:txBody>
          <a:bodyPr/>
          <a:lstStyle/>
          <a:p>
            <a:r>
              <a:rPr lang="en-US" sz="1000" dirty="0" smtClean="0">
                <a:solidFill>
                  <a:schemeClr val="tx1"/>
                </a:solidFill>
              </a:rPr>
              <a:t>Data Source:  MN Viral Hepatitis Surveillance System</a:t>
            </a:r>
            <a:endParaRPr lang="en-US" sz="1000" dirty="0">
              <a:solidFill>
                <a:schemeClr val="tx1"/>
              </a:solidFill>
            </a:endParaRPr>
          </a:p>
        </p:txBody>
      </p:sp>
      <p:graphicFrame>
        <p:nvGraphicFramePr>
          <p:cNvPr id="5" name="Content Placeholder 8"/>
          <p:cNvGraphicFramePr>
            <a:graphicFrameLocks noGrp="1"/>
          </p:cNvGraphicFramePr>
          <p:nvPr>
            <p:ph sz="half" idx="2"/>
            <p:extLst/>
          </p:nvPr>
        </p:nvGraphicFramePr>
        <p:xfrm>
          <a:off x="1371600" y="2057400"/>
          <a:ext cx="6400800" cy="37099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3823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8"/>
          <p:cNvGraphicFramePr>
            <a:graphicFrameLocks noGrp="1"/>
          </p:cNvGraphicFramePr>
          <p:nvPr>
            <p:ph sz="half" idx="2"/>
            <p:extLst/>
          </p:nvPr>
        </p:nvGraphicFramePr>
        <p:xfrm>
          <a:off x="1371600" y="2057400"/>
          <a:ext cx="6400800" cy="37099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1038225"/>
            <a:ext cx="8229600" cy="1148576"/>
          </a:xfrm>
        </p:spPr>
        <p:txBody>
          <a:bodyPr/>
          <a:lstStyle/>
          <a:p>
            <a:r>
              <a:rPr lang="en-US" dirty="0"/>
              <a:t>Persons Living with Chronic HBV in Minnesota by Race,</a:t>
            </a:r>
            <a:br>
              <a:rPr lang="en-US" dirty="0"/>
            </a:br>
            <a:r>
              <a:rPr lang="en-US" dirty="0" smtClean="0"/>
              <a:t>2015</a:t>
            </a:r>
            <a:endParaRPr lang="en-US" dirty="0"/>
          </a:p>
        </p:txBody>
      </p:sp>
      <p:sp>
        <p:nvSpPr>
          <p:cNvPr id="4" name="Date Placeholder 4"/>
          <p:cNvSpPr>
            <a:spLocks noGrp="1"/>
          </p:cNvSpPr>
          <p:nvPr>
            <p:ph type="dt" sz="half" idx="10"/>
          </p:nvPr>
        </p:nvSpPr>
        <p:spPr>
          <a:xfrm>
            <a:off x="-400050" y="6419427"/>
            <a:ext cx="3409950" cy="245047"/>
          </a:xfrm>
        </p:spPr>
        <p:txBody>
          <a:bodyPr/>
          <a:lstStyle/>
          <a:p>
            <a:r>
              <a:rPr lang="en-US" sz="1000" dirty="0" smtClean="0">
                <a:solidFill>
                  <a:schemeClr val="tx1"/>
                </a:solidFill>
              </a:rPr>
              <a:t>Data Source:  MN Viral Hepatitis Surveillance System</a:t>
            </a:r>
            <a:endParaRPr lang="en-US" sz="1000" dirty="0">
              <a:solidFill>
                <a:schemeClr val="tx1"/>
              </a:solidFill>
            </a:endParaRPr>
          </a:p>
        </p:txBody>
      </p:sp>
      <p:sp>
        <p:nvSpPr>
          <p:cNvPr id="5" name="TextBox 4"/>
          <p:cNvSpPr txBox="1"/>
          <p:nvPr/>
        </p:nvSpPr>
        <p:spPr>
          <a:xfrm>
            <a:off x="3867150" y="6071052"/>
            <a:ext cx="4591050" cy="941796"/>
          </a:xfrm>
          <a:prstGeom prst="rect">
            <a:avLst/>
          </a:prstGeom>
          <a:noFill/>
        </p:spPr>
        <p:txBody>
          <a:bodyPr wrap="square" rtlCol="0">
            <a:spAutoFit/>
          </a:bodyPr>
          <a:lstStyle/>
          <a:p>
            <a:pPr>
              <a:lnSpc>
                <a:spcPct val="70000"/>
              </a:lnSpc>
              <a:spcBef>
                <a:spcPct val="50000"/>
              </a:spcBef>
            </a:pPr>
            <a:r>
              <a:rPr lang="en-US" altLang="en-US" sz="1200" dirty="0" err="1"/>
              <a:t>Afr</a:t>
            </a:r>
            <a:r>
              <a:rPr lang="en-US" altLang="en-US" sz="1200" dirty="0"/>
              <a:t> </a:t>
            </a:r>
            <a:r>
              <a:rPr lang="en-US" altLang="en-US" sz="1200" dirty="0" err="1"/>
              <a:t>Amer</a:t>
            </a:r>
            <a:r>
              <a:rPr lang="en-US" altLang="en-US" sz="1200" dirty="0"/>
              <a:t> = African American /Black      Asian=Asian or Pacific Islander</a:t>
            </a:r>
          </a:p>
          <a:p>
            <a:pPr>
              <a:lnSpc>
                <a:spcPct val="70000"/>
              </a:lnSpc>
              <a:spcBef>
                <a:spcPct val="50000"/>
              </a:spcBef>
            </a:pPr>
            <a:r>
              <a:rPr lang="en-US" altLang="en-US" sz="1200" dirty="0" err="1"/>
              <a:t>Amer</a:t>
            </a:r>
            <a:r>
              <a:rPr lang="en-US" altLang="en-US" sz="1200" dirty="0"/>
              <a:t> </a:t>
            </a:r>
            <a:r>
              <a:rPr lang="en-US" altLang="en-US" sz="1200" dirty="0" err="1"/>
              <a:t>Ind</a:t>
            </a:r>
            <a:r>
              <a:rPr lang="en-US" altLang="en-US" sz="1200" dirty="0"/>
              <a:t> = American Indian</a:t>
            </a:r>
          </a:p>
          <a:p>
            <a:pPr>
              <a:lnSpc>
                <a:spcPct val="70000"/>
              </a:lnSpc>
              <a:spcBef>
                <a:spcPct val="50000"/>
              </a:spcBef>
            </a:pPr>
            <a:r>
              <a:rPr lang="en-US" altLang="en-US" sz="1200" dirty="0"/>
              <a:t>Other = Multi-racial persons or persons with other race</a:t>
            </a:r>
          </a:p>
          <a:p>
            <a:endParaRPr lang="en-US" dirty="0"/>
          </a:p>
        </p:txBody>
      </p:sp>
    </p:spTree>
    <p:extLst>
      <p:ext uri="{BB962C8B-B14F-4D97-AF65-F5344CB8AC3E}">
        <p14:creationId xmlns:p14="http://schemas.microsoft.com/office/powerpoint/2010/main" val="2226684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924"/>
            <a:ext cx="8229600" cy="1148576"/>
          </a:xfrm>
        </p:spPr>
        <p:txBody>
          <a:bodyPr/>
          <a:lstStyle/>
          <a:p>
            <a:r>
              <a:rPr lang="en-US" sz="2800" dirty="0"/>
              <a:t>Persons Living with Chronic HBV in Minnesota by Race</a:t>
            </a:r>
            <a:br>
              <a:rPr lang="en-US" sz="2800" dirty="0"/>
            </a:br>
            <a:r>
              <a:rPr lang="en-US" sz="2800" dirty="0"/>
              <a:t>rates (per 100,000 persons*), </a:t>
            </a:r>
            <a:r>
              <a:rPr lang="en-US" sz="2800" dirty="0" smtClean="0"/>
              <a:t>2015</a:t>
            </a:r>
            <a:endParaRPr lang="en-US" sz="2800" dirty="0"/>
          </a:p>
        </p:txBody>
      </p:sp>
      <p:sp>
        <p:nvSpPr>
          <p:cNvPr id="4" name="Date Placeholder 4"/>
          <p:cNvSpPr>
            <a:spLocks noGrp="1"/>
          </p:cNvSpPr>
          <p:nvPr>
            <p:ph type="dt" sz="half" idx="10"/>
          </p:nvPr>
        </p:nvSpPr>
        <p:spPr>
          <a:xfrm>
            <a:off x="-400050" y="6419427"/>
            <a:ext cx="3409950" cy="245047"/>
          </a:xfrm>
        </p:spPr>
        <p:txBody>
          <a:bodyPr/>
          <a:lstStyle/>
          <a:p>
            <a:r>
              <a:rPr lang="en-US" sz="1000" dirty="0" smtClean="0">
                <a:solidFill>
                  <a:schemeClr val="tx1"/>
                </a:solidFill>
              </a:rPr>
              <a:t>Data Source:  MN Viral Hepatitis Surveillance System</a:t>
            </a:r>
            <a:endParaRPr lang="en-US" sz="1000" dirty="0">
              <a:solidFill>
                <a:schemeClr val="tx1"/>
              </a:solidFill>
            </a:endParaRPr>
          </a:p>
        </p:txBody>
      </p:sp>
      <p:sp>
        <p:nvSpPr>
          <p:cNvPr id="5" name="TextBox 4"/>
          <p:cNvSpPr txBox="1"/>
          <p:nvPr/>
        </p:nvSpPr>
        <p:spPr>
          <a:xfrm>
            <a:off x="3419475" y="5904613"/>
            <a:ext cx="4048125" cy="830997"/>
          </a:xfrm>
          <a:prstGeom prst="rect">
            <a:avLst/>
          </a:prstGeom>
          <a:noFill/>
        </p:spPr>
        <p:txBody>
          <a:bodyPr wrap="square" rtlCol="0">
            <a:spAutoFit/>
          </a:bodyPr>
          <a:lstStyle/>
          <a:p>
            <a:pPr>
              <a:spcBef>
                <a:spcPct val="50000"/>
              </a:spcBef>
            </a:pPr>
            <a:r>
              <a:rPr lang="en-US" sz="1200" dirty="0"/>
              <a:t>*Rates calculated using 2013 U.S. Census ACS data</a:t>
            </a:r>
          </a:p>
          <a:p>
            <a:pPr>
              <a:spcBef>
                <a:spcPct val="50000"/>
              </a:spcBef>
            </a:pPr>
            <a:r>
              <a:rPr lang="en-US" sz="1200" dirty="0"/>
              <a:t>Excludes 3,396 cases with multiple races and unknown race</a:t>
            </a:r>
          </a:p>
          <a:p>
            <a:endParaRPr lang="en-US" dirty="0"/>
          </a:p>
        </p:txBody>
      </p:sp>
      <p:graphicFrame>
        <p:nvGraphicFramePr>
          <p:cNvPr id="6" name="Content Placeholder 7"/>
          <p:cNvGraphicFramePr>
            <a:graphicFrameLocks noGrp="1"/>
          </p:cNvGraphicFramePr>
          <p:nvPr>
            <p:ph sz="half" idx="2"/>
            <p:extLst/>
          </p:nvPr>
        </p:nvGraphicFramePr>
        <p:xfrm>
          <a:off x="1371600" y="1698171"/>
          <a:ext cx="6400800" cy="40692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9620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1148576"/>
          </a:xfrm>
        </p:spPr>
        <p:txBody>
          <a:bodyPr/>
          <a:lstStyle/>
          <a:p>
            <a:r>
              <a:rPr lang="en-US" sz="2800" dirty="0"/>
              <a:t>Persons Living with </a:t>
            </a:r>
            <a:r>
              <a:rPr lang="en-US" sz="2800" dirty="0" smtClean="0"/>
              <a:t>HBV </a:t>
            </a:r>
            <a:r>
              <a:rPr lang="en-US" sz="2800" dirty="0"/>
              <a:t>in </a:t>
            </a:r>
            <a:r>
              <a:rPr lang="en-US" sz="2800" dirty="0" smtClean="0"/>
              <a:t>Minnesota by Ethnicity</a:t>
            </a:r>
            <a:r>
              <a:rPr lang="en-US" sz="2800" dirty="0"/>
              <a:t/>
            </a:r>
            <a:br>
              <a:rPr lang="en-US" sz="2800" dirty="0"/>
            </a:br>
            <a:r>
              <a:rPr lang="en-US" sz="2800" dirty="0"/>
              <a:t>rates (per 100,000 persons*), </a:t>
            </a:r>
            <a:r>
              <a:rPr lang="en-US" sz="2800" dirty="0" smtClean="0"/>
              <a:t>2015</a:t>
            </a:r>
            <a:endParaRPr lang="en-US" sz="2800" dirty="0"/>
          </a:p>
        </p:txBody>
      </p:sp>
      <p:graphicFrame>
        <p:nvGraphicFramePr>
          <p:cNvPr id="8" name="Content Placeholder 7"/>
          <p:cNvGraphicFramePr>
            <a:graphicFrameLocks noGrp="1"/>
          </p:cNvGraphicFramePr>
          <p:nvPr>
            <p:ph sz="half" idx="2"/>
            <p:extLst/>
          </p:nvPr>
        </p:nvGraphicFramePr>
        <p:xfrm>
          <a:off x="585786" y="1933691"/>
          <a:ext cx="7362459" cy="37099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66800" y="5767662"/>
            <a:ext cx="5438775" cy="923330"/>
          </a:xfrm>
          <a:prstGeom prst="rect">
            <a:avLst/>
          </a:prstGeom>
          <a:noFill/>
        </p:spPr>
        <p:txBody>
          <a:bodyPr wrap="square" rtlCol="0">
            <a:spAutoFit/>
          </a:bodyPr>
          <a:lstStyle/>
          <a:p>
            <a:pPr>
              <a:spcBef>
                <a:spcPct val="50000"/>
              </a:spcBef>
            </a:pPr>
            <a:r>
              <a:rPr lang="en-US" dirty="0"/>
              <a:t>*</a:t>
            </a:r>
            <a:r>
              <a:rPr lang="en-US" sz="1200" dirty="0"/>
              <a:t>Rates calculated using </a:t>
            </a:r>
            <a:r>
              <a:rPr lang="en-US" sz="1200" dirty="0" smtClean="0"/>
              <a:t>2014 </a:t>
            </a:r>
            <a:r>
              <a:rPr lang="en-US" sz="1200" dirty="0"/>
              <a:t>U.S. Census ACS data</a:t>
            </a:r>
          </a:p>
          <a:p>
            <a:pPr>
              <a:spcBef>
                <a:spcPct val="50000"/>
              </a:spcBef>
            </a:pPr>
            <a:r>
              <a:rPr lang="en-US" sz="1200" dirty="0"/>
              <a:t>Excludes  persons with </a:t>
            </a:r>
            <a:r>
              <a:rPr lang="en-US" sz="1200" dirty="0" smtClean="0"/>
              <a:t>unknown ethnicity, n=19,432</a:t>
            </a:r>
            <a:endParaRPr lang="en-US" sz="1200" dirty="0"/>
          </a:p>
          <a:p>
            <a:endParaRPr lang="en-US" dirty="0"/>
          </a:p>
        </p:txBody>
      </p:sp>
      <p:sp>
        <p:nvSpPr>
          <p:cNvPr id="6" name="Date Placeholder 4"/>
          <p:cNvSpPr>
            <a:spLocks noGrp="1"/>
          </p:cNvSpPr>
          <p:nvPr>
            <p:ph type="dt" sz="half" idx="10"/>
          </p:nvPr>
        </p:nvSpPr>
        <p:spPr>
          <a:xfrm>
            <a:off x="-400050" y="6419427"/>
            <a:ext cx="3409950" cy="245047"/>
          </a:xfrm>
        </p:spPr>
        <p:txBody>
          <a:bodyPr/>
          <a:lstStyle/>
          <a:p>
            <a:r>
              <a:rPr lang="en-US" sz="1000" dirty="0" smtClean="0">
                <a:solidFill>
                  <a:schemeClr val="tx1"/>
                </a:solidFill>
              </a:rPr>
              <a:t>Data Source:  MN Viral Hepatitis Surveillance System</a:t>
            </a:r>
            <a:endParaRPr lang="en-US" sz="1000" dirty="0">
              <a:solidFill>
                <a:schemeClr val="tx1"/>
              </a:solidFill>
            </a:endParaRPr>
          </a:p>
        </p:txBody>
      </p:sp>
    </p:spTree>
    <p:extLst>
      <p:ext uri="{BB962C8B-B14F-4D97-AF65-F5344CB8AC3E}">
        <p14:creationId xmlns:p14="http://schemas.microsoft.com/office/powerpoint/2010/main" val="1786580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8576"/>
          </a:xfrm>
        </p:spPr>
        <p:txBody>
          <a:bodyPr/>
          <a:lstStyle/>
          <a:p>
            <a:r>
              <a:rPr lang="en-US" sz="3600" dirty="0"/>
              <a:t>Chronic HBV in MN by Place of Birth, </a:t>
            </a:r>
            <a:r>
              <a:rPr lang="en-US" sz="3600" dirty="0" smtClean="0"/>
              <a:t>2015</a:t>
            </a:r>
            <a:endParaRPr lang="en-US" sz="3600" dirty="0"/>
          </a:p>
        </p:txBody>
      </p:sp>
      <p:graphicFrame>
        <p:nvGraphicFramePr>
          <p:cNvPr id="8" name="Content Placeholder 7"/>
          <p:cNvGraphicFramePr>
            <a:graphicFrameLocks noGrp="1"/>
          </p:cNvGraphicFramePr>
          <p:nvPr>
            <p:ph sz="half" idx="2"/>
          </p:nvPr>
        </p:nvGraphicFramePr>
        <p:xfrm>
          <a:off x="647700" y="1219200"/>
          <a:ext cx="7772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Date Placeholder 4"/>
          <p:cNvSpPr>
            <a:spLocks noGrp="1"/>
          </p:cNvSpPr>
          <p:nvPr>
            <p:ph type="dt" sz="half" idx="10"/>
          </p:nvPr>
        </p:nvSpPr>
        <p:spPr>
          <a:xfrm>
            <a:off x="0" y="6469539"/>
            <a:ext cx="3409950" cy="245047"/>
          </a:xfrm>
        </p:spPr>
        <p:txBody>
          <a:bodyPr/>
          <a:lstStyle/>
          <a:p>
            <a:r>
              <a:rPr lang="en-US" sz="1000" dirty="0" smtClean="0">
                <a:solidFill>
                  <a:schemeClr val="tx1"/>
                </a:solidFill>
              </a:rPr>
              <a:t>Data Source:  Minnesota Viral Hepatitis Surveillance System</a:t>
            </a:r>
            <a:endParaRPr lang="en-US" sz="1000" dirty="0">
              <a:solidFill>
                <a:schemeClr val="tx1"/>
              </a:solidFill>
            </a:endParaRPr>
          </a:p>
        </p:txBody>
      </p:sp>
    </p:spTree>
    <p:extLst>
      <p:ext uri="{BB962C8B-B14F-4D97-AF65-F5344CB8AC3E}">
        <p14:creationId xmlns:p14="http://schemas.microsoft.com/office/powerpoint/2010/main" val="2708169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HCV in Minnesota</a:t>
            </a:r>
          </a:p>
        </p:txBody>
      </p:sp>
      <p:sp>
        <p:nvSpPr>
          <p:cNvPr id="3" name="Content Placeholder 2"/>
          <p:cNvSpPr>
            <a:spLocks noGrp="1"/>
          </p:cNvSpPr>
          <p:nvPr>
            <p:ph sz="half" idx="2"/>
          </p:nvPr>
        </p:nvSpPr>
        <p:spPr/>
        <p:txBody>
          <a:bodyPr>
            <a:normAutofit fontScale="77500" lnSpcReduction="20000"/>
          </a:bodyPr>
          <a:lstStyle/>
          <a:p>
            <a:pPr marL="0" indent="0">
              <a:buNone/>
            </a:pPr>
            <a:r>
              <a:rPr lang="en-US" dirty="0"/>
              <a:t>A hepatitis C case is defined as current or past infection with hepatitis C and includes:</a:t>
            </a:r>
          </a:p>
          <a:p>
            <a:r>
              <a:rPr lang="en-US" dirty="0"/>
              <a:t>Acute cases:</a:t>
            </a:r>
          </a:p>
          <a:p>
            <a:pPr lvl="1"/>
            <a:r>
              <a:rPr lang="en-US" dirty="0"/>
              <a:t>Infected within the last six months</a:t>
            </a:r>
          </a:p>
          <a:p>
            <a:pPr lvl="1"/>
            <a:r>
              <a:rPr lang="en-US" dirty="0"/>
              <a:t>Symptomatic</a:t>
            </a:r>
          </a:p>
          <a:p>
            <a:r>
              <a:rPr lang="en-US" dirty="0"/>
              <a:t>Chronic cases:</a:t>
            </a:r>
          </a:p>
          <a:p>
            <a:pPr lvl="1"/>
            <a:r>
              <a:rPr lang="en-US" dirty="0" smtClean="0"/>
              <a:t>Infected </a:t>
            </a:r>
            <a:r>
              <a:rPr lang="en-US" dirty="0"/>
              <a:t>for over six months</a:t>
            </a:r>
          </a:p>
          <a:p>
            <a:r>
              <a:rPr lang="en-US" dirty="0"/>
              <a:t>Resolved cases:</a:t>
            </a:r>
          </a:p>
          <a:p>
            <a:pPr lvl="1"/>
            <a:r>
              <a:rPr lang="en-US" dirty="0"/>
              <a:t>No evidence of current infection</a:t>
            </a:r>
          </a:p>
          <a:p>
            <a:pPr lvl="1"/>
            <a:r>
              <a:rPr lang="en-US" dirty="0"/>
              <a:t>Evidence of past infection</a:t>
            </a:r>
          </a:p>
          <a:p>
            <a:endParaRPr lang="en-US" dirty="0"/>
          </a:p>
        </p:txBody>
      </p:sp>
    </p:spTree>
    <p:extLst>
      <p:ext uri="{BB962C8B-B14F-4D97-AF65-F5344CB8AC3E}">
        <p14:creationId xmlns:p14="http://schemas.microsoft.com/office/powerpoint/2010/main" val="4118188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2879725"/>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gn="ctr" eaLnBrk="1" hangingPunct="1"/>
            <a:r>
              <a:rPr lang="en-US" altLang="en-US" sz="4000" b="1" dirty="0">
                <a:solidFill>
                  <a:schemeClr val="accent1"/>
                </a:solidFill>
                <a:latin typeface="Arial Black" panose="020B0A04020102020204" pitchFamily="34" charset="0"/>
              </a:rPr>
              <a:t>Gender and Race/Ethnicity</a:t>
            </a:r>
          </a:p>
        </p:txBody>
      </p:sp>
      <p:sp>
        <p:nvSpPr>
          <p:cNvPr id="19459" name="Rectangle 3"/>
          <p:cNvSpPr>
            <a:spLocks noChangeArrowheads="1"/>
          </p:cNvSpPr>
          <p:nvPr/>
        </p:nvSpPr>
        <p:spPr bwMode="auto">
          <a:xfrm>
            <a:off x="457200" y="61722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p>
          <a:p>
            <a:endParaRPr lang="en-US" altLang="en-US" sz="1000" i="1" dirty="0"/>
          </a:p>
          <a:p>
            <a:r>
              <a:rPr lang="en-US" altLang="en-US" sz="1000" i="1" dirty="0"/>
              <a:t>					              	             </a:t>
            </a:r>
            <a:r>
              <a:rPr lang="en-US" altLang="en-US" sz="1000" i="1" dirty="0" smtClean="0"/>
              <a:t>  </a:t>
            </a:r>
            <a:r>
              <a:rPr lang="en-US" altLang="en-US" sz="1000" i="1" dirty="0"/>
              <a:t>HIV/AIDS in Minnesota: Annual Review</a:t>
            </a:r>
          </a:p>
          <a:p>
            <a:endParaRPr lang="en-US" altLang="en-US" sz="1000" i="1" dirty="0"/>
          </a:p>
          <a:p>
            <a:endParaRPr lang="en-US" altLang="en-US" sz="1000" i="1" dirty="0"/>
          </a:p>
        </p:txBody>
      </p:sp>
    </p:spTree>
    <p:extLst>
      <p:ext uri="{BB962C8B-B14F-4D97-AF65-F5344CB8AC3E}">
        <p14:creationId xmlns:p14="http://schemas.microsoft.com/office/powerpoint/2010/main" val="613087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2720"/>
            <a:ext cx="8229600" cy="1148576"/>
          </a:xfrm>
        </p:spPr>
        <p:txBody>
          <a:bodyPr/>
          <a:lstStyle/>
          <a:p>
            <a:r>
              <a:rPr lang="en-US" dirty="0"/>
              <a:t>Reported Number of Persons</a:t>
            </a:r>
            <a:br>
              <a:rPr lang="en-US" dirty="0"/>
            </a:br>
            <a:r>
              <a:rPr lang="en-US" dirty="0"/>
              <a:t>Living with HCV in MN</a:t>
            </a:r>
          </a:p>
        </p:txBody>
      </p:sp>
      <p:sp>
        <p:nvSpPr>
          <p:cNvPr id="3" name="Content Placeholder 2"/>
          <p:cNvSpPr>
            <a:spLocks noGrp="1"/>
          </p:cNvSpPr>
          <p:nvPr>
            <p:ph sz="half" idx="2"/>
          </p:nvPr>
        </p:nvSpPr>
        <p:spPr>
          <a:xfrm>
            <a:off x="1371600" y="2542920"/>
            <a:ext cx="6400800" cy="3710262"/>
          </a:xfrm>
        </p:spPr>
        <p:txBody>
          <a:bodyPr/>
          <a:lstStyle/>
          <a:p>
            <a:r>
              <a:rPr lang="en-US" dirty="0"/>
              <a:t>As of December 31, </a:t>
            </a:r>
            <a:r>
              <a:rPr lang="en-US" dirty="0" smtClean="0"/>
              <a:t>2015, 45,791* </a:t>
            </a:r>
            <a:r>
              <a:rPr lang="en-US" dirty="0"/>
              <a:t>persons are assumed alive and living in MN with HCV</a:t>
            </a:r>
          </a:p>
          <a:p>
            <a:endParaRPr lang="en-US" dirty="0"/>
          </a:p>
        </p:txBody>
      </p:sp>
      <p:sp>
        <p:nvSpPr>
          <p:cNvPr id="8" name="TextBox 7"/>
          <p:cNvSpPr txBox="1"/>
          <p:nvPr/>
        </p:nvSpPr>
        <p:spPr>
          <a:xfrm>
            <a:off x="1543050" y="5877580"/>
            <a:ext cx="6743700" cy="523220"/>
          </a:xfrm>
          <a:prstGeom prst="rect">
            <a:avLst/>
          </a:prstGeom>
          <a:noFill/>
        </p:spPr>
        <p:txBody>
          <a:bodyPr wrap="square" rtlCol="0">
            <a:spAutoFit/>
          </a:bodyPr>
          <a:lstStyle/>
          <a:p>
            <a:r>
              <a:rPr lang="en-US" sz="1000" dirty="0"/>
              <a:t>*Includes persons with unknown city of residence</a:t>
            </a:r>
          </a:p>
          <a:p>
            <a:endParaRPr lang="en-US" dirty="0"/>
          </a:p>
        </p:txBody>
      </p:sp>
      <p:sp>
        <p:nvSpPr>
          <p:cNvPr id="9" name="TextBox 8"/>
          <p:cNvSpPr txBox="1"/>
          <p:nvPr/>
        </p:nvSpPr>
        <p:spPr>
          <a:xfrm>
            <a:off x="1543050" y="6109338"/>
            <a:ext cx="7143750" cy="523220"/>
          </a:xfrm>
          <a:prstGeom prst="rect">
            <a:avLst/>
          </a:prstGeom>
          <a:noFill/>
        </p:spPr>
        <p:txBody>
          <a:bodyPr wrap="square" rtlCol="0">
            <a:spAutoFit/>
          </a:bodyPr>
          <a:lstStyle/>
          <a:p>
            <a:r>
              <a:rPr lang="en-US" sz="1000" dirty="0"/>
              <a:t>Note: Includes all acute, chronic, probable chronic, and resolved cases.</a:t>
            </a:r>
          </a:p>
          <a:p>
            <a:endParaRPr lang="en-US" dirty="0"/>
          </a:p>
        </p:txBody>
      </p:sp>
      <p:sp>
        <p:nvSpPr>
          <p:cNvPr id="10" name="TextBox 9"/>
          <p:cNvSpPr txBox="1"/>
          <p:nvPr/>
        </p:nvSpPr>
        <p:spPr>
          <a:xfrm>
            <a:off x="226577" y="6400800"/>
            <a:ext cx="5981700" cy="523220"/>
          </a:xfrm>
          <a:prstGeom prst="rect">
            <a:avLst/>
          </a:prstGeom>
          <a:noFill/>
        </p:spPr>
        <p:txBody>
          <a:bodyPr wrap="square" rtlCol="0">
            <a:spAutoFit/>
          </a:bodyPr>
          <a:lstStyle/>
          <a:p>
            <a:r>
              <a:rPr lang="en-US" sz="1000" dirty="0"/>
              <a:t>Data Source: MN Viral Hepatitis Surveillance System</a:t>
            </a:r>
          </a:p>
          <a:p>
            <a:endParaRPr lang="en-US" dirty="0"/>
          </a:p>
        </p:txBody>
      </p:sp>
    </p:spTree>
    <p:extLst>
      <p:ext uri="{BB962C8B-B14F-4D97-AF65-F5344CB8AC3E}">
        <p14:creationId xmlns:p14="http://schemas.microsoft.com/office/powerpoint/2010/main" val="2462846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4900"/>
            <a:ext cx="8229600" cy="1148576"/>
          </a:xfrm>
        </p:spPr>
        <p:txBody>
          <a:bodyPr/>
          <a:lstStyle/>
          <a:p>
            <a:r>
              <a:rPr lang="en-US" sz="3600" dirty="0"/>
              <a:t>Persons Living with HCV in MN by Current Residence, </a:t>
            </a:r>
            <a:r>
              <a:rPr lang="en-US" sz="3600" dirty="0" smtClean="0"/>
              <a:t>2015</a:t>
            </a:r>
            <a:r>
              <a:rPr lang="en-US" dirty="0"/>
              <a:t/>
            </a:r>
            <a:br>
              <a:rPr lang="en-US" dirty="0"/>
            </a:br>
            <a:endParaRPr lang="en-US" dirty="0"/>
          </a:p>
        </p:txBody>
      </p:sp>
      <p:graphicFrame>
        <p:nvGraphicFramePr>
          <p:cNvPr id="9" name="Content Placeholder 8"/>
          <p:cNvGraphicFramePr>
            <a:graphicFrameLocks noGrp="1"/>
          </p:cNvGraphicFramePr>
          <p:nvPr>
            <p:ph sz="half" idx="2"/>
            <p:extLst/>
          </p:nvPr>
        </p:nvGraphicFramePr>
        <p:xfrm>
          <a:off x="1062681" y="1594022"/>
          <a:ext cx="6709719" cy="417336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09551" y="5767662"/>
            <a:ext cx="8477249" cy="923330"/>
          </a:xfrm>
          <a:prstGeom prst="rect">
            <a:avLst/>
          </a:prstGeom>
          <a:noFill/>
        </p:spPr>
        <p:txBody>
          <a:bodyPr wrap="square" rtlCol="0">
            <a:spAutoFit/>
          </a:bodyPr>
          <a:lstStyle/>
          <a:p>
            <a:r>
              <a:rPr lang="en-US" altLang="en-US" sz="1200" dirty="0"/>
              <a:t>Suburban = Seven-county metro area including Anoka, Carver, Dakota, Hennepin (except Minneapolis), Ramsey (except St. Paul), Scott, and Washington counties including those in Hennepin County or Ramsey County with unknown city.  Greater MN = All other Minnesota counties, outside the seven-county metro area.</a:t>
            </a:r>
          </a:p>
          <a:p>
            <a:endParaRPr lang="en-US" dirty="0"/>
          </a:p>
        </p:txBody>
      </p:sp>
      <p:sp>
        <p:nvSpPr>
          <p:cNvPr id="6" name="Date Placeholder 4"/>
          <p:cNvSpPr>
            <a:spLocks noGrp="1"/>
          </p:cNvSpPr>
          <p:nvPr>
            <p:ph type="dt" sz="half" idx="10"/>
          </p:nvPr>
        </p:nvSpPr>
        <p:spPr>
          <a:xfrm>
            <a:off x="-400050" y="6419427"/>
            <a:ext cx="3409950" cy="245047"/>
          </a:xfrm>
        </p:spPr>
        <p:txBody>
          <a:bodyPr/>
          <a:lstStyle/>
          <a:p>
            <a:r>
              <a:rPr lang="en-US" sz="1000" dirty="0" smtClean="0">
                <a:solidFill>
                  <a:schemeClr val="tx1"/>
                </a:solidFill>
              </a:rPr>
              <a:t>Data Source:  MN Viral Hepatitis Surveillance System</a:t>
            </a:r>
            <a:endParaRPr lang="en-US" sz="1000" dirty="0">
              <a:solidFill>
                <a:schemeClr val="tx1"/>
              </a:solidFill>
            </a:endParaRPr>
          </a:p>
        </p:txBody>
      </p:sp>
      <p:sp>
        <p:nvSpPr>
          <p:cNvPr id="10" name="TextBox 9"/>
          <p:cNvSpPr txBox="1"/>
          <p:nvPr/>
        </p:nvSpPr>
        <p:spPr>
          <a:xfrm>
            <a:off x="5867399" y="5182613"/>
            <a:ext cx="3066535" cy="584775"/>
          </a:xfrm>
          <a:prstGeom prst="rect">
            <a:avLst/>
          </a:prstGeom>
          <a:noFill/>
        </p:spPr>
        <p:txBody>
          <a:bodyPr wrap="square" rtlCol="0">
            <a:spAutoFit/>
          </a:bodyPr>
          <a:lstStyle/>
          <a:p>
            <a:r>
              <a:rPr lang="en-US" sz="1400" dirty="0" smtClean="0"/>
              <a:t>(1,288 </a:t>
            </a:r>
            <a:r>
              <a:rPr lang="en-US" sz="1400" dirty="0"/>
              <a:t>missing residence information)</a:t>
            </a:r>
          </a:p>
          <a:p>
            <a:endParaRPr lang="en-US" dirty="0"/>
          </a:p>
        </p:txBody>
      </p:sp>
      <p:sp>
        <p:nvSpPr>
          <p:cNvPr id="11" name="TextBox 10"/>
          <p:cNvSpPr txBox="1"/>
          <p:nvPr/>
        </p:nvSpPr>
        <p:spPr>
          <a:xfrm>
            <a:off x="228600" y="1755388"/>
            <a:ext cx="2495550" cy="800219"/>
          </a:xfrm>
          <a:prstGeom prst="rect">
            <a:avLst/>
          </a:prstGeom>
          <a:noFill/>
        </p:spPr>
        <p:txBody>
          <a:bodyPr wrap="square" rtlCol="0">
            <a:spAutoFit/>
          </a:bodyPr>
          <a:lstStyle/>
          <a:p>
            <a:r>
              <a:rPr lang="en-US" altLang="en-US" sz="1400" dirty="0"/>
              <a:t>Total number with residence information = </a:t>
            </a:r>
            <a:r>
              <a:rPr lang="en-US" altLang="en-US" sz="1400" dirty="0" smtClean="0"/>
              <a:t>44,503</a:t>
            </a:r>
            <a:endParaRPr lang="en-US" sz="1400" dirty="0">
              <a:cs typeface="Arial" charset="0"/>
            </a:endParaRPr>
          </a:p>
          <a:p>
            <a:endParaRPr lang="en-US" dirty="0"/>
          </a:p>
        </p:txBody>
      </p:sp>
    </p:spTree>
    <p:extLst>
      <p:ext uri="{BB962C8B-B14F-4D97-AF65-F5344CB8AC3E}">
        <p14:creationId xmlns:p14="http://schemas.microsoft.com/office/powerpoint/2010/main" val="1657248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075"/>
            <a:ext cx="8229600" cy="1148576"/>
          </a:xfrm>
        </p:spPr>
        <p:txBody>
          <a:bodyPr/>
          <a:lstStyle/>
          <a:p>
            <a:r>
              <a:rPr lang="en-US" sz="3600" dirty="0"/>
              <a:t>Persons Living with HCV in MN by Age, </a:t>
            </a:r>
            <a:r>
              <a:rPr lang="en-US" sz="3600" dirty="0" smtClean="0"/>
              <a:t>2015</a:t>
            </a:r>
            <a:endParaRPr lang="en-US" sz="3600" dirty="0"/>
          </a:p>
        </p:txBody>
      </p:sp>
      <p:graphicFrame>
        <p:nvGraphicFramePr>
          <p:cNvPr id="7" name="Content Placeholder 6"/>
          <p:cNvGraphicFramePr>
            <a:graphicFrameLocks noGrp="1"/>
          </p:cNvGraphicFramePr>
          <p:nvPr>
            <p:ph sz="half" idx="2"/>
            <p:extLst/>
          </p:nvPr>
        </p:nvGraphicFramePr>
        <p:xfrm>
          <a:off x="200967" y="1524000"/>
          <a:ext cx="8581083" cy="4243388"/>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10"/>
          </p:nvPr>
        </p:nvSpPr>
        <p:spPr>
          <a:xfrm>
            <a:off x="-400050" y="6419427"/>
            <a:ext cx="3409950" cy="245047"/>
          </a:xfrm>
        </p:spPr>
        <p:txBody>
          <a:bodyPr/>
          <a:lstStyle/>
          <a:p>
            <a:r>
              <a:rPr lang="en-US" sz="1000" dirty="0" smtClean="0">
                <a:solidFill>
                  <a:schemeClr val="tx1"/>
                </a:solidFill>
              </a:rPr>
              <a:t>Data Source:  MN Viral Hepatitis Surveillance System</a:t>
            </a:r>
            <a:endParaRPr lang="en-US" sz="1000" dirty="0">
              <a:solidFill>
                <a:schemeClr val="tx1"/>
              </a:solidFill>
            </a:endParaRPr>
          </a:p>
        </p:txBody>
      </p:sp>
      <p:sp>
        <p:nvSpPr>
          <p:cNvPr id="6" name="TextBox 5"/>
          <p:cNvSpPr txBox="1"/>
          <p:nvPr/>
        </p:nvSpPr>
        <p:spPr>
          <a:xfrm>
            <a:off x="5787579" y="1897373"/>
            <a:ext cx="1306768" cy="369332"/>
          </a:xfrm>
          <a:prstGeom prst="rect">
            <a:avLst/>
          </a:prstGeom>
          <a:noFill/>
        </p:spPr>
        <p:txBody>
          <a:bodyPr wrap="none" rtlCol="0">
            <a:spAutoFit/>
          </a:bodyPr>
          <a:lstStyle/>
          <a:p>
            <a:r>
              <a:rPr lang="en-US" dirty="0" smtClean="0"/>
              <a:t>Median= 57</a:t>
            </a:r>
            <a:endParaRPr lang="en-US" dirty="0"/>
          </a:p>
        </p:txBody>
      </p:sp>
    </p:spTree>
    <p:extLst>
      <p:ext uri="{BB962C8B-B14F-4D97-AF65-F5344CB8AC3E}">
        <p14:creationId xmlns:p14="http://schemas.microsoft.com/office/powerpoint/2010/main" val="4205677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Persons Living with HCV in MN </a:t>
            </a:r>
            <a:br>
              <a:rPr lang="en-US" sz="3600" dirty="0"/>
            </a:br>
            <a:r>
              <a:rPr lang="en-US" sz="3600" dirty="0"/>
              <a:t>by Gender*, </a:t>
            </a:r>
            <a:r>
              <a:rPr lang="en-US" sz="3600" dirty="0" smtClean="0"/>
              <a:t>2015</a:t>
            </a:r>
            <a:endParaRPr lang="en-US" sz="3600" dirty="0"/>
          </a:p>
        </p:txBody>
      </p:sp>
      <p:graphicFrame>
        <p:nvGraphicFramePr>
          <p:cNvPr id="9" name="Content Placeholder 8"/>
          <p:cNvGraphicFramePr>
            <a:graphicFrameLocks noGrp="1"/>
          </p:cNvGraphicFramePr>
          <p:nvPr>
            <p:ph sz="half" idx="2"/>
            <p:extLst/>
          </p:nvPr>
        </p:nvGraphicFramePr>
        <p:xfrm>
          <a:off x="1371600" y="2057400"/>
          <a:ext cx="6400800" cy="37099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933700" y="5971389"/>
            <a:ext cx="3276600" cy="553998"/>
          </a:xfrm>
          <a:prstGeom prst="rect">
            <a:avLst/>
          </a:prstGeom>
          <a:noFill/>
        </p:spPr>
        <p:txBody>
          <a:bodyPr wrap="square" rtlCol="0">
            <a:spAutoFit/>
          </a:bodyPr>
          <a:lstStyle/>
          <a:p>
            <a:r>
              <a:rPr lang="en-US" sz="1200" dirty="0"/>
              <a:t>*Includes anonymous methadone patients</a:t>
            </a:r>
          </a:p>
          <a:p>
            <a:endParaRPr lang="en-US" dirty="0"/>
          </a:p>
        </p:txBody>
      </p:sp>
      <p:sp>
        <p:nvSpPr>
          <p:cNvPr id="6" name="Date Placeholder 4"/>
          <p:cNvSpPr>
            <a:spLocks noGrp="1"/>
          </p:cNvSpPr>
          <p:nvPr>
            <p:ph type="dt" sz="half" idx="10"/>
          </p:nvPr>
        </p:nvSpPr>
        <p:spPr>
          <a:xfrm>
            <a:off x="-400050" y="6419427"/>
            <a:ext cx="3409950" cy="245047"/>
          </a:xfrm>
        </p:spPr>
        <p:txBody>
          <a:bodyPr/>
          <a:lstStyle/>
          <a:p>
            <a:r>
              <a:rPr lang="en-US" sz="1000" dirty="0" smtClean="0">
                <a:solidFill>
                  <a:schemeClr val="tx1"/>
                </a:solidFill>
              </a:rPr>
              <a:t>Data Source:  MN Viral Hepatitis Surveillance System</a:t>
            </a:r>
            <a:endParaRPr lang="en-US" sz="1000" dirty="0">
              <a:solidFill>
                <a:schemeClr val="tx1"/>
              </a:solidFill>
            </a:endParaRPr>
          </a:p>
        </p:txBody>
      </p:sp>
    </p:spTree>
    <p:extLst>
      <p:ext uri="{BB962C8B-B14F-4D97-AF65-F5344CB8AC3E}">
        <p14:creationId xmlns:p14="http://schemas.microsoft.com/office/powerpoint/2010/main" val="1444954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Persons Living with Chronic HCV in Minnesota by Race, </a:t>
            </a:r>
            <a:r>
              <a:rPr lang="en-US" sz="3600" dirty="0" smtClean="0"/>
              <a:t>2015</a:t>
            </a:r>
            <a:endParaRPr lang="en-US" sz="3600" dirty="0"/>
          </a:p>
        </p:txBody>
      </p:sp>
      <p:graphicFrame>
        <p:nvGraphicFramePr>
          <p:cNvPr id="9" name="Content Placeholder 8"/>
          <p:cNvGraphicFramePr>
            <a:graphicFrameLocks noGrp="1"/>
          </p:cNvGraphicFramePr>
          <p:nvPr>
            <p:ph sz="half" idx="2"/>
            <p:extLst/>
          </p:nvPr>
        </p:nvGraphicFramePr>
        <p:xfrm>
          <a:off x="1371600" y="2057400"/>
          <a:ext cx="6400800" cy="370998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771900" y="6134100"/>
            <a:ext cx="4695825" cy="941796"/>
          </a:xfrm>
          <a:prstGeom prst="rect">
            <a:avLst/>
          </a:prstGeom>
          <a:noFill/>
        </p:spPr>
        <p:txBody>
          <a:bodyPr wrap="square" rtlCol="0">
            <a:spAutoFit/>
          </a:bodyPr>
          <a:lstStyle/>
          <a:p>
            <a:pPr>
              <a:lnSpc>
                <a:spcPct val="70000"/>
              </a:lnSpc>
              <a:spcBef>
                <a:spcPct val="50000"/>
              </a:spcBef>
            </a:pPr>
            <a:r>
              <a:rPr lang="en-US" altLang="en-US" sz="1200" dirty="0" err="1"/>
              <a:t>Afr</a:t>
            </a:r>
            <a:r>
              <a:rPr lang="en-US" altLang="en-US" sz="1200" dirty="0"/>
              <a:t> </a:t>
            </a:r>
            <a:r>
              <a:rPr lang="en-US" altLang="en-US" sz="1200" dirty="0" err="1"/>
              <a:t>Amer</a:t>
            </a:r>
            <a:r>
              <a:rPr lang="en-US" altLang="en-US" sz="1200" dirty="0"/>
              <a:t> = African American /Black      Asian=Asian or Pacific Islander</a:t>
            </a:r>
          </a:p>
          <a:p>
            <a:pPr>
              <a:lnSpc>
                <a:spcPct val="70000"/>
              </a:lnSpc>
              <a:spcBef>
                <a:spcPct val="50000"/>
              </a:spcBef>
            </a:pPr>
            <a:r>
              <a:rPr lang="en-US" altLang="en-US" sz="1200" dirty="0" err="1"/>
              <a:t>Amer</a:t>
            </a:r>
            <a:r>
              <a:rPr lang="en-US" altLang="en-US" sz="1200" dirty="0"/>
              <a:t> </a:t>
            </a:r>
            <a:r>
              <a:rPr lang="en-US" altLang="en-US" sz="1200" dirty="0" err="1"/>
              <a:t>Ind</a:t>
            </a:r>
            <a:r>
              <a:rPr lang="en-US" altLang="en-US" sz="1200" dirty="0"/>
              <a:t> = American Indian</a:t>
            </a:r>
          </a:p>
          <a:p>
            <a:pPr>
              <a:lnSpc>
                <a:spcPct val="70000"/>
              </a:lnSpc>
              <a:spcBef>
                <a:spcPct val="50000"/>
              </a:spcBef>
            </a:pPr>
            <a:r>
              <a:rPr lang="en-US" altLang="en-US" sz="1200" dirty="0"/>
              <a:t>Other = Multi-racial persons or persons with other race</a:t>
            </a:r>
          </a:p>
          <a:p>
            <a:endParaRPr lang="en-US" dirty="0"/>
          </a:p>
        </p:txBody>
      </p:sp>
      <p:sp>
        <p:nvSpPr>
          <p:cNvPr id="5" name="Date Placeholder 4"/>
          <p:cNvSpPr>
            <a:spLocks noGrp="1"/>
          </p:cNvSpPr>
          <p:nvPr>
            <p:ph type="dt" sz="half" idx="10"/>
          </p:nvPr>
        </p:nvSpPr>
        <p:spPr>
          <a:xfrm>
            <a:off x="-400050" y="6419427"/>
            <a:ext cx="3409950" cy="245047"/>
          </a:xfrm>
        </p:spPr>
        <p:txBody>
          <a:bodyPr/>
          <a:lstStyle/>
          <a:p>
            <a:r>
              <a:rPr lang="en-US" sz="1000" dirty="0" smtClean="0">
                <a:solidFill>
                  <a:schemeClr val="tx1"/>
                </a:solidFill>
              </a:rPr>
              <a:t>Data Source:  MN Viral Hepatitis Surveillance System</a:t>
            </a:r>
            <a:endParaRPr lang="en-US" sz="1000" dirty="0">
              <a:solidFill>
                <a:schemeClr val="tx1"/>
              </a:solidFill>
            </a:endParaRPr>
          </a:p>
        </p:txBody>
      </p:sp>
    </p:spTree>
    <p:extLst>
      <p:ext uri="{BB962C8B-B14F-4D97-AF65-F5344CB8AC3E}">
        <p14:creationId xmlns:p14="http://schemas.microsoft.com/office/powerpoint/2010/main" val="786939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1148576"/>
          </a:xfrm>
        </p:spPr>
        <p:txBody>
          <a:bodyPr/>
          <a:lstStyle/>
          <a:p>
            <a:r>
              <a:rPr lang="en-US" sz="2800" dirty="0"/>
              <a:t>Persons Living with HCV in </a:t>
            </a:r>
            <a:r>
              <a:rPr lang="en-US" sz="2800" dirty="0" smtClean="0"/>
              <a:t>Minnesota by Race</a:t>
            </a:r>
            <a:r>
              <a:rPr lang="en-US" sz="2800" dirty="0"/>
              <a:t/>
            </a:r>
            <a:br>
              <a:rPr lang="en-US" sz="2800" dirty="0"/>
            </a:br>
            <a:r>
              <a:rPr lang="en-US" sz="2800" dirty="0"/>
              <a:t>rates (per 100,000 persons*), </a:t>
            </a:r>
            <a:r>
              <a:rPr lang="en-US" sz="2800" dirty="0" smtClean="0"/>
              <a:t>2015</a:t>
            </a:r>
            <a:endParaRPr lang="en-US" sz="2800" dirty="0"/>
          </a:p>
        </p:txBody>
      </p:sp>
      <p:graphicFrame>
        <p:nvGraphicFramePr>
          <p:cNvPr id="8" name="Content Placeholder 7"/>
          <p:cNvGraphicFramePr>
            <a:graphicFrameLocks noGrp="1"/>
          </p:cNvGraphicFramePr>
          <p:nvPr>
            <p:ph sz="half" idx="2"/>
            <p:extLst/>
          </p:nvPr>
        </p:nvGraphicFramePr>
        <p:xfrm>
          <a:off x="585787" y="1806191"/>
          <a:ext cx="7834732" cy="383093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66800" y="5767662"/>
            <a:ext cx="5438775" cy="923330"/>
          </a:xfrm>
          <a:prstGeom prst="rect">
            <a:avLst/>
          </a:prstGeom>
          <a:noFill/>
        </p:spPr>
        <p:txBody>
          <a:bodyPr wrap="square" rtlCol="0">
            <a:spAutoFit/>
          </a:bodyPr>
          <a:lstStyle/>
          <a:p>
            <a:pPr>
              <a:spcBef>
                <a:spcPct val="50000"/>
              </a:spcBef>
            </a:pPr>
            <a:r>
              <a:rPr lang="en-US" dirty="0"/>
              <a:t>*</a:t>
            </a:r>
            <a:r>
              <a:rPr lang="en-US" sz="1200" dirty="0"/>
              <a:t>Rates calculated using </a:t>
            </a:r>
            <a:r>
              <a:rPr lang="en-US" sz="1200" dirty="0" smtClean="0"/>
              <a:t>2014 </a:t>
            </a:r>
            <a:r>
              <a:rPr lang="en-US" sz="1200" dirty="0"/>
              <a:t>U.S. Census ACS data</a:t>
            </a:r>
          </a:p>
          <a:p>
            <a:pPr>
              <a:spcBef>
                <a:spcPct val="50000"/>
              </a:spcBef>
            </a:pPr>
            <a:r>
              <a:rPr lang="en-US" sz="1200" dirty="0"/>
              <a:t>Excludes  persons with multiple races or unknown </a:t>
            </a:r>
            <a:r>
              <a:rPr lang="en-US" sz="1200" dirty="0" smtClean="0"/>
              <a:t>race, n=30,987</a:t>
            </a:r>
            <a:endParaRPr lang="en-US" sz="1200" dirty="0"/>
          </a:p>
          <a:p>
            <a:endParaRPr lang="en-US" dirty="0"/>
          </a:p>
        </p:txBody>
      </p:sp>
      <p:sp>
        <p:nvSpPr>
          <p:cNvPr id="6" name="Date Placeholder 4"/>
          <p:cNvSpPr>
            <a:spLocks noGrp="1"/>
          </p:cNvSpPr>
          <p:nvPr>
            <p:ph type="dt" sz="half" idx="10"/>
          </p:nvPr>
        </p:nvSpPr>
        <p:spPr>
          <a:xfrm>
            <a:off x="-400050" y="6419427"/>
            <a:ext cx="3409950" cy="245047"/>
          </a:xfrm>
        </p:spPr>
        <p:txBody>
          <a:bodyPr/>
          <a:lstStyle/>
          <a:p>
            <a:r>
              <a:rPr lang="en-US" sz="1000" dirty="0" smtClean="0">
                <a:solidFill>
                  <a:schemeClr val="tx1"/>
                </a:solidFill>
              </a:rPr>
              <a:t>Data Source:  MN Viral Hepatitis Surveillance System</a:t>
            </a:r>
            <a:endParaRPr lang="en-US" sz="1000" dirty="0">
              <a:solidFill>
                <a:schemeClr val="tx1"/>
              </a:solidFill>
            </a:endParaRPr>
          </a:p>
        </p:txBody>
      </p:sp>
    </p:spTree>
    <p:extLst>
      <p:ext uri="{BB962C8B-B14F-4D97-AF65-F5344CB8AC3E}">
        <p14:creationId xmlns:p14="http://schemas.microsoft.com/office/powerpoint/2010/main" val="4070128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1148576"/>
          </a:xfrm>
        </p:spPr>
        <p:txBody>
          <a:bodyPr/>
          <a:lstStyle/>
          <a:p>
            <a:r>
              <a:rPr lang="en-US" sz="2800" dirty="0"/>
              <a:t>Persons Living with HCV in </a:t>
            </a:r>
            <a:r>
              <a:rPr lang="en-US" sz="2800" dirty="0" smtClean="0"/>
              <a:t>Minnesota by Ethnicity</a:t>
            </a:r>
            <a:r>
              <a:rPr lang="en-US" sz="2800" dirty="0"/>
              <a:t/>
            </a:r>
            <a:br>
              <a:rPr lang="en-US" sz="2800" dirty="0"/>
            </a:br>
            <a:r>
              <a:rPr lang="en-US" sz="2800" dirty="0"/>
              <a:t>rates (per 100,000 persons*), </a:t>
            </a:r>
            <a:r>
              <a:rPr lang="en-US" sz="2800" dirty="0" smtClean="0"/>
              <a:t>2015</a:t>
            </a:r>
            <a:endParaRPr lang="en-US" sz="2800" dirty="0"/>
          </a:p>
        </p:txBody>
      </p:sp>
      <p:graphicFrame>
        <p:nvGraphicFramePr>
          <p:cNvPr id="8" name="Content Placeholder 7"/>
          <p:cNvGraphicFramePr>
            <a:graphicFrameLocks noGrp="1"/>
          </p:cNvGraphicFramePr>
          <p:nvPr>
            <p:ph sz="half" idx="2"/>
            <p:extLst/>
          </p:nvPr>
        </p:nvGraphicFramePr>
        <p:xfrm>
          <a:off x="1371600" y="2057400"/>
          <a:ext cx="6400800" cy="37099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66800" y="5767662"/>
            <a:ext cx="5438775" cy="923330"/>
          </a:xfrm>
          <a:prstGeom prst="rect">
            <a:avLst/>
          </a:prstGeom>
          <a:noFill/>
        </p:spPr>
        <p:txBody>
          <a:bodyPr wrap="square" rtlCol="0">
            <a:spAutoFit/>
          </a:bodyPr>
          <a:lstStyle/>
          <a:p>
            <a:pPr>
              <a:spcBef>
                <a:spcPct val="50000"/>
              </a:spcBef>
            </a:pPr>
            <a:r>
              <a:rPr lang="en-US" dirty="0"/>
              <a:t>*</a:t>
            </a:r>
            <a:r>
              <a:rPr lang="en-US" sz="1200" dirty="0"/>
              <a:t>Rates calculated using </a:t>
            </a:r>
            <a:r>
              <a:rPr lang="en-US" sz="1200" dirty="0" smtClean="0"/>
              <a:t>2014 </a:t>
            </a:r>
            <a:r>
              <a:rPr lang="en-US" sz="1200" dirty="0"/>
              <a:t>U.S. Census ACS data</a:t>
            </a:r>
          </a:p>
          <a:p>
            <a:pPr>
              <a:spcBef>
                <a:spcPct val="50000"/>
              </a:spcBef>
            </a:pPr>
            <a:r>
              <a:rPr lang="en-US" sz="1200" dirty="0"/>
              <a:t>Excludes  persons with </a:t>
            </a:r>
            <a:r>
              <a:rPr lang="en-US" sz="1200" dirty="0" smtClean="0"/>
              <a:t>unknown ethnicity, n=19,432</a:t>
            </a:r>
            <a:endParaRPr lang="en-US" sz="1200" dirty="0"/>
          </a:p>
          <a:p>
            <a:endParaRPr lang="en-US" dirty="0"/>
          </a:p>
        </p:txBody>
      </p:sp>
      <p:sp>
        <p:nvSpPr>
          <p:cNvPr id="6" name="Date Placeholder 4"/>
          <p:cNvSpPr>
            <a:spLocks noGrp="1"/>
          </p:cNvSpPr>
          <p:nvPr>
            <p:ph type="dt" sz="half" idx="10"/>
          </p:nvPr>
        </p:nvSpPr>
        <p:spPr>
          <a:xfrm>
            <a:off x="-400050" y="6419427"/>
            <a:ext cx="3409950" cy="245047"/>
          </a:xfrm>
        </p:spPr>
        <p:txBody>
          <a:bodyPr/>
          <a:lstStyle/>
          <a:p>
            <a:r>
              <a:rPr lang="en-US" sz="1000" dirty="0" smtClean="0">
                <a:solidFill>
                  <a:schemeClr val="tx1"/>
                </a:solidFill>
              </a:rPr>
              <a:t>Data Source:  MN Viral Hepatitis Surveillance System</a:t>
            </a:r>
            <a:endParaRPr lang="en-US" sz="1000" dirty="0">
              <a:solidFill>
                <a:schemeClr val="tx1"/>
              </a:solidFill>
            </a:endParaRPr>
          </a:p>
        </p:txBody>
      </p:sp>
    </p:spTree>
    <p:extLst>
      <p:ext uri="{BB962C8B-B14F-4D97-AF65-F5344CB8AC3E}">
        <p14:creationId xmlns:p14="http://schemas.microsoft.com/office/powerpoint/2010/main" val="3452340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C in Persons Under 30</a:t>
            </a:r>
            <a:endParaRPr lang="en-US" dirty="0"/>
          </a:p>
        </p:txBody>
      </p:sp>
    </p:spTree>
    <p:extLst>
      <p:ext uri="{BB962C8B-B14F-4D97-AF65-F5344CB8AC3E}">
        <p14:creationId xmlns:p14="http://schemas.microsoft.com/office/powerpoint/2010/main" val="1007113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647700"/>
          </a:xfrm>
        </p:spPr>
        <p:txBody>
          <a:bodyPr/>
          <a:lstStyle/>
          <a:p>
            <a:r>
              <a:rPr lang="en-US" sz="2800" dirty="0" smtClean="0">
                <a:solidFill>
                  <a:srgbClr val="0073DF"/>
                </a:solidFill>
              </a:rPr>
              <a:t>New Reports of HCV </a:t>
            </a:r>
            <a:r>
              <a:rPr lang="en-US" sz="2800" dirty="0">
                <a:solidFill>
                  <a:srgbClr val="0073DF"/>
                </a:solidFill>
              </a:rPr>
              <a:t>in Minnesota by </a:t>
            </a:r>
            <a:r>
              <a:rPr lang="en-US" sz="2800" dirty="0" smtClean="0">
                <a:solidFill>
                  <a:srgbClr val="0073DF"/>
                </a:solidFill>
              </a:rPr>
              <a:t>Age Group, 2015</a:t>
            </a:r>
            <a:endParaRPr lang="en-US" dirty="0"/>
          </a:p>
        </p:txBody>
      </p:sp>
      <p:graphicFrame>
        <p:nvGraphicFramePr>
          <p:cNvPr id="5" name="Chart 4"/>
          <p:cNvGraphicFramePr>
            <a:graphicFrameLocks/>
          </p:cNvGraphicFramePr>
          <p:nvPr>
            <p:extLst/>
          </p:nvPr>
        </p:nvGraphicFramePr>
        <p:xfrm>
          <a:off x="555539" y="1482811"/>
          <a:ext cx="8131261" cy="4659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4153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4203"/>
            <a:ext cx="8229600" cy="629592"/>
          </a:xfrm>
        </p:spPr>
        <p:txBody>
          <a:bodyPr/>
          <a:lstStyle/>
          <a:p>
            <a:r>
              <a:rPr lang="en-US" sz="2800" dirty="0">
                <a:solidFill>
                  <a:srgbClr val="0073DF"/>
                </a:solidFill>
              </a:rPr>
              <a:t>New Reports of HCV in Minnesota by </a:t>
            </a:r>
            <a:r>
              <a:rPr lang="en-US" sz="2800" dirty="0" smtClean="0">
                <a:solidFill>
                  <a:srgbClr val="0073DF"/>
                </a:solidFill>
              </a:rPr>
              <a:t>Year of Birth, </a:t>
            </a:r>
            <a:r>
              <a:rPr lang="en-US" sz="2800" dirty="0">
                <a:solidFill>
                  <a:srgbClr val="0073DF"/>
                </a:solidFill>
              </a:rPr>
              <a:t>2015</a:t>
            </a:r>
            <a:endParaRPr lang="en-US" dirty="0"/>
          </a:p>
        </p:txBody>
      </p:sp>
      <p:graphicFrame>
        <p:nvGraphicFramePr>
          <p:cNvPr id="6" name="Chart 5"/>
          <p:cNvGraphicFramePr>
            <a:graphicFrameLocks noGrp="1"/>
          </p:cNvGraphicFramePr>
          <p:nvPr>
            <p:extLst/>
          </p:nvPr>
        </p:nvGraphicFramePr>
        <p:xfrm>
          <a:off x="457200" y="1297459"/>
          <a:ext cx="8178047" cy="4454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6508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4117409089"/>
              </p:ext>
            </p:extLst>
          </p:nvPr>
        </p:nvGraphicFramePr>
        <p:xfrm>
          <a:off x="246063" y="1422400"/>
          <a:ext cx="8232775"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1508" name="Rectangle 4"/>
          <p:cNvSpPr>
            <a:spLocks noChangeArrowheads="1"/>
          </p:cNvSpPr>
          <p:nvPr/>
        </p:nvSpPr>
        <p:spPr bwMode="auto">
          <a:xfrm>
            <a:off x="490538" y="457200"/>
            <a:ext cx="83820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5000"/>
              </a:lnSpc>
            </a:pPr>
            <a:r>
              <a:rPr lang="en-US" altLang="en-US" sz="3000" dirty="0">
                <a:solidFill>
                  <a:schemeClr val="accent1"/>
                </a:solidFill>
                <a:latin typeface="Arial Black" panose="020B0A04020102020204" pitchFamily="34" charset="0"/>
              </a:rPr>
              <a:t>HIV </a:t>
            </a:r>
            <a:r>
              <a:rPr lang="en-US" altLang="en-US" sz="3000" dirty="0" smtClean="0">
                <a:solidFill>
                  <a:schemeClr val="accent1"/>
                </a:solidFill>
                <a:latin typeface="Arial Black" panose="020B0A04020102020204" pitchFamily="34" charset="0"/>
              </a:rPr>
              <a:t>Diagnoses* </a:t>
            </a:r>
            <a:r>
              <a:rPr lang="en-US" altLang="en-US" sz="3000" dirty="0">
                <a:solidFill>
                  <a:schemeClr val="accent1"/>
                </a:solidFill>
                <a:latin typeface="Arial Black" panose="020B0A04020102020204" pitchFamily="34" charset="0"/>
              </a:rPr>
              <a:t>by Gender and</a:t>
            </a:r>
            <a:br>
              <a:rPr lang="en-US" altLang="en-US" sz="3000" dirty="0">
                <a:solidFill>
                  <a:schemeClr val="accent1"/>
                </a:solidFill>
                <a:latin typeface="Arial Black" panose="020B0A04020102020204" pitchFamily="34" charset="0"/>
              </a:rPr>
            </a:br>
            <a:r>
              <a:rPr lang="en-US" altLang="en-US" sz="3000" dirty="0">
                <a:solidFill>
                  <a:schemeClr val="accent1"/>
                </a:solidFill>
                <a:latin typeface="Arial Black" panose="020B0A04020102020204" pitchFamily="34" charset="0"/>
              </a:rPr>
              <a:t>Year of Diagnosis, </a:t>
            </a:r>
            <a:r>
              <a:rPr lang="en-US" altLang="en-US" sz="3000" dirty="0" smtClean="0">
                <a:solidFill>
                  <a:schemeClr val="accent1"/>
                </a:solidFill>
                <a:latin typeface="Arial Black" panose="020B0A04020102020204" pitchFamily="34" charset="0"/>
              </a:rPr>
              <a:t>2005 </a:t>
            </a:r>
            <a:r>
              <a:rPr lang="en-US" altLang="en-US" sz="3000" dirty="0">
                <a:solidFill>
                  <a:schemeClr val="accent1"/>
                </a:solidFill>
                <a:latin typeface="Arial Black" panose="020B0A04020102020204" pitchFamily="34" charset="0"/>
              </a:rPr>
              <a:t>- </a:t>
            </a:r>
            <a:r>
              <a:rPr lang="en-US" altLang="en-US" sz="3000" dirty="0" smtClean="0">
                <a:solidFill>
                  <a:schemeClr val="accent1"/>
                </a:solidFill>
                <a:latin typeface="Arial Black" panose="020B0A04020102020204" pitchFamily="34" charset="0"/>
              </a:rPr>
              <a:t>2015</a:t>
            </a:r>
            <a:endParaRPr lang="en-US" altLang="en-US" sz="3000" dirty="0">
              <a:solidFill>
                <a:schemeClr val="accent1"/>
              </a:solidFill>
              <a:latin typeface="Arial Black" panose="020B0A04020102020204" pitchFamily="34" charset="0"/>
            </a:endParaRPr>
          </a:p>
        </p:txBody>
      </p:sp>
      <p:sp>
        <p:nvSpPr>
          <p:cNvPr id="21509" name="Text Box 8"/>
          <p:cNvSpPr txBox="1">
            <a:spLocks noChangeArrowheads="1"/>
          </p:cNvSpPr>
          <p:nvPr/>
        </p:nvSpPr>
        <p:spPr bwMode="auto">
          <a:xfrm>
            <a:off x="-24008" y="6419850"/>
            <a:ext cx="2514600" cy="4381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82880" rIns="182880" bIns="182880" anchor="ctr" anchorCtr="1">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nSpc>
                <a:spcPct val="40000"/>
              </a:lnSpc>
              <a:spcBef>
                <a:spcPct val="50000"/>
              </a:spcBef>
            </a:pPr>
            <a:r>
              <a:rPr lang="en-US" altLang="en-US" sz="1200" i="1" dirty="0"/>
              <a:t>* HIV or AIDS at first diagnosis</a:t>
            </a:r>
          </a:p>
        </p:txBody>
      </p:sp>
      <p:sp>
        <p:nvSpPr>
          <p:cNvPr id="5" name="Rectangle 3"/>
          <p:cNvSpPr>
            <a:spLocks noChangeArrowheads="1"/>
          </p:cNvSpPr>
          <p:nvPr/>
        </p:nvSpPr>
        <p:spPr bwMode="auto">
          <a:xfrm>
            <a:off x="6248400" y="5972175"/>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 </a:t>
            </a:r>
            <a:r>
              <a:rPr lang="en-US" altLang="en-US" sz="1000" i="1" dirty="0"/>
              <a:t>HIV/AIDS in Minnesota: Annual Review</a:t>
            </a:r>
          </a:p>
          <a:p>
            <a:endParaRPr lang="en-US" altLang="en-US" sz="1000" i="1" dirty="0">
              <a:solidFill>
                <a:srgbClr val="99CCFF"/>
              </a:solidFill>
            </a:endParaRPr>
          </a:p>
          <a:p>
            <a:endParaRPr lang="en-US" altLang="en-US" sz="1000" i="1" dirty="0">
              <a:solidFill>
                <a:srgbClr val="99CCFF"/>
              </a:solidFill>
            </a:endParaRPr>
          </a:p>
        </p:txBody>
      </p:sp>
    </p:spTree>
    <p:extLst>
      <p:ext uri="{BB962C8B-B14F-4D97-AF65-F5344CB8AC3E}">
        <p14:creationId xmlns:p14="http://schemas.microsoft.com/office/powerpoint/2010/main" val="4061755610"/>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Ahead:</a:t>
            </a:r>
            <a:br>
              <a:rPr lang="en-US" dirty="0" smtClean="0"/>
            </a:br>
            <a:r>
              <a:rPr lang="en-US" dirty="0" smtClean="0"/>
              <a:t>Preparing for 2016</a:t>
            </a:r>
            <a:endParaRPr lang="en-US" dirty="0"/>
          </a:p>
        </p:txBody>
      </p:sp>
    </p:spTree>
    <p:extLst>
      <p:ext uri="{BB962C8B-B14F-4D97-AF65-F5344CB8AC3E}">
        <p14:creationId xmlns:p14="http://schemas.microsoft.com/office/powerpoint/2010/main" val="1300422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Changes in 2016</a:t>
            </a:r>
            <a:endParaRPr lang="en-US" dirty="0"/>
          </a:p>
        </p:txBody>
      </p:sp>
      <p:sp>
        <p:nvSpPr>
          <p:cNvPr id="3" name="Content Placeholder 2"/>
          <p:cNvSpPr>
            <a:spLocks noGrp="1"/>
          </p:cNvSpPr>
          <p:nvPr>
            <p:ph sz="half" idx="2"/>
          </p:nvPr>
        </p:nvSpPr>
        <p:spPr/>
        <p:txBody>
          <a:bodyPr/>
          <a:lstStyle/>
          <a:p>
            <a:r>
              <a:rPr lang="en-US" dirty="0" smtClean="0"/>
              <a:t>We will no longer include resolved hepatitis C cases in our prevalence estimates</a:t>
            </a:r>
          </a:p>
          <a:p>
            <a:pPr marL="0" indent="0">
              <a:buNone/>
            </a:pPr>
            <a:endParaRPr lang="en-US" dirty="0"/>
          </a:p>
        </p:txBody>
      </p:sp>
    </p:spTree>
    <p:extLst>
      <p:ext uri="{BB962C8B-B14F-4D97-AF65-F5344CB8AC3E}">
        <p14:creationId xmlns:p14="http://schemas.microsoft.com/office/powerpoint/2010/main" val="3806476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Case definitions</a:t>
            </a:r>
            <a:endParaRPr lang="en-US" dirty="0"/>
          </a:p>
        </p:txBody>
      </p:sp>
      <p:sp>
        <p:nvSpPr>
          <p:cNvPr id="3" name="Content Placeholder 2"/>
          <p:cNvSpPr>
            <a:spLocks noGrp="1"/>
          </p:cNvSpPr>
          <p:nvPr>
            <p:ph sz="half" idx="2"/>
          </p:nvPr>
        </p:nvSpPr>
        <p:spPr/>
        <p:txBody>
          <a:bodyPr/>
          <a:lstStyle/>
          <a:p>
            <a:r>
              <a:rPr lang="en-US" dirty="0" smtClean="0"/>
              <a:t>The national case definition changed for 2016</a:t>
            </a:r>
          </a:p>
          <a:p>
            <a:pPr lvl="1"/>
            <a:r>
              <a:rPr lang="en-US" dirty="0" smtClean="0"/>
              <a:t>Confirmed cases must have detectable RNA</a:t>
            </a:r>
          </a:p>
          <a:p>
            <a:pPr lvl="1"/>
            <a:r>
              <a:rPr lang="en-US" dirty="0" smtClean="0"/>
              <a:t>Probable cases have ONLY a positive antibody test</a:t>
            </a:r>
          </a:p>
          <a:p>
            <a:pPr marL="0" indent="0">
              <a:buNone/>
            </a:pPr>
            <a:endParaRPr lang="en-US" dirty="0"/>
          </a:p>
        </p:txBody>
      </p:sp>
    </p:spTree>
    <p:extLst>
      <p:ext uri="{BB962C8B-B14F-4D97-AF65-F5344CB8AC3E}">
        <p14:creationId xmlns:p14="http://schemas.microsoft.com/office/powerpoint/2010/main" val="452962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Case definitions: MN</a:t>
            </a:r>
            <a:endParaRPr lang="en-US" dirty="0"/>
          </a:p>
        </p:txBody>
      </p:sp>
      <p:sp>
        <p:nvSpPr>
          <p:cNvPr id="3" name="Content Placeholder 2"/>
          <p:cNvSpPr>
            <a:spLocks noGrp="1"/>
          </p:cNvSpPr>
          <p:nvPr>
            <p:ph sz="half" idx="2"/>
          </p:nvPr>
        </p:nvSpPr>
        <p:spPr/>
        <p:txBody>
          <a:bodyPr/>
          <a:lstStyle/>
          <a:p>
            <a:r>
              <a:rPr lang="en-US" dirty="0" smtClean="0"/>
              <a:t>Next year</a:t>
            </a:r>
          </a:p>
          <a:p>
            <a:pPr lvl="1"/>
            <a:r>
              <a:rPr lang="en-US" dirty="0" smtClean="0"/>
              <a:t>Total case counts will EXCLUDE resolved cases</a:t>
            </a:r>
          </a:p>
          <a:p>
            <a:pPr marL="0" indent="0">
              <a:buNone/>
            </a:pPr>
            <a:endParaRPr lang="en-US" dirty="0"/>
          </a:p>
        </p:txBody>
      </p:sp>
    </p:spTree>
    <p:extLst>
      <p:ext uri="{BB962C8B-B14F-4D97-AF65-F5344CB8AC3E}">
        <p14:creationId xmlns:p14="http://schemas.microsoft.com/office/powerpoint/2010/main" val="1139070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 You!</a:t>
            </a:r>
            <a:endParaRPr lang="en-US" b="1" dirty="0"/>
          </a:p>
        </p:txBody>
      </p:sp>
      <p:sp>
        <p:nvSpPr>
          <p:cNvPr id="3" name="Content Placeholder 2"/>
          <p:cNvSpPr>
            <a:spLocks noGrp="1"/>
          </p:cNvSpPr>
          <p:nvPr>
            <p:ph idx="4294967295"/>
          </p:nvPr>
        </p:nvSpPr>
        <p:spPr>
          <a:xfrm>
            <a:off x="457200" y="1600200"/>
            <a:ext cx="8229600" cy="4876800"/>
          </a:xfrm>
          <a:prstGeom prst="rect">
            <a:avLst/>
          </a:prstGeom>
        </p:spPr>
        <p:txBody>
          <a:bodyPr/>
          <a:lstStyle/>
          <a:p>
            <a:pPr marL="0" indent="0" algn="ctr">
              <a:buNone/>
            </a:pPr>
            <a:r>
              <a:rPr lang="en-US" dirty="0"/>
              <a:t>For more information, please contact:</a:t>
            </a:r>
          </a:p>
          <a:p>
            <a:pPr marL="0" indent="0">
              <a:buNone/>
            </a:pPr>
            <a:endParaRPr lang="en-US" dirty="0"/>
          </a:p>
          <a:p>
            <a:pPr marL="0" indent="0" algn="ctr">
              <a:buNone/>
            </a:pPr>
            <a:r>
              <a:rPr lang="en-US" dirty="0" smtClean="0"/>
              <a:t>Kristin Sweet, PhD, MPH</a:t>
            </a:r>
            <a:endParaRPr lang="en-US" dirty="0"/>
          </a:p>
          <a:p>
            <a:pPr marL="0" indent="0" algn="ctr">
              <a:buNone/>
            </a:pPr>
            <a:r>
              <a:rPr lang="en-US" dirty="0" smtClean="0">
                <a:hlinkClick r:id="rId3"/>
              </a:rPr>
              <a:t>Kristin.Sweet@state.mn.us</a:t>
            </a:r>
            <a:r>
              <a:rPr lang="en-US" dirty="0" smtClean="0"/>
              <a:t> </a:t>
            </a:r>
            <a:endParaRPr lang="en-US" dirty="0"/>
          </a:p>
          <a:p>
            <a:pPr marL="0" indent="0" algn="ctr">
              <a:buNone/>
            </a:pPr>
            <a:r>
              <a:rPr lang="en-US" dirty="0"/>
              <a:t>(651) </a:t>
            </a:r>
            <a:r>
              <a:rPr lang="en-US" dirty="0" smtClean="0"/>
              <a:t>201-4888</a:t>
            </a:r>
            <a:endParaRPr lang="en-US" dirty="0"/>
          </a:p>
          <a:p>
            <a:endParaRPr lang="en-US" dirty="0"/>
          </a:p>
        </p:txBody>
      </p:sp>
    </p:spTree>
    <p:extLst>
      <p:ext uri="{BB962C8B-B14F-4D97-AF65-F5344CB8AC3E}">
        <p14:creationId xmlns:p14="http://schemas.microsoft.com/office/powerpoint/2010/main" val="3251407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457200" y="3282613"/>
            <a:ext cx="8229600" cy="2320627"/>
          </a:xfrm>
        </p:spPr>
        <p:txBody>
          <a:bodyPr/>
          <a:lstStyle/>
          <a:p>
            <a:pPr>
              <a:lnSpc>
                <a:spcPct val="100000"/>
              </a:lnSpc>
              <a:spcBef>
                <a:spcPts val="0"/>
              </a:spcBef>
            </a:pPr>
            <a:r>
              <a:rPr lang="en-US" b="0" dirty="0" smtClean="0"/>
              <a:t>Dzung Thai, MPH</a:t>
            </a:r>
            <a:r>
              <a:rPr lang="en-US" b="0" dirty="0"/>
              <a:t>, TB Epidemiologist</a:t>
            </a:r>
            <a:endParaRPr lang="en-US" dirty="0"/>
          </a:p>
          <a:p>
            <a:pPr>
              <a:lnSpc>
                <a:spcPct val="100000"/>
              </a:lnSpc>
              <a:spcBef>
                <a:spcPts val="0"/>
              </a:spcBef>
            </a:pPr>
            <a:endParaRPr lang="en-US" dirty="0"/>
          </a:p>
        </p:txBody>
      </p:sp>
      <p:sp>
        <p:nvSpPr>
          <p:cNvPr id="7" name="Title 6"/>
          <p:cNvSpPr>
            <a:spLocks noGrp="1"/>
          </p:cNvSpPr>
          <p:nvPr>
            <p:ph type="title"/>
          </p:nvPr>
        </p:nvSpPr>
        <p:spPr>
          <a:xfrm>
            <a:off x="457200" y="797066"/>
            <a:ext cx="8229600" cy="2267893"/>
          </a:xfrm>
        </p:spPr>
        <p:txBody>
          <a:bodyPr/>
          <a:lstStyle/>
          <a:p>
            <a:pPr>
              <a:lnSpc>
                <a:spcPct val="100000"/>
              </a:lnSpc>
            </a:pPr>
            <a:r>
              <a:rPr lang="en-US" b="1" dirty="0"/>
              <a:t>MDH Tuberculosis Program</a:t>
            </a:r>
          </a:p>
        </p:txBody>
      </p:sp>
      <p:sp>
        <p:nvSpPr>
          <p:cNvPr id="9" name="Text Placeholder 8"/>
          <p:cNvSpPr>
            <a:spLocks noGrp="1"/>
          </p:cNvSpPr>
          <p:nvPr>
            <p:ph type="body" sz="quarter" idx="12"/>
          </p:nvPr>
        </p:nvSpPr>
        <p:spPr/>
        <p:txBody>
          <a:bodyPr/>
          <a:lstStyle/>
          <a:p>
            <a:r>
              <a:rPr lang="en-US" dirty="0" smtClean="0"/>
              <a:t>STD/HIV/TB Section</a:t>
            </a:r>
            <a:endParaRPr lang="en-US" dirty="0"/>
          </a:p>
        </p:txBody>
      </p:sp>
    </p:spTree>
    <p:extLst>
      <p:ext uri="{BB962C8B-B14F-4D97-AF65-F5344CB8AC3E}">
        <p14:creationId xmlns:p14="http://schemas.microsoft.com/office/powerpoint/2010/main" val="1068908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MDH Tuberculosis Program</a:t>
            </a:r>
            <a:endParaRPr lang="en-US" dirty="0"/>
          </a:p>
        </p:txBody>
      </p:sp>
      <p:sp>
        <p:nvSpPr>
          <p:cNvPr id="3" name="Content Placeholder 2"/>
          <p:cNvSpPr>
            <a:spLocks noGrp="1"/>
          </p:cNvSpPr>
          <p:nvPr>
            <p:ph sz="half" idx="2"/>
          </p:nvPr>
        </p:nvSpPr>
        <p:spPr>
          <a:xfrm>
            <a:off x="1091821" y="2057400"/>
            <a:ext cx="6987654" cy="3710262"/>
          </a:xfrm>
        </p:spPr>
        <p:txBody>
          <a:bodyPr/>
          <a:lstStyle/>
          <a:p>
            <a:r>
              <a:rPr lang="en-US" dirty="0" smtClean="0"/>
              <a:t>2015 TB data slides available this summer</a:t>
            </a:r>
          </a:p>
          <a:p>
            <a:r>
              <a:rPr lang="en-US" dirty="0"/>
              <a:t>Website: </a:t>
            </a:r>
            <a:r>
              <a:rPr lang="en-US" dirty="0" smtClean="0">
                <a:hlinkClick r:id="rId3"/>
              </a:rPr>
              <a:t>www.health.state.mn.us/tb</a:t>
            </a:r>
            <a:endParaRPr lang="en-US" dirty="0" smtClean="0"/>
          </a:p>
          <a:p>
            <a:r>
              <a:rPr lang="en-US" dirty="0" smtClean="0"/>
              <a:t>Phone: 651-201-5414 </a:t>
            </a:r>
            <a:r>
              <a:rPr lang="en-US" dirty="0"/>
              <a:t>/ </a:t>
            </a:r>
            <a:r>
              <a:rPr lang="en-US" dirty="0" smtClean="0"/>
              <a:t>877-676-5414 (ask for the TB program)</a:t>
            </a:r>
            <a:endParaRPr lang="en-US" dirty="0"/>
          </a:p>
        </p:txBody>
      </p:sp>
    </p:spTree>
    <p:extLst>
      <p:ext uri="{BB962C8B-B14F-4D97-AF65-F5344CB8AC3E}">
        <p14:creationId xmlns:p14="http://schemas.microsoft.com/office/powerpoint/2010/main" val="3605905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br>
              <a:rPr lang="en-US" b="1" dirty="0" smtClean="0"/>
            </a:br>
            <a:r>
              <a:rPr lang="en-US" b="1" dirty="0" smtClean="0"/>
              <a:t>Thank You!</a:t>
            </a:r>
            <a:endParaRPr lang="en-US" b="1" dirty="0"/>
          </a:p>
        </p:txBody>
      </p:sp>
      <p:sp>
        <p:nvSpPr>
          <p:cNvPr id="3" name="Content Placeholder 2"/>
          <p:cNvSpPr>
            <a:spLocks noGrp="1"/>
          </p:cNvSpPr>
          <p:nvPr>
            <p:ph idx="4294967295"/>
          </p:nvPr>
        </p:nvSpPr>
        <p:spPr>
          <a:xfrm>
            <a:off x="530028" y="1605776"/>
            <a:ext cx="8156772" cy="4876800"/>
          </a:xfrm>
          <a:prstGeom prst="rect">
            <a:avLst/>
          </a:prstGeom>
        </p:spPr>
        <p:txBody>
          <a:bodyPr>
            <a:noAutofit/>
          </a:bodyPr>
          <a:lstStyle/>
          <a:p>
            <a:pPr marL="0" indent="0">
              <a:buNone/>
            </a:pPr>
            <a:r>
              <a:rPr lang="en-US" sz="2400" b="0" dirty="0"/>
              <a:t>For more information, please contact</a:t>
            </a:r>
            <a:r>
              <a:rPr lang="en-US" sz="2400" b="0" dirty="0" smtClean="0"/>
              <a:t>:</a:t>
            </a:r>
            <a:endParaRPr lang="en-US" sz="2400" b="0" dirty="0"/>
          </a:p>
          <a:p>
            <a:pPr marL="0" indent="0">
              <a:buNone/>
            </a:pPr>
            <a:r>
              <a:rPr lang="en-US" sz="2400" b="0" dirty="0" smtClean="0"/>
              <a:t>Cheryl Barber, </a:t>
            </a:r>
            <a:r>
              <a:rPr lang="en-US" sz="2400" b="0" dirty="0"/>
              <a:t>HIV/AIDS </a:t>
            </a:r>
            <a:r>
              <a:rPr lang="en-US" sz="2400" b="0" dirty="0" smtClean="0"/>
              <a:t>Surveillance Coordinator</a:t>
            </a:r>
            <a:endParaRPr lang="en-US" sz="2400" b="0" dirty="0"/>
          </a:p>
          <a:p>
            <a:pPr marL="0" indent="0">
              <a:buNone/>
            </a:pPr>
            <a:r>
              <a:rPr lang="en-US" sz="2400" b="0" dirty="0" smtClean="0">
                <a:hlinkClick r:id="rId3"/>
              </a:rPr>
              <a:t>Cheryl.barber@state.mn.us</a:t>
            </a:r>
            <a:r>
              <a:rPr lang="en-US" sz="2400" b="0" dirty="0" smtClean="0"/>
              <a:t>, (</a:t>
            </a:r>
            <a:r>
              <a:rPr lang="en-US" sz="2400" b="0" dirty="0"/>
              <a:t>651) </a:t>
            </a:r>
            <a:r>
              <a:rPr lang="en-US" sz="2400" b="0" dirty="0" smtClean="0"/>
              <a:t>201-5624</a:t>
            </a:r>
          </a:p>
          <a:p>
            <a:pPr marL="0" indent="0">
              <a:buNone/>
            </a:pPr>
            <a:r>
              <a:rPr lang="en-US" sz="2400" b="0" dirty="0"/>
              <a:t>Japhet </a:t>
            </a:r>
            <a:r>
              <a:rPr lang="en-US" sz="2400" b="0" dirty="0" smtClean="0"/>
              <a:t>Nyakundi</a:t>
            </a:r>
            <a:r>
              <a:rPr lang="en-US" sz="2400" b="0" dirty="0"/>
              <a:t/>
            </a:r>
            <a:br>
              <a:rPr lang="en-US" sz="2400" b="0" dirty="0"/>
            </a:br>
            <a:r>
              <a:rPr lang="en-US" sz="2400" b="0" dirty="0" smtClean="0">
                <a:hlinkClick r:id="rId4"/>
              </a:rPr>
              <a:t>japhet.nyakundi@state.mn.us</a:t>
            </a:r>
            <a:r>
              <a:rPr lang="en-US" sz="2400" b="0" dirty="0" smtClean="0"/>
              <a:t>, 651-201-4030</a:t>
            </a:r>
          </a:p>
          <a:p>
            <a:pPr marL="0" indent="0">
              <a:buNone/>
            </a:pPr>
            <a:r>
              <a:rPr lang="en-US" sz="2400" b="0" dirty="0"/>
              <a:t>Kristin Sweet, PhD, </a:t>
            </a:r>
            <a:r>
              <a:rPr lang="en-US" sz="2400" b="0" dirty="0" smtClean="0"/>
              <a:t>MPH, Hepatitis</a:t>
            </a:r>
            <a:endParaRPr lang="en-US" sz="2400" b="0" dirty="0"/>
          </a:p>
          <a:p>
            <a:pPr marL="0" indent="0">
              <a:buNone/>
            </a:pPr>
            <a:r>
              <a:rPr lang="en-US" sz="2400" b="0" dirty="0" smtClean="0">
                <a:hlinkClick r:id="rId5"/>
              </a:rPr>
              <a:t>Kristin.Sweet@state.mn.us</a:t>
            </a:r>
            <a:r>
              <a:rPr lang="en-US" sz="2400" b="0" dirty="0" smtClean="0"/>
              <a:t>, (</a:t>
            </a:r>
            <a:r>
              <a:rPr lang="en-US" sz="2400" b="0" dirty="0"/>
              <a:t>651) 201-4888</a:t>
            </a:r>
          </a:p>
          <a:p>
            <a:pPr marL="0" indent="0">
              <a:buNone/>
            </a:pPr>
            <a:r>
              <a:rPr lang="en-US" sz="2400" b="0" dirty="0" smtClean="0"/>
              <a:t>Dzung Thai, TB </a:t>
            </a:r>
            <a:br>
              <a:rPr lang="en-US" sz="2400" b="0" dirty="0" smtClean="0"/>
            </a:br>
            <a:r>
              <a:rPr lang="en-US" sz="2400" b="0" dirty="0" smtClean="0">
                <a:hlinkClick r:id="rId6"/>
              </a:rPr>
              <a:t>dzung.thai@state.mn.us</a:t>
            </a:r>
            <a:r>
              <a:rPr lang="en-US" sz="2400" b="0" dirty="0" smtClean="0"/>
              <a:t>, 651-201-5414 (</a:t>
            </a:r>
            <a:r>
              <a:rPr lang="en-US" sz="2400" b="0" dirty="0"/>
              <a:t>ask for the TB program</a:t>
            </a:r>
            <a:r>
              <a:rPr lang="en-US" sz="2400" b="0" dirty="0" smtClean="0"/>
              <a:t>)</a:t>
            </a:r>
          </a:p>
          <a:p>
            <a:pPr marL="0" indent="0">
              <a:buNone/>
            </a:pPr>
            <a:endParaRPr lang="en-US" sz="2400" b="0" dirty="0"/>
          </a:p>
          <a:p>
            <a:pPr marL="0" indent="0">
              <a:buNone/>
            </a:pPr>
            <a:r>
              <a:rPr lang="en-US" sz="2400" b="0" dirty="0" smtClean="0">
                <a:hlinkClick r:id="rId7"/>
              </a:rPr>
              <a:t>www.health.state.mn.us/hiv</a:t>
            </a:r>
            <a:r>
              <a:rPr lang="en-US" sz="2400" b="0" dirty="0" smtClean="0"/>
              <a:t> </a:t>
            </a:r>
            <a:endParaRPr lang="en-US" sz="2400" b="0" dirty="0"/>
          </a:p>
        </p:txBody>
      </p:sp>
    </p:spTree>
    <p:extLst>
      <p:ext uri="{BB962C8B-B14F-4D97-AF65-F5344CB8AC3E}">
        <p14:creationId xmlns:p14="http://schemas.microsoft.com/office/powerpoint/2010/main" val="2026338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ChangeArrowheads="1"/>
          </p:cNvSpPr>
          <p:nvPr/>
        </p:nvSpPr>
        <p:spPr bwMode="auto">
          <a:xfrm>
            <a:off x="154966" y="463633"/>
            <a:ext cx="8989034" cy="115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95000"/>
              </a:lnSpc>
            </a:pPr>
            <a:r>
              <a:rPr lang="en-US" altLang="en-US" sz="3000" dirty="0">
                <a:solidFill>
                  <a:schemeClr val="accent1"/>
                </a:solidFill>
                <a:latin typeface="Arial Black" panose="020B0A04020102020204" pitchFamily="34" charset="0"/>
              </a:rPr>
              <a:t>HIV </a:t>
            </a:r>
            <a:r>
              <a:rPr lang="en-US" altLang="en-US" sz="3000" dirty="0" smtClean="0">
                <a:solidFill>
                  <a:schemeClr val="accent1"/>
                </a:solidFill>
                <a:latin typeface="Arial Black" panose="020B0A04020102020204" pitchFamily="34" charset="0"/>
              </a:rPr>
              <a:t>Diagnoses* in </a:t>
            </a:r>
            <a:r>
              <a:rPr lang="en-US" altLang="en-US" sz="3000" dirty="0">
                <a:solidFill>
                  <a:schemeClr val="accent1"/>
                </a:solidFill>
                <a:latin typeface="Arial Black" panose="020B0A04020102020204" pitchFamily="34" charset="0"/>
              </a:rPr>
              <a:t>Year </a:t>
            </a:r>
            <a:r>
              <a:rPr lang="en-US" altLang="en-US" sz="3000" dirty="0" smtClean="0">
                <a:solidFill>
                  <a:schemeClr val="accent1"/>
                </a:solidFill>
                <a:latin typeface="Arial Black" panose="020B0A04020102020204" pitchFamily="34" charset="0"/>
              </a:rPr>
              <a:t>2015 </a:t>
            </a:r>
            <a:r>
              <a:rPr lang="en-US" altLang="en-US" sz="3000" dirty="0">
                <a:solidFill>
                  <a:schemeClr val="accent1"/>
                </a:solidFill>
                <a:latin typeface="Arial Black" panose="020B0A04020102020204" pitchFamily="34" charset="0"/>
              </a:rPr>
              <a:t>and General Population in Minnesota by Race/Ethnicity</a:t>
            </a:r>
            <a:endParaRPr lang="en-US" altLang="en-US" sz="3000" baseline="30000" dirty="0">
              <a:solidFill>
                <a:schemeClr val="accent1"/>
              </a:solidFill>
              <a:latin typeface="Arial Black" panose="020B0A04020102020204" pitchFamily="34" charset="0"/>
            </a:endParaRPr>
          </a:p>
        </p:txBody>
      </p:sp>
      <p:grpSp>
        <p:nvGrpSpPr>
          <p:cNvPr id="20484" name="Group 12"/>
          <p:cNvGrpSpPr>
            <a:grpSpLocks/>
          </p:cNvGrpSpPr>
          <p:nvPr/>
        </p:nvGrpSpPr>
        <p:grpSpPr bwMode="auto">
          <a:xfrm>
            <a:off x="-86334" y="1226230"/>
            <a:ext cx="9385300" cy="5743576"/>
            <a:chOff x="-106" y="522"/>
            <a:chExt cx="5912" cy="3618"/>
          </a:xfrm>
        </p:grpSpPr>
        <p:graphicFrame>
          <p:nvGraphicFramePr>
            <p:cNvPr id="3" name="Object 3"/>
            <p:cNvGraphicFramePr>
              <a:graphicFrameLocks/>
            </p:cNvGraphicFramePr>
            <p:nvPr>
              <p:extLst>
                <p:ext uri="{D42A27DB-BD31-4B8C-83A1-F6EECF244321}">
                  <p14:modId xmlns:p14="http://schemas.microsoft.com/office/powerpoint/2010/main" val="1963349146"/>
                </p:ext>
              </p:extLst>
            </p:nvPr>
          </p:nvGraphicFramePr>
          <p:xfrm>
            <a:off x="2854" y="1118"/>
            <a:ext cx="2952" cy="29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Object 4"/>
            <p:cNvGraphicFramePr>
              <a:graphicFrameLocks/>
            </p:cNvGraphicFramePr>
            <p:nvPr>
              <p:extLst>
                <p:ext uri="{D42A27DB-BD31-4B8C-83A1-F6EECF244321}">
                  <p14:modId xmlns:p14="http://schemas.microsoft.com/office/powerpoint/2010/main" val="3573678231"/>
                </p:ext>
              </p:extLst>
            </p:nvPr>
          </p:nvGraphicFramePr>
          <p:xfrm>
            <a:off x="-106" y="1238"/>
            <a:ext cx="2960" cy="2902"/>
          </p:xfrm>
          <a:graphic>
            <a:graphicData uri="http://schemas.openxmlformats.org/drawingml/2006/chart">
              <c:chart xmlns:c="http://schemas.openxmlformats.org/drawingml/2006/chart" xmlns:r="http://schemas.openxmlformats.org/officeDocument/2006/relationships" r:id="rId4"/>
            </a:graphicData>
          </a:graphic>
        </p:graphicFrame>
        <p:sp>
          <p:nvSpPr>
            <p:cNvPr id="20489" name="Text Box 6"/>
            <p:cNvSpPr txBox="1">
              <a:spLocks noChangeArrowheads="1"/>
            </p:cNvSpPr>
            <p:nvPr/>
          </p:nvSpPr>
          <p:spPr bwMode="auto">
            <a:xfrm>
              <a:off x="646" y="522"/>
              <a:ext cx="1392"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gn="ctr">
                <a:lnSpc>
                  <a:spcPct val="50000"/>
                </a:lnSpc>
                <a:spcBef>
                  <a:spcPct val="50000"/>
                </a:spcBef>
              </a:pPr>
              <a:endParaRPr lang="en-US" altLang="en-US" sz="2400" dirty="0"/>
            </a:p>
            <a:p>
              <a:pPr algn="ctr">
                <a:lnSpc>
                  <a:spcPct val="50000"/>
                </a:lnSpc>
                <a:spcBef>
                  <a:spcPct val="50000"/>
                </a:spcBef>
              </a:pPr>
              <a:r>
                <a:rPr lang="en-US" altLang="en-US" sz="2400" dirty="0"/>
                <a:t>HIV Diagnoses</a:t>
              </a:r>
            </a:p>
            <a:p>
              <a:pPr algn="ctr">
                <a:lnSpc>
                  <a:spcPct val="50000"/>
                </a:lnSpc>
                <a:spcBef>
                  <a:spcPct val="50000"/>
                </a:spcBef>
              </a:pPr>
              <a:r>
                <a:rPr lang="en-US" altLang="en-US" sz="2400" dirty="0"/>
                <a:t>(n = </a:t>
              </a:r>
              <a:r>
                <a:rPr lang="en-US" altLang="en-US" sz="2400" dirty="0" smtClean="0"/>
                <a:t>294)</a:t>
              </a:r>
              <a:endParaRPr lang="en-US" altLang="en-US" sz="2400" dirty="0"/>
            </a:p>
          </p:txBody>
        </p:sp>
        <p:sp>
          <p:nvSpPr>
            <p:cNvPr id="20490" name="Text Box 7"/>
            <p:cNvSpPr txBox="1">
              <a:spLocks noChangeArrowheads="1"/>
            </p:cNvSpPr>
            <p:nvPr/>
          </p:nvSpPr>
          <p:spPr bwMode="auto">
            <a:xfrm>
              <a:off x="3309" y="534"/>
              <a:ext cx="1392"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gn="ctr">
                <a:lnSpc>
                  <a:spcPct val="50000"/>
                </a:lnSpc>
                <a:spcBef>
                  <a:spcPct val="50000"/>
                </a:spcBef>
              </a:pPr>
              <a:endParaRPr lang="en-US" altLang="en-US" sz="2400" dirty="0"/>
            </a:p>
            <a:p>
              <a:pPr algn="ctr">
                <a:lnSpc>
                  <a:spcPct val="50000"/>
                </a:lnSpc>
                <a:spcBef>
                  <a:spcPct val="50000"/>
                </a:spcBef>
              </a:pPr>
              <a:r>
                <a:rPr lang="en-US" altLang="en-US" sz="2400" dirty="0"/>
                <a:t>Population</a:t>
              </a:r>
              <a:r>
                <a:rPr lang="en-US" altLang="en-US" sz="2400" baseline="30000" dirty="0"/>
                <a:t>†</a:t>
              </a:r>
            </a:p>
            <a:p>
              <a:pPr algn="ctr">
                <a:lnSpc>
                  <a:spcPct val="50000"/>
                </a:lnSpc>
                <a:spcBef>
                  <a:spcPct val="50000"/>
                </a:spcBef>
              </a:pPr>
              <a:r>
                <a:rPr lang="en-US" altLang="en-US" sz="2400" dirty="0"/>
                <a:t> (n = </a:t>
              </a:r>
              <a:r>
                <a:rPr lang="en-US" altLang="en-US" sz="2400" dirty="0" smtClean="0"/>
                <a:t>5,303,925)</a:t>
              </a:r>
              <a:endParaRPr lang="en-US" altLang="en-US" sz="2400" dirty="0"/>
            </a:p>
          </p:txBody>
        </p:sp>
      </p:grpSp>
      <p:sp>
        <p:nvSpPr>
          <p:cNvPr id="20485" name="Text Box 8"/>
          <p:cNvSpPr txBox="1">
            <a:spLocks noChangeArrowheads="1"/>
          </p:cNvSpPr>
          <p:nvPr/>
        </p:nvSpPr>
        <p:spPr bwMode="auto">
          <a:xfrm>
            <a:off x="-172694" y="5868988"/>
            <a:ext cx="3505200" cy="10350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82880" rIns="182880" bIns="182880" anchor="ctr" anchorCtr="1">
            <a:spAutoFit/>
          </a:bodyPr>
          <a:lstStyle>
            <a:lvl1pPr marL="111125" indent="-111125"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nSpc>
                <a:spcPct val="40000"/>
              </a:lnSpc>
              <a:spcBef>
                <a:spcPct val="50000"/>
              </a:spcBef>
            </a:pPr>
            <a:endParaRPr lang="en-US" altLang="en-US" sz="1200" i="1" dirty="0"/>
          </a:p>
          <a:p>
            <a:pPr>
              <a:lnSpc>
                <a:spcPct val="40000"/>
              </a:lnSpc>
              <a:spcBef>
                <a:spcPct val="50000"/>
              </a:spcBef>
            </a:pPr>
            <a:r>
              <a:rPr lang="en-US" altLang="en-US" sz="1200" i="1" dirty="0"/>
              <a:t>* HIV or AIDS at first diagnosis</a:t>
            </a:r>
          </a:p>
          <a:p>
            <a:pPr>
              <a:lnSpc>
                <a:spcPct val="90000"/>
              </a:lnSpc>
              <a:spcBef>
                <a:spcPct val="50000"/>
              </a:spcBef>
            </a:pPr>
            <a:r>
              <a:rPr lang="en-US" altLang="en-US" sz="1200" baseline="30000" dirty="0"/>
              <a:t>†</a:t>
            </a:r>
            <a:r>
              <a:rPr lang="en-US" altLang="en-US" sz="1200" i="1" dirty="0"/>
              <a:t> Population estimates based on 2010 U.S. Census data.</a:t>
            </a:r>
          </a:p>
        </p:txBody>
      </p:sp>
      <p:sp>
        <p:nvSpPr>
          <p:cNvPr id="20486" name="Text Box 9"/>
          <p:cNvSpPr txBox="1">
            <a:spLocks noChangeArrowheads="1"/>
          </p:cNvSpPr>
          <p:nvPr/>
        </p:nvSpPr>
        <p:spPr bwMode="auto">
          <a:xfrm>
            <a:off x="3860800" y="5967413"/>
            <a:ext cx="3657600" cy="6619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lnSpc>
                <a:spcPct val="70000"/>
              </a:lnSpc>
              <a:spcBef>
                <a:spcPct val="50000"/>
              </a:spcBef>
            </a:pPr>
            <a:r>
              <a:rPr lang="en-US" altLang="en-US" sz="1200" dirty="0"/>
              <a:t>n = Number of persons       </a:t>
            </a:r>
            <a:r>
              <a:rPr lang="en-US" altLang="en-US" sz="1200" dirty="0" err="1"/>
              <a:t>Amer</a:t>
            </a:r>
            <a:r>
              <a:rPr lang="en-US" altLang="en-US" sz="1200" dirty="0"/>
              <a:t> </a:t>
            </a:r>
            <a:r>
              <a:rPr lang="en-US" altLang="en-US" sz="1200" dirty="0" err="1"/>
              <a:t>Ind</a:t>
            </a:r>
            <a:r>
              <a:rPr lang="en-US" altLang="en-US" sz="1200" dirty="0"/>
              <a:t> = American Indian</a:t>
            </a:r>
          </a:p>
          <a:p>
            <a:pPr eaLnBrk="1" hangingPunct="1">
              <a:lnSpc>
                <a:spcPct val="70000"/>
              </a:lnSpc>
              <a:spcBef>
                <a:spcPct val="50000"/>
              </a:spcBef>
            </a:pPr>
            <a:r>
              <a:rPr lang="en-US" altLang="en-US" sz="1200" dirty="0" err="1"/>
              <a:t>Afr</a:t>
            </a:r>
            <a:r>
              <a:rPr lang="en-US" altLang="en-US" sz="1200" dirty="0"/>
              <a:t> </a:t>
            </a:r>
            <a:r>
              <a:rPr lang="en-US" altLang="en-US" sz="1200" dirty="0" err="1"/>
              <a:t>Amer</a:t>
            </a:r>
            <a:r>
              <a:rPr lang="en-US" altLang="en-US" sz="1200" dirty="0"/>
              <a:t> = African American (Black, not African-born persons)       </a:t>
            </a:r>
          </a:p>
          <a:p>
            <a:pPr eaLnBrk="1" hangingPunct="1">
              <a:lnSpc>
                <a:spcPct val="70000"/>
              </a:lnSpc>
              <a:spcBef>
                <a:spcPct val="50000"/>
              </a:spcBef>
            </a:pPr>
            <a:r>
              <a:rPr lang="en-US" altLang="en-US" sz="1200" dirty="0" err="1"/>
              <a:t>Afr</a:t>
            </a:r>
            <a:r>
              <a:rPr lang="en-US" altLang="en-US" sz="1200" dirty="0"/>
              <a:t> born = African-born (Black, African-born persons)</a:t>
            </a:r>
          </a:p>
        </p:txBody>
      </p:sp>
      <p:sp>
        <p:nvSpPr>
          <p:cNvPr id="10" name="Rectangle 3"/>
          <p:cNvSpPr>
            <a:spLocks noChangeArrowheads="1"/>
          </p:cNvSpPr>
          <p:nvPr/>
        </p:nvSpPr>
        <p:spPr bwMode="auto">
          <a:xfrm>
            <a:off x="6403366" y="5967413"/>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 </a:t>
            </a:r>
            <a:r>
              <a:rPr lang="en-US" altLang="en-US" sz="1000" i="1" dirty="0"/>
              <a:t>HIV/AIDS in Minnesota: Annual Review</a:t>
            </a:r>
          </a:p>
          <a:p>
            <a:endParaRPr lang="en-US" altLang="en-US" sz="1000" i="1" dirty="0">
              <a:solidFill>
                <a:srgbClr val="99CCFF"/>
              </a:solidFill>
            </a:endParaRPr>
          </a:p>
          <a:p>
            <a:endParaRPr lang="en-US" altLang="en-US" sz="1000" i="1" dirty="0">
              <a:solidFill>
                <a:srgbClr val="99CCFF"/>
              </a:solidFill>
            </a:endParaRPr>
          </a:p>
        </p:txBody>
      </p:sp>
    </p:spTree>
    <p:extLst>
      <p:ext uri="{BB962C8B-B14F-4D97-AF65-F5344CB8AC3E}">
        <p14:creationId xmlns:p14="http://schemas.microsoft.com/office/powerpoint/2010/main" val="2433114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35490" y="516317"/>
            <a:ext cx="91440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5000"/>
              </a:lnSpc>
            </a:pPr>
            <a:r>
              <a:rPr lang="en-US" altLang="en-US" sz="3000" dirty="0">
                <a:solidFill>
                  <a:schemeClr val="accent1"/>
                </a:solidFill>
                <a:latin typeface="Arial Black" panose="020B0A04020102020204" pitchFamily="34" charset="0"/>
              </a:rPr>
              <a:t>HIV </a:t>
            </a:r>
            <a:r>
              <a:rPr lang="en-US" altLang="en-US" sz="3000" dirty="0" smtClean="0">
                <a:solidFill>
                  <a:schemeClr val="accent1"/>
                </a:solidFill>
                <a:latin typeface="Arial Black" panose="020B0A04020102020204" pitchFamily="34" charset="0"/>
              </a:rPr>
              <a:t>Diagnoses* </a:t>
            </a:r>
            <a:r>
              <a:rPr lang="en-US" altLang="en-US" sz="3000" dirty="0">
                <a:solidFill>
                  <a:schemeClr val="accent1"/>
                </a:solidFill>
                <a:latin typeface="Arial Black" panose="020B0A04020102020204" pitchFamily="34" charset="0"/>
              </a:rPr>
              <a:t>Diagnosed in Year </a:t>
            </a:r>
            <a:r>
              <a:rPr lang="en-US" altLang="en-US" sz="3000" dirty="0" smtClean="0">
                <a:solidFill>
                  <a:schemeClr val="accent1"/>
                </a:solidFill>
                <a:latin typeface="Arial Black" panose="020B0A04020102020204" pitchFamily="34" charset="0"/>
              </a:rPr>
              <a:t>2015</a:t>
            </a:r>
            <a:r>
              <a:rPr lang="en-US" altLang="en-US" sz="3000" dirty="0">
                <a:solidFill>
                  <a:schemeClr val="accent1"/>
                </a:solidFill>
                <a:latin typeface="Arial Black" panose="020B0A04020102020204" pitchFamily="34" charset="0"/>
              </a:rPr>
              <a:t/>
            </a:r>
            <a:br>
              <a:rPr lang="en-US" altLang="en-US" sz="3000" dirty="0">
                <a:solidFill>
                  <a:schemeClr val="accent1"/>
                </a:solidFill>
                <a:latin typeface="Arial Black" panose="020B0A04020102020204" pitchFamily="34" charset="0"/>
              </a:rPr>
            </a:br>
            <a:r>
              <a:rPr lang="en-US" altLang="en-US" sz="3000" dirty="0">
                <a:solidFill>
                  <a:schemeClr val="accent1"/>
                </a:solidFill>
                <a:latin typeface="Arial Black" panose="020B0A04020102020204" pitchFamily="34" charset="0"/>
              </a:rPr>
              <a:t>by Gender and Race/Ethnicity</a:t>
            </a:r>
          </a:p>
        </p:txBody>
      </p:sp>
      <p:grpSp>
        <p:nvGrpSpPr>
          <p:cNvPr id="25604" name="Group 56"/>
          <p:cNvGrpSpPr>
            <a:grpSpLocks/>
          </p:cNvGrpSpPr>
          <p:nvPr/>
        </p:nvGrpSpPr>
        <p:grpSpPr bwMode="auto">
          <a:xfrm>
            <a:off x="152400" y="1516856"/>
            <a:ext cx="8636000" cy="4973638"/>
            <a:chOff x="88" y="993"/>
            <a:chExt cx="5440" cy="3133"/>
          </a:xfrm>
        </p:grpSpPr>
        <p:graphicFrame>
          <p:nvGraphicFramePr>
            <p:cNvPr id="2" name="Object 20"/>
            <p:cNvGraphicFramePr>
              <a:graphicFrameLocks/>
            </p:cNvGraphicFramePr>
            <p:nvPr>
              <p:extLst>
                <p:ext uri="{D42A27DB-BD31-4B8C-83A1-F6EECF244321}">
                  <p14:modId xmlns:p14="http://schemas.microsoft.com/office/powerpoint/2010/main" val="3024294943"/>
                </p:ext>
              </p:extLst>
            </p:nvPr>
          </p:nvGraphicFramePr>
          <p:xfrm>
            <a:off x="2720" y="1120"/>
            <a:ext cx="2808" cy="27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ct 2"/>
            <p:cNvGraphicFramePr>
              <a:graphicFrameLocks/>
            </p:cNvGraphicFramePr>
            <p:nvPr>
              <p:extLst>
                <p:ext uri="{D42A27DB-BD31-4B8C-83A1-F6EECF244321}">
                  <p14:modId xmlns:p14="http://schemas.microsoft.com/office/powerpoint/2010/main" val="1173484193"/>
                </p:ext>
              </p:extLst>
            </p:nvPr>
          </p:nvGraphicFramePr>
          <p:xfrm>
            <a:off x="88" y="1380"/>
            <a:ext cx="2603" cy="2746"/>
          </p:xfrm>
          <a:graphic>
            <a:graphicData uri="http://schemas.openxmlformats.org/drawingml/2006/chart">
              <c:chart xmlns:c="http://schemas.openxmlformats.org/drawingml/2006/chart" xmlns:r="http://schemas.openxmlformats.org/officeDocument/2006/relationships" r:id="rId4"/>
            </a:graphicData>
          </a:graphic>
        </p:graphicFrame>
        <p:sp>
          <p:nvSpPr>
            <p:cNvPr id="25609" name="Text Box 4"/>
            <p:cNvSpPr txBox="1">
              <a:spLocks noChangeArrowheads="1"/>
            </p:cNvSpPr>
            <p:nvPr/>
          </p:nvSpPr>
          <p:spPr bwMode="auto">
            <a:xfrm>
              <a:off x="664" y="1001"/>
              <a:ext cx="139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gn="ctr">
                <a:spcBef>
                  <a:spcPct val="50000"/>
                </a:spcBef>
              </a:pPr>
              <a:r>
                <a:rPr lang="en-US" altLang="en-US" sz="2400" dirty="0"/>
                <a:t>Males (n = </a:t>
              </a:r>
              <a:r>
                <a:rPr lang="en-US" altLang="en-US" sz="2400" dirty="0" smtClean="0"/>
                <a:t>225)</a:t>
              </a:r>
              <a:endParaRPr lang="en-US" altLang="en-US" sz="2400" dirty="0"/>
            </a:p>
          </p:txBody>
        </p:sp>
        <p:sp>
          <p:nvSpPr>
            <p:cNvPr id="25610" name="Text Box 5"/>
            <p:cNvSpPr txBox="1">
              <a:spLocks noChangeArrowheads="1"/>
            </p:cNvSpPr>
            <p:nvPr/>
          </p:nvSpPr>
          <p:spPr bwMode="auto">
            <a:xfrm>
              <a:off x="3456" y="993"/>
              <a:ext cx="13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gn="ctr">
                <a:spcBef>
                  <a:spcPct val="50000"/>
                </a:spcBef>
              </a:pPr>
              <a:r>
                <a:rPr lang="en-US" altLang="en-US" sz="2400" dirty="0"/>
                <a:t>Females (n = </a:t>
              </a:r>
              <a:r>
                <a:rPr lang="en-US" altLang="en-US" sz="2400" dirty="0" smtClean="0"/>
                <a:t>68)</a:t>
              </a:r>
              <a:endParaRPr lang="en-US" altLang="en-US" sz="2400" dirty="0"/>
            </a:p>
          </p:txBody>
        </p:sp>
      </p:grpSp>
      <p:sp>
        <p:nvSpPr>
          <p:cNvPr id="25605" name="Text Box 39"/>
          <p:cNvSpPr txBox="1">
            <a:spLocks noChangeArrowheads="1"/>
          </p:cNvSpPr>
          <p:nvPr/>
        </p:nvSpPr>
        <p:spPr bwMode="auto">
          <a:xfrm>
            <a:off x="-76200" y="5825201"/>
            <a:ext cx="2590800" cy="6223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82880" rIns="182880" bIns="182880" anchor="ctr" anchorCtr="1">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a:lnSpc>
                <a:spcPct val="40000"/>
              </a:lnSpc>
              <a:spcBef>
                <a:spcPct val="50000"/>
              </a:spcBef>
            </a:pPr>
            <a:r>
              <a:rPr lang="en-US" altLang="en-US" sz="1200" i="1" dirty="0"/>
              <a:t>* HIV or AIDS at first diagnosis</a:t>
            </a:r>
          </a:p>
          <a:p>
            <a:pPr>
              <a:lnSpc>
                <a:spcPct val="50000"/>
              </a:lnSpc>
              <a:spcBef>
                <a:spcPct val="50000"/>
              </a:spcBef>
            </a:pPr>
            <a:endParaRPr lang="en-US" altLang="en-US" sz="1200" i="1" dirty="0"/>
          </a:p>
        </p:txBody>
      </p:sp>
      <p:sp>
        <p:nvSpPr>
          <p:cNvPr id="25606" name="Text Box 54"/>
          <p:cNvSpPr txBox="1">
            <a:spLocks noChangeArrowheads="1"/>
          </p:cNvSpPr>
          <p:nvPr/>
        </p:nvSpPr>
        <p:spPr bwMode="auto">
          <a:xfrm>
            <a:off x="152400" y="6221043"/>
            <a:ext cx="5638800" cy="6619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
                <a:solidFill>
                  <a:schemeClr val="tx1"/>
                </a:solidFill>
                <a:latin typeface="Arial Narrow" pitchFamily="34" charset="0"/>
              </a:defRPr>
            </a:lvl1pPr>
            <a:lvl2pPr marL="742950" indent="-285750" eaLnBrk="0" hangingPunct="0">
              <a:defRPr sz="600">
                <a:solidFill>
                  <a:schemeClr val="tx1"/>
                </a:solidFill>
                <a:latin typeface="Arial Narrow" pitchFamily="34" charset="0"/>
              </a:defRPr>
            </a:lvl2pPr>
            <a:lvl3pPr marL="1143000" indent="-228600" eaLnBrk="0" hangingPunct="0">
              <a:defRPr sz="600">
                <a:solidFill>
                  <a:schemeClr val="tx1"/>
                </a:solidFill>
                <a:latin typeface="Arial Narrow" pitchFamily="34" charset="0"/>
              </a:defRPr>
            </a:lvl3pPr>
            <a:lvl4pPr marL="1600200" indent="-228600" eaLnBrk="0" hangingPunct="0">
              <a:defRPr sz="600">
                <a:solidFill>
                  <a:schemeClr val="tx1"/>
                </a:solidFill>
                <a:latin typeface="Arial Narrow" pitchFamily="34" charset="0"/>
              </a:defRPr>
            </a:lvl4pPr>
            <a:lvl5pPr marL="2057400" indent="-228600" eaLnBrk="0" hangingPunct="0">
              <a:defRPr sz="600">
                <a:solidFill>
                  <a:schemeClr val="tx1"/>
                </a:solidFill>
                <a:latin typeface="Arial Narrow" pitchFamily="34" charset="0"/>
              </a:defRPr>
            </a:lvl5pPr>
            <a:lvl6pPr marL="2514600" indent="-228600" eaLnBrk="0" fontAlgn="base" hangingPunct="0">
              <a:spcBef>
                <a:spcPct val="0"/>
              </a:spcBef>
              <a:spcAft>
                <a:spcPct val="0"/>
              </a:spcAft>
              <a:defRPr sz="600">
                <a:solidFill>
                  <a:schemeClr val="tx1"/>
                </a:solidFill>
                <a:latin typeface="Arial Narrow" pitchFamily="34" charset="0"/>
              </a:defRPr>
            </a:lvl6pPr>
            <a:lvl7pPr marL="2971800" indent="-228600" eaLnBrk="0" fontAlgn="base" hangingPunct="0">
              <a:spcBef>
                <a:spcPct val="0"/>
              </a:spcBef>
              <a:spcAft>
                <a:spcPct val="0"/>
              </a:spcAft>
              <a:defRPr sz="600">
                <a:solidFill>
                  <a:schemeClr val="tx1"/>
                </a:solidFill>
                <a:latin typeface="Arial Narrow" pitchFamily="34" charset="0"/>
              </a:defRPr>
            </a:lvl7pPr>
            <a:lvl8pPr marL="3429000" indent="-228600" eaLnBrk="0" fontAlgn="base" hangingPunct="0">
              <a:spcBef>
                <a:spcPct val="0"/>
              </a:spcBef>
              <a:spcAft>
                <a:spcPct val="0"/>
              </a:spcAft>
              <a:defRPr sz="600">
                <a:solidFill>
                  <a:schemeClr val="tx1"/>
                </a:solidFill>
                <a:latin typeface="Arial Narrow" pitchFamily="34" charset="0"/>
              </a:defRPr>
            </a:lvl8pPr>
            <a:lvl9pPr marL="3886200" indent="-228600" eaLnBrk="0" fontAlgn="base" hangingPunct="0">
              <a:spcBef>
                <a:spcPct val="0"/>
              </a:spcBef>
              <a:spcAft>
                <a:spcPct val="0"/>
              </a:spcAft>
              <a:defRPr sz="600">
                <a:solidFill>
                  <a:schemeClr val="tx1"/>
                </a:solidFill>
                <a:latin typeface="Arial Narrow" pitchFamily="34" charset="0"/>
              </a:defRPr>
            </a:lvl9pPr>
          </a:lstStyle>
          <a:p>
            <a:pPr eaLnBrk="1" hangingPunct="1">
              <a:lnSpc>
                <a:spcPct val="70000"/>
              </a:lnSpc>
              <a:spcBef>
                <a:spcPct val="50000"/>
              </a:spcBef>
            </a:pPr>
            <a:r>
              <a:rPr lang="en-US" altLang="en-US" sz="1200" dirty="0"/>
              <a:t>n = Number of persons       </a:t>
            </a:r>
            <a:r>
              <a:rPr lang="en-US" altLang="en-US" sz="1200" dirty="0" err="1"/>
              <a:t>Afr</a:t>
            </a:r>
            <a:r>
              <a:rPr lang="en-US" altLang="en-US" sz="1200" dirty="0"/>
              <a:t> </a:t>
            </a:r>
            <a:r>
              <a:rPr lang="en-US" altLang="en-US" sz="1200" dirty="0" err="1"/>
              <a:t>Amer</a:t>
            </a:r>
            <a:r>
              <a:rPr lang="en-US" altLang="en-US" sz="1200" dirty="0"/>
              <a:t> = African American (Black, not African-born persons)       </a:t>
            </a:r>
          </a:p>
          <a:p>
            <a:pPr eaLnBrk="1" hangingPunct="1">
              <a:lnSpc>
                <a:spcPct val="70000"/>
              </a:lnSpc>
              <a:spcBef>
                <a:spcPct val="50000"/>
              </a:spcBef>
            </a:pPr>
            <a:r>
              <a:rPr lang="en-US" altLang="en-US" sz="1200" dirty="0" err="1"/>
              <a:t>Afr</a:t>
            </a:r>
            <a:r>
              <a:rPr lang="en-US" altLang="en-US" sz="1200" dirty="0"/>
              <a:t> born = African-born (Black, African-born persons)       </a:t>
            </a:r>
            <a:r>
              <a:rPr lang="en-US" altLang="en-US" sz="1200" dirty="0" err="1"/>
              <a:t>Amer</a:t>
            </a:r>
            <a:r>
              <a:rPr lang="en-US" altLang="en-US" sz="1200" dirty="0"/>
              <a:t> </a:t>
            </a:r>
            <a:r>
              <a:rPr lang="en-US" altLang="en-US" sz="1200" dirty="0" err="1"/>
              <a:t>Ind</a:t>
            </a:r>
            <a:r>
              <a:rPr lang="en-US" altLang="en-US" sz="1200" dirty="0"/>
              <a:t> = American Indian</a:t>
            </a:r>
          </a:p>
          <a:p>
            <a:pPr eaLnBrk="1" hangingPunct="1">
              <a:lnSpc>
                <a:spcPct val="70000"/>
              </a:lnSpc>
              <a:spcBef>
                <a:spcPct val="50000"/>
              </a:spcBef>
            </a:pPr>
            <a:r>
              <a:rPr lang="en-US" altLang="en-US" sz="1200" dirty="0"/>
              <a:t>Other = Multi-racial persons or persons with unknown race</a:t>
            </a:r>
          </a:p>
        </p:txBody>
      </p:sp>
      <p:sp>
        <p:nvSpPr>
          <p:cNvPr id="10" name="Rectangle 3"/>
          <p:cNvSpPr>
            <a:spLocks noChangeArrowheads="1"/>
          </p:cNvSpPr>
          <p:nvPr/>
        </p:nvSpPr>
        <p:spPr bwMode="auto">
          <a:xfrm>
            <a:off x="6261100" y="6031706"/>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en-US" sz="1000" i="1" dirty="0">
              <a:solidFill>
                <a:srgbClr val="99CCFF"/>
              </a:solidFill>
            </a:endParaRPr>
          </a:p>
          <a:p>
            <a:endParaRPr lang="en-US" altLang="en-US" sz="1000" i="1" dirty="0">
              <a:solidFill>
                <a:srgbClr val="99CCFF"/>
              </a:solidFill>
            </a:endParaRPr>
          </a:p>
          <a:p>
            <a:r>
              <a:rPr lang="en-US" altLang="en-US" sz="1000" i="1" dirty="0"/>
              <a:t>					              	              </a:t>
            </a:r>
            <a:r>
              <a:rPr lang="en-US" altLang="en-US" sz="1000" i="1" dirty="0" smtClean="0"/>
              <a:t> </a:t>
            </a:r>
            <a:r>
              <a:rPr lang="en-US" altLang="en-US" sz="1000" i="1" dirty="0"/>
              <a:t>HIV/AIDS in Minnesota: Annual Review</a:t>
            </a:r>
          </a:p>
          <a:p>
            <a:endParaRPr lang="en-US" altLang="en-US" sz="1000" i="1" dirty="0">
              <a:solidFill>
                <a:srgbClr val="99CCFF"/>
              </a:solidFill>
            </a:endParaRPr>
          </a:p>
          <a:p>
            <a:endParaRPr lang="en-US" altLang="en-US" sz="1000" i="1" dirty="0">
              <a:solidFill>
                <a:srgbClr val="99CCFF"/>
              </a:solidFill>
            </a:endParaRPr>
          </a:p>
        </p:txBody>
      </p:sp>
    </p:spTree>
    <p:extLst>
      <p:ext uri="{BB962C8B-B14F-4D97-AF65-F5344CB8AC3E}">
        <p14:creationId xmlns:p14="http://schemas.microsoft.com/office/powerpoint/2010/main" val="241095013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MDH w dark hyperlinks for white bg">
      <a:dk1>
        <a:srgbClr val="000000"/>
      </a:dk1>
      <a:lt1>
        <a:sysClr val="window" lastClr="FFFFFF"/>
      </a:lt1>
      <a:dk2>
        <a:srgbClr val="0073DF"/>
      </a:dk2>
      <a:lt2>
        <a:srgbClr val="FFFFFF"/>
      </a:lt2>
      <a:accent1>
        <a:srgbClr val="626970"/>
      </a:accent1>
      <a:accent2>
        <a:srgbClr val="25CBD3"/>
      </a:accent2>
      <a:accent3>
        <a:srgbClr val="F3DC85"/>
      </a:accent3>
      <a:accent4>
        <a:srgbClr val="EF2B2D"/>
      </a:accent4>
      <a:accent5>
        <a:srgbClr val="EC8049"/>
      </a:accent5>
      <a:accent6>
        <a:srgbClr val="B7DB95"/>
      </a:accent6>
      <a:hlink>
        <a:srgbClr val="0073DF"/>
      </a:hlink>
      <a:folHlink>
        <a:srgbClr val="62697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_white_template.potx" id="{9079268F-056C-45BC-9436-4757F501D1BB}" vid="{88514D42-B85B-4380-A89A-DF3F43EAB7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MDH_white_template_inc_2015</Template>
  <TotalTime>604</TotalTime>
  <Words>6752</Words>
  <Application>Microsoft Office PowerPoint</Application>
  <PresentationFormat>On-screen Show (4:3)</PresentationFormat>
  <Paragraphs>786</Paragraphs>
  <Slides>77</Slides>
  <Notes>62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Arial</vt:lpstr>
      <vt:lpstr>Arial Black</vt:lpstr>
      <vt:lpstr>Arial Narrow</vt:lpstr>
      <vt:lpstr>Calibri</vt:lpstr>
      <vt:lpstr>Calibri Light</vt:lpstr>
      <vt:lpstr>Times New Roman</vt:lpstr>
      <vt:lpstr>Wingdings</vt:lpstr>
      <vt:lpstr>Office Theme</vt:lpstr>
      <vt:lpstr>Highlights from the MN HIV Surveillance Report,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HIV and Hepatitis B and 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 You!</vt:lpstr>
      <vt:lpstr>Pre-exposure prophylaxis  (PrEP)</vt:lpstr>
      <vt:lpstr>What is PrEP?</vt:lpstr>
      <vt:lpstr>What puts a person at substantial risk?</vt:lpstr>
      <vt:lpstr>How effective is PrEP?</vt:lpstr>
      <vt:lpstr>MDH and PrEP</vt:lpstr>
      <vt:lpstr>What’s Next?</vt:lpstr>
      <vt:lpstr>For more information, please contact:  Japhet Nyakundi 651-201-4030 japhet.nyakundi@state.mn.us</vt:lpstr>
      <vt:lpstr>Hepatitis A, B &amp; C in Minnesota, 2015</vt:lpstr>
      <vt:lpstr>Viral Hepatitis Overview </vt:lpstr>
      <vt:lpstr>Introduction</vt:lpstr>
      <vt:lpstr>Data limitations</vt:lpstr>
      <vt:lpstr>Acute Viral Hepatitis</vt:lpstr>
      <vt:lpstr>Reported rate per 100,000 population of acute viral hepatitis United States, 1998-2013</vt:lpstr>
      <vt:lpstr>Number of Acute* Cases per year Minnesota, 1998-2015</vt:lpstr>
      <vt:lpstr>Chronic Viral Hepatitis</vt:lpstr>
      <vt:lpstr>Overview of Chronic HBV in MN</vt:lpstr>
      <vt:lpstr>Reported Number of Persons with Chronic HBV in MN</vt:lpstr>
      <vt:lpstr>Persons Living with HBV in MN by Current Residence, 2015 </vt:lpstr>
      <vt:lpstr>Persons with Chronic HBV in MN by Age, 2015</vt:lpstr>
      <vt:lpstr>Chronic HBV in MN by Gender, 2015</vt:lpstr>
      <vt:lpstr>Persons Living with Chronic HBV in Minnesota by Race, 2015</vt:lpstr>
      <vt:lpstr>Persons Living with Chronic HBV in Minnesota by Race rates (per 100,000 persons*), 2015</vt:lpstr>
      <vt:lpstr>Persons Living with HBV in Minnesota by Ethnicity rates (per 100,000 persons*), 2015</vt:lpstr>
      <vt:lpstr>Chronic HBV in MN by Place of Birth, 2015</vt:lpstr>
      <vt:lpstr>Overview of HCV in Minnesota</vt:lpstr>
      <vt:lpstr>Reported Number of Persons Living with HCV in MN</vt:lpstr>
      <vt:lpstr>Persons Living with HCV in MN by Current Residence, 2015 </vt:lpstr>
      <vt:lpstr>Persons Living with HCV in MN by Age, 2015</vt:lpstr>
      <vt:lpstr>Persons Living with HCV in MN  by Gender*, 2015</vt:lpstr>
      <vt:lpstr>Persons Living with Chronic HCV in Minnesota by Race, 2015</vt:lpstr>
      <vt:lpstr>Persons Living with HCV in Minnesota by Race rates (per 100,000 persons*), 2015</vt:lpstr>
      <vt:lpstr>Persons Living with HCV in Minnesota by Ethnicity rates (per 100,000 persons*), 2015</vt:lpstr>
      <vt:lpstr>Hepatitis C in Persons Under 30</vt:lpstr>
      <vt:lpstr>New Reports of HCV in Minnesota by Age Group, 2015</vt:lpstr>
      <vt:lpstr>New Reports of HCV in Minnesota by Year of Birth, 2015</vt:lpstr>
      <vt:lpstr>Changes Ahead: Preparing for 2016</vt:lpstr>
      <vt:lpstr>Big Changes in 2016</vt:lpstr>
      <vt:lpstr>Changes in Case definitions</vt:lpstr>
      <vt:lpstr>Changes in Case definitions: MN</vt:lpstr>
      <vt:lpstr>Thank You!</vt:lpstr>
      <vt:lpstr>MDH Tuberculosis Program</vt:lpstr>
      <vt:lpstr>MDH Tuberculosis Program</vt:lpstr>
      <vt:lpstr>Questions? Thank You!</vt:lpstr>
    </vt:vector>
  </TitlesOfParts>
  <Company>MN.IT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Presentation</dc:subject>
  <dc:creator>Cheryl Barber</dc:creator>
  <cp:lastModifiedBy>Kathy Melaas</cp:lastModifiedBy>
  <cp:revision>194</cp:revision>
  <cp:lastPrinted>2016-04-24T22:45:55Z</cp:lastPrinted>
  <dcterms:created xsi:type="dcterms:W3CDTF">2016-04-22T00:54:22Z</dcterms:created>
  <dcterms:modified xsi:type="dcterms:W3CDTF">2016-04-29T15:27:59Z</dcterms:modified>
</cp:coreProperties>
</file>