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37"/>
  </p:notesMasterIdLst>
  <p:handoutMasterIdLst>
    <p:handoutMasterId r:id="rId38"/>
  </p:handoutMasterIdLst>
  <p:sldIdLst>
    <p:sldId id="543" r:id="rId6"/>
    <p:sldId id="277" r:id="rId7"/>
    <p:sldId id="595" r:id="rId8"/>
    <p:sldId id="262" r:id="rId9"/>
    <p:sldId id="624" r:id="rId10"/>
    <p:sldId id="278" r:id="rId11"/>
    <p:sldId id="603" r:id="rId12"/>
    <p:sldId id="604" r:id="rId13"/>
    <p:sldId id="597" r:id="rId14"/>
    <p:sldId id="605" r:id="rId15"/>
    <p:sldId id="606" r:id="rId16"/>
    <p:sldId id="613" r:id="rId17"/>
    <p:sldId id="614" r:id="rId18"/>
    <p:sldId id="615" r:id="rId19"/>
    <p:sldId id="616" r:id="rId20"/>
    <p:sldId id="617" r:id="rId21"/>
    <p:sldId id="618" r:id="rId22"/>
    <p:sldId id="619" r:id="rId23"/>
    <p:sldId id="359" r:id="rId24"/>
    <p:sldId id="620" r:id="rId25"/>
    <p:sldId id="621" r:id="rId26"/>
    <p:sldId id="577" r:id="rId27"/>
    <p:sldId id="511" r:id="rId28"/>
    <p:sldId id="512" r:id="rId29"/>
    <p:sldId id="622" r:id="rId30"/>
    <p:sldId id="623" r:id="rId31"/>
    <p:sldId id="281" r:id="rId32"/>
    <p:sldId id="611" r:id="rId33"/>
    <p:sldId id="612" r:id="rId34"/>
    <p:sldId id="537" r:id="rId35"/>
    <p:sldId id="352"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D1FF"/>
    <a:srgbClr val="D6EDFF"/>
    <a:srgbClr val="003865"/>
    <a:srgbClr val="78BE21"/>
    <a:srgbClr val="000000"/>
    <a:srgbClr val="E8E8E8"/>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83" autoAdjust="0"/>
  </p:normalViewPr>
  <p:slideViewPr>
    <p:cSldViewPr snapToGrid="0">
      <p:cViewPr varScale="1">
        <p:scale>
          <a:sx n="110" d="100"/>
          <a:sy n="110" d="100"/>
        </p:scale>
        <p:origin x="55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77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1/11/2024</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1/11/2024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73850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year we calculate the rate of diagnosis for each racial/ethnic group represented in the surveillance system to assess the impact of HIV within each community. The rate takes into account the size of the population of each group.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Non-Hispanic Black Minnesotans had the highest rate of diagnoses in 2022 with 54.9 HIV diagnoses per 100,000 population among Black, not African-born people. For African-Americans who are not African-born, this represents a rate that is 26 times the rate in the white non-Hispanic population in Minnesota. The next highest rate was among American Indians with a rate of people newly diagnosed with HIV of 19.8 per 100,000 people, 9.4 times the rate of white, non-Hispanic people.</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Black African-born people had a rate of 17.2 HIV diagnoses per 100,000 population which is 8 times that of the white non-Hispanic population.</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Hispanic people of any race have the next highest rate of newly diagnosed HIV cases in Minnesota at 14.8 per 100,000 people; this is a rate 7 times that of white, non-Hispanic people.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9833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differences in the racial/ethnic distribution by sex assigned at birth. Left to right are data for people assigned Male and Female at birth.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LEFT, among 211 people assigned the sex of male at birth, 37% of the 2022 cases diagnosed in Minnesota are Non-Hispanic white [seen in dark BLUE]. Non-Hispanic Black non-African born [In light GREEN] and black, African-born males [light BLUE] made up 35% of cases and Hispanic males of any race accounted for 17% of cases.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RIGHT, Among the 51 people assigned the sex of female at birth, the disparities of new HIV diagnoses are even more </a:t>
            </a:r>
            <a:r>
              <a:rPr lang="en-US" sz="1800" dirty="0">
                <a:effectLst/>
                <a:latin typeface="Calibri" panose="020F0502020204030204" pitchFamily="34" charset="0"/>
                <a:ea typeface="Times New Roman" panose="02020603050405020304" pitchFamily="18" charset="0"/>
              </a:rPr>
              <a:t>apparent among people of color. They represent 77% of new HIV cases assigned female at birth vs 63% of new HIV cases assigned male at birth.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Nearly half of female infections, or 49% combined, 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Black, African-born and non-African born.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7152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look at cases and rates of the 262 new HIV infections by sex assigned at birth and reported sexual behavior.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By sex assigned at birth….</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proportion of cases among cisgender men has increased over the last few years. Cisgender men represent 81% of all new HIV diagnoses. </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diagnoses among cisgender women has decreased to 50 in 2022 from more than 60 in 2021.</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further at data by risk behavior….</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Men who have Sex with Men (MSM), have the highest rate of HIV diagnosis than any other sub-category. In 2022, the estimated rate of HIV diagnosis among MSM was 121.3 per 100,000 population. This is nearly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33</a:t>
            </a:r>
            <a:r>
              <a:rPr lang="en-US" sz="1800" dirty="0">
                <a:effectLst/>
                <a:latin typeface="Calibri" panose="020F0502020204030204" pitchFamily="34" charset="0"/>
                <a:ea typeface="Calibri" panose="020F0502020204030204" pitchFamily="34" charset="0"/>
                <a:cs typeface="Times New Roman" panose="02020603050405020304" pitchFamily="18" charset="0"/>
              </a:rPr>
              <a:t> times higher than the rate among non-MSM cisgender men.</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note that MSM contains cases from all racial/ethnic categories and therefore, cannot be directly compared to the rates on the previous slide. For more information on how this rate was estimated, see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HIV Surveillance Technical Notes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which are available on our website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76673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In 2022, new diagnoses among MSM were largely made up of white (43%), Black African-American (28%), and Hispanic (22%) MSM.   This is compared to total new diagnoses in Minnesota, where White people made up only 35% and other races made up 22% of all new diagnoses.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Data: New Diagnoses Among MSM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White: 43%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Black / African American: 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Hispanic: 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Other: 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30286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2022, there were 105 cases diagnosed under the age of 30, accounting for 40% of all cases. 94 (90%) of these were in people assigned male sex at birth. Age groups 20-24 and 35-39 had the largest number of new cases in 2022.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03453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risk for all people diagnosed with HIV in Minnesota during the past decade and since the beginning of the epidemic. In 2022, of cases where mode of transmission was reported, men having sex with men was the most common, accounting for 47% of all diagnoses and 77% of diagnoses with known modes of transmission. Mode of exposure was unknown or undisclosed in 39% of cases in 2022. </a:t>
            </a:r>
          </a:p>
          <a:p>
            <a:endParaRPr lang="en-US" dirty="0"/>
          </a:p>
          <a:p>
            <a:r>
              <a:rPr lang="en-US" dirty="0"/>
              <a:t>The number of cases among people</a:t>
            </a:r>
            <a:r>
              <a:rPr lang="en-US" baseline="0" dirty="0"/>
              <a:t> who inject drugs (IDU only) was</a:t>
            </a:r>
            <a:r>
              <a:rPr lang="en-US" dirty="0"/>
              <a:t> 22 cases in 2022, an increase from 2020 and 2021, which continues the trend seen since 2019 when an outbreak began among persons who inject drugs in Hennepin-Ramsey counties. Another outbreak in the Duluth region includes about half of cases that are among persons who inject drugs. </a:t>
            </a:r>
            <a:r>
              <a:rPr lang="en-US" baseline="0" dirty="0"/>
              <a:t>More details on these outbreaks later in this slide presentation.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74888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slides describes HIV diagnoses by global region of birth among foreign-born people. In general, the number of new HIV infections diagnosed among foreign-born people in Minnesota has steadily increased from 20 cases in 1990 to an average of 82 cases over the last decade. This increase has been largely driven by the increase of cases among African-born people, as well as people from Mexico, Central and South America and the Caribbean.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2022, there were 46 cases of newly reported HIV among foreign-born people. This is about one in five of all new cases (18%) The majority of foreign-born cases in 2022 were from Africa, followed by Latin America and the Caribbean.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25202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past decade, foreign-born cases have a higher rate of late testers compared to US-born cases. In 2021, Among 89 foreign-born cases, 34 (38%) of foreign-born cases were late testers compared to 18% of US-born cases. Over the decade, the range of foreign-born cases that were late testers ranged from 27% - 46%.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late testers for 2022 includes only those progressing to AIDS through February 2023. </a:t>
            </a:r>
            <a:r>
              <a:rPr lang="en-US" sz="1200" dirty="0"/>
              <a:t>Please note that cases diagnosed in 2022 may not encompass all cases diagnosed – since a full year of observation is required to capture progress to AIDS within a year (which would end later this year in December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56801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ability to interrupt the transmission of HIV from mother to child via antiretroviral therapy and appropriate perinatal care is an important accomplishment in the history of the HIV/AIDS epidemic. Without antiretroviral therapy, newborn HIV infection rates range from 25-30%, but decrease to 1-2% with appropriate medical intervention. The rate of transmission has decreased from 15% between 1994 and 1996 to 0.0% in the past three years (2020-2022). The last HIV perinatal transmission was in 2017.</a:t>
            </a: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past decade, the number of births to pregnant parents living with HIV has ranged between 37-66 births (2012-2022). </a:t>
            </a: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2022, there was a decrease to 37  births to pregnant people living with HIV with no perinatal HIV baby born to a HIV-positive pregnant person in Minnesota during the year.</a:t>
            </a: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95567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number of new HIV diagnoses among people assigned male sex at birth aged 13-24 has ranged from 32-62 cases over the past decade. Since the low in 2018, we’ve seen an increase of new diagnoses among males in this age group where there are 62 cases reported in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2022, among adolescent and young adults assigned female sex at birth, there were 7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2022, the total number of cases among adolescents and young adults were higher from the previous year with 69 cases in 2022 compared to 61 cases in 2021. </a:t>
            </a:r>
            <a:endParaRPr kumimoji="0" lang="en-US" sz="1200" b="0" i="0" u="none" strike="noStrike" kern="1200" cap="none" spc="0" normalizeH="0" baseline="0" noProof="0" dirty="0">
              <a:ln>
                <a:noFill/>
              </a:ln>
              <a:solidFill>
                <a:prstClr val="black"/>
              </a:solidFill>
              <a:effectLst/>
              <a:uLnTx/>
              <a:uFillTx/>
              <a:latin typeface="Times New Roman"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7061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our webinar, we take a moment to acknowledge that Minnesota stands on ancestral land of tribal nations… including the Dakota, Ojibwe, Ho Chunk, and other nations. Please take a moment to consider the treaties made by the Tribal nations that entitle non-native people to live and work on traditional Native lands.</a:t>
            </a:r>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95832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racial distribution among adolescents/young adults by sex assigned at birth combining the most recent three years of data.</a:t>
            </a:r>
          </a:p>
          <a:p>
            <a:endParaRPr lang="en-US" dirty="0"/>
          </a:p>
          <a:p>
            <a:r>
              <a:rPr lang="en-US" dirty="0"/>
              <a:t>Between the years 2020 and 2022 we had 155 cases assigned male sex at birth [LEFT Graph] reported among adolescents and young adults, and 21 females reported in the 13-24 age group. For people assigned male sex at birth, Non-Hispanic African-American [GREEN] accounted for half of the cases, Non-Hispanic White [DARK BLUE] and Hispanic of any race [BROWN] young adults accounted for about 1 in 5 cases each in the 13-24 age group. </a:t>
            </a:r>
          </a:p>
          <a:p>
            <a:r>
              <a:rPr lang="en-US" dirty="0"/>
              <a:t>Among people with female sex assigned at birth [RIGHT], Non-Hispanic White [DARK BLUE] accounted for about one-third and black African-born [LIGHT BLUE] accounted for about one quarter of the cases in the 13-24 age group.  Non-Hispanic African-Americans [GREEN] accounted for about 1 in 7 cases and Non-Hispanic Multi-race accounted for 1 in 10 of the cases.</a:t>
            </a:r>
          </a:p>
          <a:p>
            <a:endParaRPr lang="en-US" dirty="0"/>
          </a:p>
          <a:p>
            <a:r>
              <a:rPr lang="en-US" dirty="0"/>
              <a:t>Data:</a:t>
            </a:r>
          </a:p>
          <a:p>
            <a:r>
              <a:rPr lang="en-US" b="1" dirty="0"/>
              <a:t>Assigned Male at Birth (N=155)</a:t>
            </a:r>
          </a:p>
          <a:p>
            <a:r>
              <a:rPr lang="en-US" dirty="0"/>
              <a:t>African American: 50%</a:t>
            </a:r>
          </a:p>
          <a:p>
            <a:r>
              <a:rPr lang="en-US" dirty="0"/>
              <a:t>White: 20%</a:t>
            </a:r>
          </a:p>
          <a:p>
            <a:r>
              <a:rPr lang="en-US" dirty="0"/>
              <a:t>Multi-race: 7%</a:t>
            </a:r>
          </a:p>
          <a:p>
            <a:r>
              <a:rPr lang="en-US" dirty="0"/>
              <a:t>Asian: 3%</a:t>
            </a:r>
          </a:p>
          <a:p>
            <a:r>
              <a:rPr lang="en-US" dirty="0"/>
              <a:t>American Indian: 25%</a:t>
            </a:r>
          </a:p>
          <a:p>
            <a:r>
              <a:rPr lang="en-US" dirty="0"/>
              <a:t>Hispanic: 18%</a:t>
            </a:r>
          </a:p>
          <a:p>
            <a:r>
              <a:rPr lang="en-US" dirty="0"/>
              <a:t>African born: 0%</a:t>
            </a:r>
          </a:p>
          <a:p>
            <a:endParaRPr lang="en-US" dirty="0"/>
          </a:p>
          <a:p>
            <a:r>
              <a:rPr lang="en-US" b="1" dirty="0"/>
              <a:t>Assigned Female at Birth (N=21)</a:t>
            </a:r>
          </a:p>
          <a:p>
            <a:r>
              <a:rPr lang="en-US" dirty="0"/>
              <a:t>African American: 14%</a:t>
            </a:r>
          </a:p>
          <a:p>
            <a:r>
              <a:rPr lang="en-US" dirty="0"/>
              <a:t>White: 33%</a:t>
            </a:r>
          </a:p>
          <a:p>
            <a:r>
              <a:rPr lang="en-US" dirty="0"/>
              <a:t>Multi-race: 10%</a:t>
            </a:r>
          </a:p>
          <a:p>
            <a:r>
              <a:rPr lang="en-US" dirty="0"/>
              <a:t>Asian: 5%</a:t>
            </a:r>
          </a:p>
          <a:p>
            <a:r>
              <a:rPr lang="en-US" dirty="0"/>
              <a:t>American Indian: 5%</a:t>
            </a:r>
          </a:p>
          <a:p>
            <a:r>
              <a:rPr lang="en-US" dirty="0"/>
              <a:t>Hispanic: 9%</a:t>
            </a:r>
          </a:p>
          <a:p>
            <a:r>
              <a:rPr lang="en-US" dirty="0"/>
              <a:t>African Born: 24%</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72457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 mode of exposure among people assigned male sex at birth in the 13-24 age group [LEFT] , Male to Male sex was found to account for 90% of the cases, while the combined risk of MSM and IDU was estimated to account for 5% of the cases and 3% was attributed to injection drug use mode of transmission.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Among adolescent people assigned female sex at birth [RIGHT], Most women HIV risk is unknown (71%) [LIGHT BLUE], while 19% of cases were found to have heterosexual contact as their mode of exposure [DARK BLUE], and 10% attributed to injection drug use [LIGHT GREEN].</a:t>
            </a:r>
          </a:p>
          <a:p>
            <a:endParaRPr lang="en-US" dirty="0"/>
          </a:p>
          <a:p>
            <a:r>
              <a:rPr lang="en-US" dirty="0"/>
              <a:t>Data:</a:t>
            </a:r>
          </a:p>
          <a:p>
            <a:r>
              <a:rPr lang="en-US" b="1" dirty="0"/>
              <a:t>Assigned Male at Birth (n=155)</a:t>
            </a:r>
          </a:p>
          <a:p>
            <a:r>
              <a:rPr lang="en-US" dirty="0"/>
              <a:t>MSM: 90%</a:t>
            </a:r>
          </a:p>
          <a:p>
            <a:r>
              <a:rPr lang="en-US" dirty="0"/>
              <a:t>IDU: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MSM/IDU: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Unknown Risk: 2%</a:t>
            </a:r>
          </a:p>
          <a:p>
            <a:endParaRPr lang="en-US" dirty="0"/>
          </a:p>
          <a:p>
            <a:r>
              <a:rPr lang="en-US" b="1" dirty="0"/>
              <a:t>Assigned Female at Birth (n=21)</a:t>
            </a:r>
            <a:endParaRPr lang="en-US" dirty="0"/>
          </a:p>
          <a:p>
            <a:r>
              <a:rPr lang="en-US" dirty="0"/>
              <a:t>Unknown Risk: 71%</a:t>
            </a:r>
          </a:p>
          <a:p>
            <a:r>
              <a:rPr lang="en-US" dirty="0" err="1"/>
              <a:t>Heterosex</a:t>
            </a:r>
            <a:r>
              <a:rPr lang="en-US" dirty="0"/>
              <a:t>: 19%</a:t>
            </a:r>
          </a:p>
          <a:p>
            <a:r>
              <a:rPr lang="en-US" dirty="0"/>
              <a:t>IDU: 10%</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3937294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December 31, 2022, there were estimated to be 9,805 persons alive and living with HIV/AIDS in Minnesota. This number included 5,615 (57%) living with an HIV infection that had not progressed to an AIDS diagnosis and 4,190 (43%) living with AIDS. This number also included 2,702 persons who were first reported with HIV or AIDS elsewhere and now live in Minnesota and excluded 1,734 persons first reported with HIV or AIDS in Minnesota who now live out of state.</a:t>
            </a:r>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1455528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In 2022, MSM (including MSM&amp;IDU) made up 53% of all people living with HIV in Minnesota.  42% of all people living with HIV are white, while 65% of MSM living with HIV are white.   21% of all people living with HIV in Minnesota are Black, African-American, while only 17% of MSM living with HIV are Black, African-American.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Total PLWH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White: 42%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Black, African American: 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Asian/Pacific Islander: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American Indian: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Hispanic: 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Black, African Born: 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Other: 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rgbClr val="FFFF00"/>
                </a:highlight>
              </a:rPr>
              <a:t>MSM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White: 65%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Black, African American: 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Asian/Pacific Islander: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American Indian: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Hispanic: 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Black, African Born: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Other: 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30286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One particular population of interest in Minnesota that sets us apart from other states is our larger</a:t>
            </a:r>
            <a:r>
              <a:rPr lang="en-US" baseline="0" dirty="0">
                <a:latin typeface="Times New Roman" pitchFamily="18" charset="0"/>
              </a:rPr>
              <a:t> foreign-born HIV-positive population. </a:t>
            </a:r>
            <a:r>
              <a:rPr lang="en-US" dirty="0">
                <a:latin typeface="Times New Roman" pitchFamily="18" charset="0"/>
              </a:rPr>
              <a:t>Between 1990 and 2022, the number of foreign-born people living with HIV/AIDS in Minnesota increased substantially, especially among the African-born population.  In 1990, 50 foreign-born people were reported to be living with HIV/AIDS in Minnesota, and by 2007 this number had increased to 1,126 people.  In 2022, the total number of foreign-born people living with HIV/AIDS in Minnesota was 2655, a 4% increase from 2021.  The majority of these people immigrated to the United States from Africa and Latin America.</a:t>
            </a:r>
            <a:r>
              <a:rPr lang="en-US" baseline="0" dirty="0">
                <a:latin typeface="Times New Roman" pitchFamily="18" charset="0"/>
              </a:rPr>
              <a:t> </a:t>
            </a:r>
            <a:r>
              <a:rPr lang="en-US" dirty="0">
                <a:latin typeface="Times New Roman" pitchFamily="18" charset="0"/>
              </a:rPr>
              <a:t>This trend illustrates the growing diversity of the HIV-positive population in Minnesota and the need for culturally appropriate HIV care and prevention 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Non-U.S. born persons make up 37% of all people living with HIV in Minnesota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65955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Minnesota has seen an increase of HIV among certain populations in Hennepin and Ramsey Counties. An outbreak was declared in Hennepin and Ramsey counties among people who inject drugs (PWID) in 2020 with cases dating back to December 2018. </a:t>
            </a:r>
          </a:p>
          <a:p>
            <a:pPr algn="l"/>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Minnesota's outbreak-associated cases have risk factors consistent with the national outbreaks.</a:t>
            </a:r>
          </a:p>
          <a:p>
            <a:pPr algn="l"/>
            <a:r>
              <a:rPr lang="en-US" b="0" i="0" dirty="0">
                <a:solidFill>
                  <a:srgbClr val="000000"/>
                </a:solidFill>
                <a:effectLst/>
                <a:latin typeface="Open Sans" panose="020B0606030504020204" pitchFamily="34" charset="0"/>
              </a:rPr>
              <a:t>People at high risk in the current outbreaks include:</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use injection drugs or share needles/works.</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experiencing homelessness or unstable housing.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exchange sex for income and other items they need.</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r>
              <a:rPr lang="en-US" b="0" i="0" dirty="0">
                <a:solidFill>
                  <a:srgbClr val="000000"/>
                </a:solidFill>
                <a:effectLst/>
                <a:latin typeface="Open Sans" panose="020B0606030504020204" pitchFamily="34" charset="0"/>
              </a:rPr>
              <a:t>For more information, please see our updated HIV statistics website, described at the end of the presentation.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09026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Minnesota has seen an increase of HIV in the Duluth area (30-mile radius).  Minnesota declared an outbreak in 2021 in the Duluth area with cases dating back to 2019. The Duluth area outbreak includes all newly diagnosed HIV cases and linked cases within the region. Typically, there are 1-5 cases of HIV per year in St. Louis County, beginning in the fall of 2019 there was a significant increase of newly diagnosed HIV cases in the area.</a:t>
            </a:r>
          </a:p>
          <a:p>
            <a:pPr algn="l"/>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People at high risk in the current outbreaks include:</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use injection drugs or share needles/works.</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experiencing homelessness or unstable housing.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exchange sex for income and other items they need.</a:t>
            </a:r>
          </a:p>
          <a:p>
            <a:pPr algn="l">
              <a:buFont typeface="Arial" panose="020B0604020202020204" pitchFamily="34" charset="0"/>
              <a:buChar char="•"/>
            </a:pPr>
            <a:r>
              <a:rPr lang="en-US" b="0" i="0" dirty="0">
                <a:solidFill>
                  <a:srgbClr val="000000"/>
                </a:solidFill>
                <a:effectLst/>
                <a:latin typeface="Open Sans" panose="020B0606030504020204" pitchFamily="34" charset="0"/>
              </a:rPr>
              <a:t>Men who have sex with men.</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r>
              <a:rPr lang="en-US" b="0" i="0" dirty="0">
                <a:solidFill>
                  <a:srgbClr val="000000"/>
                </a:solidFill>
                <a:effectLst/>
                <a:latin typeface="Open Sans" panose="020B0606030504020204" pitchFamily="34" charset="0"/>
              </a:rPr>
              <a:t>For more information, please see our updated HIV statistics website, described at the end of the presentation.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4560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newly diagnosed HIV case counts by county, we recently updated our statistics web page to include information on outbreak data.</a:t>
            </a:r>
          </a:p>
          <a:p>
            <a:endParaRPr lang="en-US" dirty="0"/>
          </a:p>
          <a:p>
            <a:r>
              <a:rPr lang="en-US" dirty="0"/>
              <a:t>Please visit the Minnesota Department of Health HIV pages at www.health.state.mn for additional details. </a:t>
            </a:r>
          </a:p>
          <a:p>
            <a:endParaRPr lang="en-US" dirty="0"/>
          </a:p>
          <a:p>
            <a:r>
              <a:rPr lang="en-US" dirty="0"/>
              <a:t>While you’re here, you can subscribe to our listserv to receive HIV/STD prevention updates to your email.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6731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rPr>
              <a:t>The COVID-19 pandemic in the United States led to disruptions in HIV testing services and access to clinical services throughout 2020. This disruption resulted in a steep, single-year decline in HIV diagnoses that is mostly attributed to declines in testing caused by less frequent visits to health centers, reduced outreach services, and shifting of public health staff to COVID-19 response activities. Given these disruptions, data for 2020 should be interpreted with caution. </a:t>
            </a:r>
          </a:p>
          <a:p>
            <a:pPr marL="0" marR="0">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The overall number of HIV diagnoses in the United States in 2020 (30,403) was 17% lower than in 2019. Disruptions in clinical care services, patient hesitancy in accessing clinical services, shortages in HIV testing reagents and materials, shifting of partner services staff to COVID-19 activities, and disruptions in services provided by community-based organizations in 2020 likely led to underdiagnosis of HIV in the U.S. Although state and local health departments quickly developed and implemented innovative strategies for HIV-related testing and care services, such as self-testing and telehealth, during the first year of the COVID-19 pandemic, these strategies did not make up for declines in laboratory-based HIV testing. In addition, telehealth visits might not have included orders for laboratory testing due to social distancing recommendations, or patients may have been reluctant to access testing during this time. Underreporting of laboratory test results to state and local HIV surveillance programs was not a major contributor to declines in diagnoses, as all jurisdictions reported entry and reported to CDC all laboratory results received.</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Since the COVID-19 pandemic is still ongoing, more time and data are needed to accurately assess COVID-19’s impact on HIV in the United States. Assessments of trends in HIV diagnoses that include the year 2020 are discouraged.</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909946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4279175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How do we use these definitions:  We follow CDC’s </a:t>
            </a:r>
            <a:r>
              <a:rPr lang="en-US" i="1" dirty="0"/>
              <a:t>transmission category </a:t>
            </a:r>
            <a:r>
              <a:rPr lang="en-US" dirty="0"/>
              <a:t>hierarchy</a:t>
            </a:r>
          </a:p>
          <a:p>
            <a:r>
              <a:rPr lang="en-US" dirty="0"/>
              <a:t>We use person-first language (</a:t>
            </a:r>
            <a:r>
              <a:rPr lang="en-US" dirty="0" err="1"/>
              <a:t>ie</a:t>
            </a:r>
            <a:r>
              <a:rPr lang="en-US" dirty="0"/>
              <a:t>. gender identity) to better represent HIV data in our state, specifically where transmission categories fall short in representing the HIV burden in each community</a:t>
            </a:r>
          </a:p>
          <a:p>
            <a:endParaRPr lang="en-US" dirty="0"/>
          </a:p>
          <a:p>
            <a:r>
              <a:rPr lang="en-US" dirty="0"/>
              <a:t>How can you help us gather more complete, accurate, and inclusive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Continue/start to collect and include gender identity on case report forms and lab documents.  Without this we don’t have much data to understand the true, granular HIV burden on every community</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233716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424075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report, the term “new HIV diagnoses” refers to Minnesota residents living with HIV who were diagnosed in a particular calendar year and reported to MDH. This includes people whose first diagnosis of HIV infection is AIDS (AIDS at first diagnosis). HIV diagnoses data are displayed by earliest known date of HIV diagnosis. In the decade prior to 2020, there were an average of 300 new diagnoses per year, trending down on average 5.5 diagnoses per year. 2020 saw a 16% decrease in HIV diagnoses from 2019, and a rebound effect was seen in 2021. The 262 new diagnoses in 2022 is a possible return to trend.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 discussed earlier, it may take more time and data analysis to accurately assess COVID-19’s impact on HIV over the last 3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5443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Historically, about 80% of new HIV infections diagnosed in Minnesota have occurred in Minneapolis, St. Paul and the surrounding seven-county metropolitan area.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2022, of 262 total HIV diagnoses, 74% of the cases were in the seven-county Twin Cities metro region with 27% in Minneapolis, 14% in St. Paul, and 33% in the remaining suburban area (excluding Minneapolis/St. Paul). In greater Minnesota, there were 69 newly diagnosed HIV cases across 26 counties.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116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Comparing the racial/ethnic distribution of new HIV diagnoses [LEFT] to the general population of Minnesota [RIGHT], it is apparent that disparities continue to exist. Non-Hispanic African-American and Black African-born Minnesotans jointly make up about 5% of the population in Minnesota, yet accounted for 38% of the newly diagnosed cases of HIV in 2022. Similarly, Hispanics of any race account for approximately 5% of the population, but account for 14% of the newly diagnosed cases.</a:t>
            </a:r>
          </a:p>
          <a:p>
            <a:endParaRPr lang="en-US" dirty="0"/>
          </a:p>
          <a:p>
            <a:r>
              <a:rPr lang="en-US" b="1" dirty="0"/>
              <a:t>Population: 5,303,925</a:t>
            </a:r>
          </a:p>
          <a:p>
            <a:r>
              <a:rPr lang="en-US" dirty="0"/>
              <a:t>White: 83%</a:t>
            </a:r>
          </a:p>
          <a:p>
            <a:r>
              <a:rPr lang="en-US" dirty="0"/>
              <a:t>African American: 3%</a:t>
            </a:r>
          </a:p>
          <a:p>
            <a:r>
              <a:rPr lang="en-US" dirty="0"/>
              <a:t>African born: 2%</a:t>
            </a:r>
          </a:p>
          <a:p>
            <a:r>
              <a:rPr lang="en-US" dirty="0"/>
              <a:t>Hispanic: 5%</a:t>
            </a:r>
          </a:p>
          <a:p>
            <a:r>
              <a:rPr lang="en-US" dirty="0"/>
              <a:t>American Indian: 1%</a:t>
            </a:r>
          </a:p>
          <a:p>
            <a:r>
              <a:rPr lang="en-US" dirty="0"/>
              <a:t>Asian / Pacific Islander: 4%</a:t>
            </a:r>
          </a:p>
          <a:p>
            <a:r>
              <a:rPr lang="en-US" dirty="0"/>
              <a:t>Other: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11315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1/11/2024</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Graphic 8" descr="Minnesota Department of Health logo">
            <a:extLst>
              <a:ext uri="{FF2B5EF4-FFF2-40B4-BE49-F238E27FC236}">
                <a16:creationId xmlns:a16="http://schemas.microsoft.com/office/drawing/2014/main" id="{42349561-5F62-42F4-B212-FA53CED7E2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1/11/2024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1/11/2024</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1/11/2024</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1/11/2024</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1/11/2024</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1/11/2024</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1/11/2024</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4" name="Picture Placeholder 3">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20" name="Picture Placeholder 3">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936DB2D6-5DF4-4264-A4A1-7D3EAF38D255}" type="datetime1">
              <a:rPr lang="en-US" smtClean="0"/>
              <a:t>1/11/2024</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683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5" name="Picture Placeholder 3">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936DB2D6-5DF4-4264-A4A1-7D3EAF38D255}" type="datetime1">
              <a:rPr lang="en-US" smtClean="0"/>
              <a:t>1/11/2024</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8036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4"/>
          <p:cNvSpPr>
            <a:spLocks noGrp="1"/>
          </p:cNvSpPr>
          <p:nvPr>
            <p:ph type="body" sz="quarter" idx="15"/>
          </p:nvPr>
        </p:nvSpPr>
        <p:spPr bwMode="black">
          <a:xfrm>
            <a:off x="2876550" y="167477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6"/>
          <p:cNvSpPr>
            <a:spLocks noGrp="1"/>
          </p:cNvSpPr>
          <p:nvPr>
            <p:ph type="body" sz="quarter" idx="16"/>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1/11/2024</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1/11/2024</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2" name="Graphic 8" descr="Minnesota Department of Health logo">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1/11/2024</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1/11/2024</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1/11/2024</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1/11/2024</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1/11/2024</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1/11/2024</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3" name="Graphic 5" descr="Minnesota Department of Health logo">
            <a:extLst>
              <a:ext uri="{FF2B5EF4-FFF2-40B4-BE49-F238E27FC236}">
                <a16:creationId xmlns:a16="http://schemas.microsoft.com/office/drawing/2014/main" id="{AB91618F-0F80-4130-B959-FE0C5B87DF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0124" y="6161606"/>
            <a:ext cx="2427390" cy="346770"/>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health.state.mn.us</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1/11/2024</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1/11/2024</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1/11/2024</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1/11/2024</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1/11/2024</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Graphic 8" descr="Minnesota Department of Health logo">
            <a:extLst>
              <a:ext uri="{FF2B5EF4-FFF2-40B4-BE49-F238E27FC236}">
                <a16:creationId xmlns:a16="http://schemas.microsoft.com/office/drawing/2014/main" id="{430308AB-F9FA-4CB8-AB13-ED0CD2A9F6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1/11/2024</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23297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8" name="Text Placeholder 3"/>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7553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6403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3305909" y="633187"/>
            <a:ext cx="5580183" cy="808751"/>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Click to add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p:nvPr>
        </p:nvSpPr>
        <p:spPr>
          <a:xfrm>
            <a:off x="1408113" y="1755775"/>
            <a:ext cx="9434512"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1886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Lst>
          </p:cNvPr>
          <p:cNvSpPr/>
          <p:nvPr userDrawn="1"/>
        </p:nvSpPr>
        <p:spPr bwMode="black">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0" rIns="0">
            <a:normAutofit/>
          </a:bodyPr>
          <a:lstStyle>
            <a:lvl1pPr algn="ctr">
              <a:defRPr sz="3600">
                <a:solidFill>
                  <a:schemeClr val="bg1"/>
                </a:solidFill>
              </a:defRPr>
            </a:lvl1pPr>
          </a:lstStyle>
          <a:p>
            <a:r>
              <a:rPr lang="en-US" dirty="0"/>
              <a:t>Click to add title</a:t>
            </a:r>
          </a:p>
        </p:txBody>
      </p:sp>
      <p:sp>
        <p:nvSpPr>
          <p:cNvPr id="18" name="Rectangle 3">
            <a:extLst>
              <a:ext uri="{FF2B5EF4-FFF2-40B4-BE49-F238E27FC236}">
                <a16:creationId xmlns:a16="http://schemas.microsoft.com/office/drawing/2014/main" id="{8B1D6FB0-3CFA-4F98-9E32-13372A146E50}"/>
              </a:ext>
            </a:extLst>
          </p:cNvPr>
          <p:cNvSpPr/>
          <p:nvPr userDrawn="1"/>
        </p:nvSpPr>
        <p:spPr>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Lst>
          </p:cNvPr>
          <p:cNvSpPr/>
          <p:nvPr userDrawn="1"/>
        </p:nvSpPr>
        <p:spPr>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Lst>
          </p:cNvPr>
          <p:cNvSpPr/>
          <p:nvPr userDrawn="1"/>
        </p:nvSpPr>
        <p:spPr>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Lst>
          </p:cNvPr>
          <p:cNvSpPr/>
          <p:nvPr userDrawn="1"/>
        </p:nvSpPr>
        <p:spPr>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Lst>
          </p:cNvPr>
          <p:cNvSpPr/>
          <p:nvPr userDrawn="1"/>
        </p:nvSpPr>
        <p:spPr>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userDrawn="1">
            <p:ph idx="1" hasCustomPrompt="1"/>
          </p:nvPr>
        </p:nvSpPr>
        <p:spPr bwMode="gray">
          <a:xfrm>
            <a:off x="360218" y="1683143"/>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gray">
          <a:xfrm>
            <a:off x="8462902" y="1628314"/>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gray">
          <a:xfrm>
            <a:off x="360218"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gray">
          <a:xfrm>
            <a:off x="4405004"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gray">
          <a:xfrm>
            <a:off x="8462902"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36834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rIns="0">
            <a:normAutofit/>
          </a:bodyPr>
          <a:lstStyle>
            <a:lvl1pPr algn="r">
              <a:defRPr sz="3600">
                <a:solidFill>
                  <a:schemeClr val="bg1"/>
                </a:solidFill>
              </a:defRPr>
            </a:lvl1pPr>
          </a:lstStyle>
          <a:p>
            <a:r>
              <a:rPr lang="en-US" dirty="0"/>
              <a:t>Click to add title</a:t>
            </a:r>
          </a:p>
        </p:txBody>
      </p:sp>
      <p:sp>
        <p:nvSpPr>
          <p:cNvPr id="27" name="Rectangle 3">
            <a:extLst>
              <a:ext uri="{FF2B5EF4-FFF2-40B4-BE49-F238E27FC236}">
                <a16:creationId xmlns:a16="http://schemas.microsoft.com/office/drawing/2014/main" id="{47D138E0-2756-4912-9525-2DF109D30567}"/>
              </a:ext>
            </a:extLst>
          </p:cNvPr>
          <p:cNvSpPr/>
          <p:nvPr userDrawn="1"/>
        </p:nvSpPr>
        <p:spPr>
          <a:xfrm>
            <a:off x="0"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Lst>
          </p:cNvPr>
          <p:cNvSpPr/>
          <p:nvPr userDrawn="1"/>
        </p:nvSpPr>
        <p:spPr>
          <a:xfrm>
            <a:off x="4062984" y="1335281"/>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Lst>
          </p:cNvPr>
          <p:cNvSpPr/>
          <p:nvPr userDrawn="1"/>
        </p:nvSpPr>
        <p:spPr>
          <a:xfrm>
            <a:off x="8125968"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Lst>
          </p:cNvPr>
          <p:cNvSpPr/>
          <p:nvPr userDrawn="1"/>
        </p:nvSpPr>
        <p:spPr>
          <a:xfrm>
            <a:off x="0"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Lst>
          </p:cNvPr>
          <p:cNvSpPr/>
          <p:nvPr userDrawn="1"/>
        </p:nvSpPr>
        <p:spPr>
          <a:xfrm>
            <a:off x="4062984" y="3176188"/>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Lst>
          </p:cNvPr>
          <p:cNvSpPr/>
          <p:nvPr userDrawn="1"/>
        </p:nvSpPr>
        <p:spPr>
          <a:xfrm>
            <a:off x="8125968"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Lst>
          </p:cNvPr>
          <p:cNvSpPr/>
          <p:nvPr userDrawn="1"/>
        </p:nvSpPr>
        <p:spPr>
          <a:xfrm>
            <a:off x="0" y="5017094"/>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Lst>
          </p:cNvPr>
          <p:cNvSpPr/>
          <p:nvPr userDrawn="1"/>
        </p:nvSpPr>
        <p:spPr>
          <a:xfrm>
            <a:off x="4062984" y="5017093"/>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Lst>
          </p:cNvPr>
          <p:cNvSpPr/>
          <p:nvPr userDrawn="1"/>
        </p:nvSpPr>
        <p:spPr>
          <a:xfrm>
            <a:off x="8125968" y="5017093"/>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13">
            <a:extLst>
              <a:ext uri="{FF2B5EF4-FFF2-40B4-BE49-F238E27FC236}">
                <a16:creationId xmlns:a16="http://schemas.microsoft.com/office/drawing/2014/main" id="{801AB76E-7762-46CE-9516-D338BC43BE78}"/>
              </a:ext>
            </a:extLst>
          </p:cNvPr>
          <p:cNvSpPr>
            <a:spLocks noGrp="1"/>
          </p:cNvSpPr>
          <p:nvPr>
            <p:ph type="body" sz="quarter" idx="10" hasCustomPrompt="1"/>
          </p:nvPr>
        </p:nvSpPr>
        <p:spPr>
          <a:xfrm>
            <a:off x="229362" y="1588094"/>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p:ph type="body" sz="quarter" idx="11" hasCustomPrompt="1"/>
          </p:nvPr>
        </p:nvSpPr>
        <p:spPr>
          <a:xfrm>
            <a:off x="430301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p:ph type="body" sz="quarter" idx="12" hasCustomPrompt="1"/>
          </p:nvPr>
        </p:nvSpPr>
        <p:spPr>
          <a:xfrm>
            <a:off x="836066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p:ph type="body" sz="quarter" idx="13" hasCustomPrompt="1"/>
          </p:nvPr>
        </p:nvSpPr>
        <p:spPr>
          <a:xfrm>
            <a:off x="229362" y="3447161"/>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p:ph type="body" sz="quarter" idx="14" hasCustomPrompt="1"/>
          </p:nvPr>
        </p:nvSpPr>
        <p:spPr>
          <a:xfrm>
            <a:off x="430301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p:ph type="body" sz="quarter" idx="15" hasCustomPrompt="1"/>
          </p:nvPr>
        </p:nvSpPr>
        <p:spPr>
          <a:xfrm>
            <a:off x="836066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p:ph type="body" sz="quarter" idx="16" hasCustomPrompt="1"/>
          </p:nvPr>
        </p:nvSpPr>
        <p:spPr>
          <a:xfrm>
            <a:off x="229362" y="5242666"/>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p:ph type="body" sz="quarter" idx="17" hasCustomPrompt="1"/>
          </p:nvPr>
        </p:nvSpPr>
        <p:spPr>
          <a:xfrm>
            <a:off x="430301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p:ph type="body" sz="quarter" idx="18" hasCustomPrompt="1"/>
          </p:nvPr>
        </p:nvSpPr>
        <p:spPr>
          <a:xfrm>
            <a:off x="836066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Tree>
    <p:extLst>
      <p:ext uri="{BB962C8B-B14F-4D97-AF65-F5344CB8AC3E}">
        <p14:creationId xmlns:p14="http://schemas.microsoft.com/office/powerpoint/2010/main" val="99148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B90B5-0ADD-4FAB-AAA7-60B10917D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253" y="-1"/>
            <a:ext cx="10876547" cy="6852225"/>
          </a:xfrm>
          <a:prstGeom prst="rect">
            <a:avLst/>
          </a:prstGeom>
        </p:spPr>
      </p:pic>
      <p:sp>
        <p:nvSpPr>
          <p:cNvPr id="13" name="Title 1">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add title</a:t>
            </a:r>
          </a:p>
        </p:txBody>
      </p:sp>
      <p:sp>
        <p:nvSpPr>
          <p:cNvPr id="17" name="Content Placeholder 2">
            <a:extLst>
              <a:ext uri="{FF2B5EF4-FFF2-40B4-BE49-F238E27FC236}">
                <a16:creationId xmlns:a16="http://schemas.microsoft.com/office/drawing/2014/main" id="{94026A8F-5767-4C60-A899-B201C4472978}"/>
              </a:ext>
            </a:extLst>
          </p:cNvPr>
          <p:cNvSpPr>
            <a:spLocks noGrp="1"/>
          </p:cNvSpPr>
          <p:nvPr>
            <p:ph sz="quarter" idx="17" hasCustomPrompt="1"/>
          </p:nvPr>
        </p:nvSpPr>
        <p:spPr>
          <a:xfrm>
            <a:off x="477838" y="452438"/>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9" name="Picture Placeholder 3">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Icon</a:t>
            </a:r>
          </a:p>
        </p:txBody>
      </p:sp>
      <p:sp>
        <p:nvSpPr>
          <p:cNvPr id="18" name="Content Placeholder 4">
            <a:extLst>
              <a:ext uri="{FF2B5EF4-FFF2-40B4-BE49-F238E27FC236}">
                <a16:creationId xmlns:a16="http://schemas.microsoft.com/office/drawing/2014/main" id="{032A610F-10B9-4A8A-83D5-C97FF538D359}"/>
              </a:ext>
            </a:extLst>
          </p:cNvPr>
          <p:cNvSpPr>
            <a:spLocks noGrp="1"/>
          </p:cNvSpPr>
          <p:nvPr>
            <p:ph sz="quarter" idx="18" hasCustomPrompt="1"/>
          </p:nvPr>
        </p:nvSpPr>
        <p:spPr>
          <a:xfrm>
            <a:off x="8776001" y="450884"/>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0" name="Picture Placeholder 5">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Icon</a:t>
            </a:r>
          </a:p>
        </p:txBody>
      </p:sp>
      <p:sp>
        <p:nvSpPr>
          <p:cNvPr id="19" name="Content Placeholder 6">
            <a:extLst>
              <a:ext uri="{FF2B5EF4-FFF2-40B4-BE49-F238E27FC236}">
                <a16:creationId xmlns:a16="http://schemas.microsoft.com/office/drawing/2014/main" id="{15663BA5-2702-4695-9A70-94EAAC588296}"/>
              </a:ext>
            </a:extLst>
          </p:cNvPr>
          <p:cNvSpPr>
            <a:spLocks noGrp="1"/>
          </p:cNvSpPr>
          <p:nvPr>
            <p:ph sz="quarter" idx="19" hasCustomPrompt="1"/>
          </p:nvPr>
        </p:nvSpPr>
        <p:spPr>
          <a:xfrm>
            <a:off x="477253" y="3743578"/>
            <a:ext cx="2746375" cy="2612772"/>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1" name="Picture Placeholder 7">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Icon</a:t>
            </a:r>
          </a:p>
        </p:txBody>
      </p:sp>
      <p:sp>
        <p:nvSpPr>
          <p:cNvPr id="20" name="Content Placeholder 8">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8775416" y="3742023"/>
            <a:ext cx="2746375" cy="2612773"/>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9">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Icon</a:t>
            </a:r>
          </a:p>
        </p:txBody>
      </p:sp>
      <p:sp>
        <p:nvSpPr>
          <p:cNvPr id="3" name="Date Placeholder 10">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1/11/2024</a:t>
            </a:fld>
            <a:endParaRPr lang="en-US" dirty="0"/>
          </a:p>
        </p:txBody>
      </p:sp>
      <p:sp>
        <p:nvSpPr>
          <p:cNvPr id="4" name="Footer Placeholder 11">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health.state.mn.us</a:t>
            </a:r>
          </a:p>
        </p:txBody>
      </p:sp>
      <p:sp>
        <p:nvSpPr>
          <p:cNvPr id="5" name="Slide Number Placeholder 12">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97653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descr="Shape&#10;&#10;Description automatically generated">
            <a:extLst>
              <a:ext uri="{FF2B5EF4-FFF2-40B4-BE49-F238E27FC236}">
                <a16:creationId xmlns:a16="http://schemas.microsoft.com/office/drawing/2014/main" id="{58A98041-598A-4B86-A4FE-CE64268EA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Click to add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555802" y="2718639"/>
            <a:ext cx="2746375" cy="3300984"/>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a:xfrm>
            <a:off x="8742872" y="1788132"/>
            <a:ext cx="2811462" cy="3300014"/>
          </a:xfrm>
        </p:spPr>
        <p:txBody>
          <a:bodyPr/>
          <a:lstStyle>
            <a:lvl1pPr marL="0" indent="0">
              <a:buNone/>
              <a:defRPr b="1"/>
            </a:lvl1pPr>
            <a:lvl2pPr marL="346075" indent="-228600">
              <a:defRPr/>
            </a:lvl2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1/11/2024</a:t>
            </a:fld>
            <a:endParaRPr lang="en-US" dirty="0"/>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health.state.mn.us</a:t>
            </a:r>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69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824D5D47-1752-4D84-8BFB-C2F71A34C932}" type="datetime1">
              <a:rPr lang="en-US" smtClean="0"/>
              <a:t>1/11/2024</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Click to add title</a:t>
            </a:r>
          </a:p>
        </p:txBody>
      </p:sp>
      <p:sp>
        <p:nvSpPr>
          <p:cNvPr id="2" name="Rectangle 3">
            <a:extLst>
              <a:ext uri="{FF2B5EF4-FFF2-40B4-BE49-F238E27FC236}">
                <a16:creationId xmlns:a16="http://schemas.microsoft.com/office/drawing/2014/main" id="{BD162C60-CB96-4A1A-A18D-22B32089E235}"/>
              </a:ext>
            </a:extLst>
          </p:cNvPr>
          <p:cNvSpPr/>
          <p:nvPr userDrawn="1"/>
        </p:nvSpPr>
        <p:spPr>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Lst>
          </p:cNvPr>
          <p:cNvSpPr/>
          <p:nvPr userDrawn="1"/>
        </p:nvSpPr>
        <p:spPr>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Lst>
          </p:cNvPr>
          <p:cNvSpPr/>
          <p:nvPr userDrawn="1"/>
        </p:nvSpPr>
        <p:spPr>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Lst>
          </p:cNvPr>
          <p:cNvSpPr/>
          <p:nvPr userDrawn="1"/>
        </p:nvSpPr>
        <p:spPr>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Lst>
          </p:cNvPr>
          <p:cNvSpPr/>
          <p:nvPr userDrawn="1"/>
        </p:nvSpPr>
        <p:spPr>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a:xfrm>
            <a:off x="144193" y="1927044"/>
            <a:ext cx="2148840" cy="722376"/>
          </a:xfrm>
        </p:spPr>
        <p:txBody>
          <a:bodyPr anchor="ctr">
            <a:normAutofit/>
          </a:bodyPr>
          <a:lstStyle>
            <a:lvl1pPr marL="0" indent="0" algn="ctr">
              <a:buNone/>
              <a:defRPr sz="2000" b="1"/>
            </a:lvl1pPr>
          </a:lstStyle>
          <a:p>
            <a:pPr lvl="0"/>
            <a:r>
              <a:rPr lang="en-US" dirty="0"/>
              <a:t>Click to add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endParaRPr lang="en-US" dirty="0"/>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a:xfrm>
            <a:off x="2596612" y="1927044"/>
            <a:ext cx="2148840" cy="722376"/>
          </a:xfrm>
        </p:spPr>
        <p:txBody>
          <a:bodyPr anchor="ctr">
            <a:normAutofit/>
          </a:bodyPr>
          <a:lstStyle>
            <a:lvl1pPr marL="0" indent="0" algn="ctr">
              <a:buNone/>
              <a:defRPr sz="2000" b="1"/>
            </a:lvl1pPr>
          </a:lstStyle>
          <a:p>
            <a:pPr lvl="0"/>
            <a:r>
              <a:rPr lang="en-US" dirty="0"/>
              <a:t>Click to add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endParaRPr lang="en-US" dirty="0"/>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a:xfrm>
            <a:off x="5024862" y="1927044"/>
            <a:ext cx="2148840" cy="722376"/>
          </a:xfrm>
        </p:spPr>
        <p:txBody>
          <a:bodyPr anchor="ctr">
            <a:normAutofit/>
          </a:bodyPr>
          <a:lstStyle>
            <a:lvl1pPr marL="0" indent="0" algn="ctr">
              <a:buNone/>
              <a:defRPr sz="2000" b="1"/>
            </a:lvl1pPr>
          </a:lstStyle>
          <a:p>
            <a:pPr lvl="0"/>
            <a:r>
              <a:rPr lang="en-US" dirty="0"/>
              <a:t>Click to add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endParaRPr lang="en-US" dirty="0"/>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a:xfrm>
            <a:off x="7474206" y="1927044"/>
            <a:ext cx="2148840" cy="722376"/>
          </a:xfrm>
        </p:spPr>
        <p:txBody>
          <a:bodyPr anchor="ctr">
            <a:normAutofit/>
          </a:bodyPr>
          <a:lstStyle>
            <a:lvl1pPr marL="0" indent="0" algn="ctr">
              <a:buNone/>
              <a:defRPr sz="2000" b="1"/>
            </a:lvl1pPr>
          </a:lstStyle>
          <a:p>
            <a:pPr lvl="0"/>
            <a:r>
              <a:rPr lang="en-US" dirty="0"/>
              <a:t>Click to add text</a:t>
            </a:r>
          </a:p>
        </p:txBody>
      </p:sp>
      <p:sp>
        <p:nvSpPr>
          <p:cNvPr id="64" name="Picture Placeholder 15">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endParaRPr lang="en-US" dirty="0"/>
          </a:p>
        </p:txBody>
      </p:sp>
      <p:sp>
        <p:nvSpPr>
          <p:cNvPr id="91" name="Text Placeholder 16">
            <a:extLst>
              <a:ext uri="{FF2B5EF4-FFF2-40B4-BE49-F238E27FC236}">
                <a16:creationId xmlns:a16="http://schemas.microsoft.com/office/drawing/2014/main" id="{CD0CF586-7B0D-45A0-B7D6-DB10979C2E2A}"/>
              </a:ext>
            </a:extLst>
          </p:cNvPr>
          <p:cNvSpPr>
            <a:spLocks noGrp="1"/>
          </p:cNvSpPr>
          <p:nvPr>
            <p:ph type="body" sz="quarter" idx="53" hasCustomPrompt="1"/>
          </p:nvPr>
        </p:nvSpPr>
        <p:spPr>
          <a:xfrm>
            <a:off x="9898967" y="1927044"/>
            <a:ext cx="2148840" cy="722376"/>
          </a:xfrm>
        </p:spPr>
        <p:txBody>
          <a:bodyPr anchor="ctr">
            <a:normAutofit/>
          </a:bodyPr>
          <a:lstStyle>
            <a:lvl1pPr marL="0" indent="0" algn="ctr">
              <a:buNone/>
              <a:defRPr sz="2000" b="1"/>
            </a:lvl1pPr>
          </a:lstStyle>
          <a:p>
            <a:pPr lvl="0"/>
            <a:r>
              <a:rPr lang="en-US" dirty="0"/>
              <a:t>Click to add text</a:t>
            </a:r>
          </a:p>
        </p:txBody>
      </p:sp>
      <p:sp>
        <p:nvSpPr>
          <p:cNvPr id="71" name="Picture Placeholder 17">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endParaRPr lang="en-US" dirty="0"/>
          </a:p>
        </p:txBody>
      </p:sp>
      <p:sp>
        <p:nvSpPr>
          <p:cNvPr id="92" name="Text Placeholder 18">
            <a:extLst>
              <a:ext uri="{FF2B5EF4-FFF2-40B4-BE49-F238E27FC236}">
                <a16:creationId xmlns:a16="http://schemas.microsoft.com/office/drawing/2014/main" id="{CCC4D160-A359-419D-BD12-F65BE6183B77}"/>
              </a:ext>
            </a:extLst>
          </p:cNvPr>
          <p:cNvSpPr>
            <a:spLocks noGrp="1"/>
          </p:cNvSpPr>
          <p:nvPr>
            <p:ph type="body" sz="quarter" idx="54" hasCustomPrompt="1"/>
          </p:nvPr>
        </p:nvSpPr>
        <p:spPr>
          <a:xfrm>
            <a:off x="144193" y="5982177"/>
            <a:ext cx="2148840" cy="722376"/>
          </a:xfrm>
        </p:spPr>
        <p:txBody>
          <a:bodyPr anchor="ctr">
            <a:normAutofit/>
          </a:bodyPr>
          <a:lstStyle>
            <a:lvl1pPr marL="0" indent="0" algn="ctr">
              <a:buNone/>
              <a:defRPr sz="2000" b="1"/>
            </a:lvl1pPr>
          </a:lstStyle>
          <a:p>
            <a:pPr lvl="0"/>
            <a:r>
              <a:rPr lang="en-US" dirty="0"/>
              <a:t>Click to add text</a:t>
            </a:r>
          </a:p>
        </p:txBody>
      </p:sp>
      <p:sp>
        <p:nvSpPr>
          <p:cNvPr id="73" name="Picture Placeholder 19">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endParaRPr lang="en-US" dirty="0"/>
          </a:p>
        </p:txBody>
      </p:sp>
      <p:sp>
        <p:nvSpPr>
          <p:cNvPr id="93" name="Text Placeholder 20">
            <a:extLst>
              <a:ext uri="{FF2B5EF4-FFF2-40B4-BE49-F238E27FC236}">
                <a16:creationId xmlns:a16="http://schemas.microsoft.com/office/drawing/2014/main" id="{49EF6F7E-E510-4C65-A550-B5300CCADE05}"/>
              </a:ext>
            </a:extLst>
          </p:cNvPr>
          <p:cNvSpPr>
            <a:spLocks noGrp="1"/>
          </p:cNvSpPr>
          <p:nvPr>
            <p:ph type="body" sz="quarter" idx="55" hasCustomPrompt="1"/>
          </p:nvPr>
        </p:nvSpPr>
        <p:spPr>
          <a:xfrm>
            <a:off x="2596612" y="5982177"/>
            <a:ext cx="2148840" cy="722376"/>
          </a:xfrm>
        </p:spPr>
        <p:txBody>
          <a:bodyPr anchor="ctr">
            <a:normAutofit/>
          </a:bodyPr>
          <a:lstStyle>
            <a:lvl1pPr marL="0" indent="0" algn="ctr">
              <a:buNone/>
              <a:defRPr sz="2000" b="1"/>
            </a:lvl1pPr>
          </a:lstStyle>
          <a:p>
            <a:pPr lvl="0"/>
            <a:r>
              <a:rPr lang="en-US" dirty="0"/>
              <a:t>Click to add text</a:t>
            </a:r>
          </a:p>
        </p:txBody>
      </p:sp>
      <p:sp>
        <p:nvSpPr>
          <p:cNvPr id="75" name="Picture Placeholder 21">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endParaRPr lang="en-US" dirty="0"/>
          </a:p>
        </p:txBody>
      </p:sp>
      <p:sp>
        <p:nvSpPr>
          <p:cNvPr id="94" name="Text Placeholder 22">
            <a:extLst>
              <a:ext uri="{FF2B5EF4-FFF2-40B4-BE49-F238E27FC236}">
                <a16:creationId xmlns:a16="http://schemas.microsoft.com/office/drawing/2014/main" id="{87DF68F9-C9AB-4D3A-8431-FF108ED3DF9E}"/>
              </a:ext>
            </a:extLst>
          </p:cNvPr>
          <p:cNvSpPr>
            <a:spLocks noGrp="1"/>
          </p:cNvSpPr>
          <p:nvPr>
            <p:ph type="body" sz="quarter" idx="56" hasCustomPrompt="1"/>
          </p:nvPr>
        </p:nvSpPr>
        <p:spPr>
          <a:xfrm>
            <a:off x="5024862" y="5982177"/>
            <a:ext cx="2148840" cy="722376"/>
          </a:xfrm>
        </p:spPr>
        <p:txBody>
          <a:bodyPr anchor="ctr">
            <a:normAutofit/>
          </a:bodyPr>
          <a:lstStyle>
            <a:lvl1pPr marL="0" indent="0" algn="ctr">
              <a:buNone/>
              <a:defRPr sz="2000" b="1"/>
            </a:lvl1pPr>
          </a:lstStyle>
          <a:p>
            <a:pPr lvl="0"/>
            <a:r>
              <a:rPr lang="en-US" dirty="0"/>
              <a:t>Click to add text</a:t>
            </a:r>
          </a:p>
        </p:txBody>
      </p:sp>
      <p:sp>
        <p:nvSpPr>
          <p:cNvPr id="77" name="Picture Placeholder 23">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endParaRPr lang="en-US" dirty="0"/>
          </a:p>
        </p:txBody>
      </p:sp>
      <p:sp>
        <p:nvSpPr>
          <p:cNvPr id="95" name="Text Placeholder 24">
            <a:extLst>
              <a:ext uri="{FF2B5EF4-FFF2-40B4-BE49-F238E27FC236}">
                <a16:creationId xmlns:a16="http://schemas.microsoft.com/office/drawing/2014/main" id="{D6FF2AA9-E000-4B0D-956F-F94226FE2E1C}"/>
              </a:ext>
            </a:extLst>
          </p:cNvPr>
          <p:cNvSpPr>
            <a:spLocks noGrp="1"/>
          </p:cNvSpPr>
          <p:nvPr>
            <p:ph type="body" sz="quarter" idx="57" hasCustomPrompt="1"/>
          </p:nvPr>
        </p:nvSpPr>
        <p:spPr>
          <a:xfrm>
            <a:off x="7474206" y="5982177"/>
            <a:ext cx="2148840" cy="722376"/>
          </a:xfrm>
        </p:spPr>
        <p:txBody>
          <a:bodyPr anchor="ctr">
            <a:normAutofit/>
          </a:bodyPr>
          <a:lstStyle>
            <a:lvl1pPr marL="0" indent="0" algn="ctr">
              <a:buNone/>
              <a:defRPr sz="2000" b="1"/>
            </a:lvl1pPr>
          </a:lstStyle>
          <a:p>
            <a:pPr lvl="0"/>
            <a:r>
              <a:rPr lang="en-US" dirty="0"/>
              <a:t>Click to add text</a:t>
            </a:r>
          </a:p>
        </p:txBody>
      </p:sp>
      <p:sp>
        <p:nvSpPr>
          <p:cNvPr id="79" name="Picture Placeholder 25">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endParaRPr lang="en-US" dirty="0"/>
          </a:p>
        </p:txBody>
      </p:sp>
      <p:sp>
        <p:nvSpPr>
          <p:cNvPr id="96" name="Text Placeholder 26">
            <a:extLst>
              <a:ext uri="{FF2B5EF4-FFF2-40B4-BE49-F238E27FC236}">
                <a16:creationId xmlns:a16="http://schemas.microsoft.com/office/drawing/2014/main" id="{86B304D2-5934-49D0-828A-58E73AB34CAB}"/>
              </a:ext>
            </a:extLst>
          </p:cNvPr>
          <p:cNvSpPr>
            <a:spLocks noGrp="1"/>
          </p:cNvSpPr>
          <p:nvPr>
            <p:ph type="body" sz="quarter" idx="58" hasCustomPrompt="1"/>
          </p:nvPr>
        </p:nvSpPr>
        <p:spPr>
          <a:xfrm>
            <a:off x="9898967" y="5982177"/>
            <a:ext cx="2148840" cy="722376"/>
          </a:xfrm>
        </p:spPr>
        <p:txBody>
          <a:bodyPr anchor="ctr">
            <a:normAutofit/>
          </a:bodyPr>
          <a:lstStyle>
            <a:lvl1pPr marL="0" indent="0" algn="ctr">
              <a:buNone/>
              <a:defRPr sz="2000" b="1"/>
            </a:lvl1pPr>
          </a:lstStyle>
          <a:p>
            <a:pPr lvl="0"/>
            <a:r>
              <a:rPr lang="en-US" dirty="0"/>
              <a:t>Click to add text</a:t>
            </a:r>
          </a:p>
        </p:txBody>
      </p:sp>
    </p:spTree>
    <p:extLst>
      <p:ext uri="{BB962C8B-B14F-4D97-AF65-F5344CB8AC3E}">
        <p14:creationId xmlns:p14="http://schemas.microsoft.com/office/powerpoint/2010/main" val="3062387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1/11/2024</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1/11/2024</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health.state.mn.us</a:t>
            </a: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dirty="0"/>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1/11/2024</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1/11/2024</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t>health.state.mn.us</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Minnesota Department of Health logo">
            <a:extLst>
              <a:ext uri="{FF2B5EF4-FFF2-40B4-BE49-F238E27FC236}">
                <a16:creationId xmlns:a16="http://schemas.microsoft.com/office/drawing/2014/main" id="{5592C70C-B546-4A40-9C26-6C857E0F9E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7C198DD1-C477-482D-A126-3FBDD1778E48}" type="datetime1">
              <a:rPr lang="en-US" smtClean="0"/>
              <a:t>1/11/2024</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1/11/2024</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8" descr="Minnesota Department of Health logo">
            <a:extLst>
              <a:ext uri="{FF2B5EF4-FFF2-40B4-BE49-F238E27FC236}">
                <a16:creationId xmlns:a16="http://schemas.microsoft.com/office/drawing/2014/main" id="{2A40E8AF-55F5-4194-AB93-9716C42579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3601512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948102866"/>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911019580"/>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1775286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2647410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88441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182880" rIns="182880" b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9A198C9B-0587-4A1E-9E03-E4C9FE222F08}" type="datetime1">
              <a:rPr lang="en-US" smtClean="0"/>
              <a:t>1/11/2024</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8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5485A5BA-A5F9-4138-9E4B-FFD626F6437A}" type="datetime1">
              <a:rPr lang="en-US" smtClean="0"/>
              <a:t>1/11/2024</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1/11/2024</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1/11/2024</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11" r:id="rId4"/>
    <p:sldLayoutId id="2147483712" r:id="rId5"/>
    <p:sldLayoutId id="2147483790" r:id="rId6"/>
    <p:sldLayoutId id="2147483789" r:id="rId7"/>
    <p:sldLayoutId id="2147483714" r:id="rId8"/>
    <p:sldLayoutId id="2147483780" r:id="rId9"/>
    <p:sldLayoutId id="2147483773" r:id="rId10"/>
    <p:sldLayoutId id="2147483800" r:id="rId11"/>
    <p:sldLayoutId id="2147483688" r:id="rId12"/>
    <p:sldLayoutId id="2147483826" r:id="rId13"/>
    <p:sldLayoutId id="2147483801" r:id="rId14"/>
    <p:sldLayoutId id="2147483802" r:id="rId15"/>
    <p:sldLayoutId id="2147483803" r:id="rId16"/>
    <p:sldLayoutId id="2147483843" r:id="rId17"/>
    <p:sldLayoutId id="2147483844" r:id="rId18"/>
    <p:sldLayoutId id="2147483767" r:id="rId19"/>
    <p:sldLayoutId id="2147483771" r:id="rId20"/>
    <p:sldLayoutId id="2147483772" r:id="rId21"/>
    <p:sldLayoutId id="2147483820" r:id="rId22"/>
    <p:sldLayoutId id="2147483769" r:id="rId23"/>
    <p:sldLayoutId id="2147483770" r:id="rId24"/>
    <p:sldLayoutId id="2147483829" r:id="rId25"/>
    <p:sldLayoutId id="2147483732" r:id="rId26"/>
    <p:sldLayoutId id="2147483794" r:id="rId27"/>
    <p:sldLayoutId id="2147483733" r:id="rId28"/>
    <p:sldLayoutId id="2147483821" r:id="rId29"/>
    <p:sldLayoutId id="2147483805" r:id="rId30"/>
    <p:sldLayoutId id="2147483806" r:id="rId31"/>
    <p:sldLayoutId id="2147483822" r:id="rId32"/>
    <p:sldLayoutId id="2147483750" r:id="rId33"/>
    <p:sldLayoutId id="2147483765" r:id="rId34"/>
    <p:sldLayoutId id="2147483823" r:id="rId35"/>
    <p:sldLayoutId id="2147483809" r:id="rId36"/>
    <p:sldLayoutId id="2147483808" r:id="rId37"/>
    <p:sldLayoutId id="2147483824" r:id="rId38"/>
    <p:sldLayoutId id="2147483781" r:id="rId39"/>
    <p:sldLayoutId id="2147483825" r:id="rId40"/>
    <p:sldLayoutId id="2147483807" r:id="rId41"/>
    <p:sldLayoutId id="2147483838" r:id="rId42"/>
    <p:sldLayoutId id="2147483832" r:id="rId43"/>
    <p:sldLayoutId id="2147483830" r:id="rId44"/>
    <p:sldLayoutId id="2147483837" r:id="rId45"/>
    <p:sldLayoutId id="2147483831" r:id="rId46"/>
    <p:sldLayoutId id="2147483836" r:id="rId47"/>
    <p:sldLayoutId id="2147483833" r:id="rId48"/>
    <p:sldLayoutId id="2147483842" r:id="rId49"/>
    <p:sldLayoutId id="2147483841" r:id="rId50"/>
    <p:sldLayoutId id="2147483738" r:id="rId51"/>
    <p:sldLayoutId id="2147483739" r:id="rId52"/>
    <p:sldLayoutId id="2147483754" r:id="rId53"/>
    <p:sldLayoutId id="2147483755" r:id="rId54"/>
    <p:sldLayoutId id="2147483759" r:id="rId55"/>
    <p:sldLayoutId id="2147483753" r:id="rId56"/>
    <p:sldLayoutId id="2147483763" r:id="rId57"/>
    <p:sldLayoutId id="2147483762" r:id="rId58"/>
    <p:sldLayoutId id="2147483797" r:id="rId59"/>
    <p:sldLayoutId id="2147483827" r:id="rId60"/>
    <p:sldLayoutId id="2147483845" r:id="rId61"/>
    <p:sldLayoutId id="2147483846" r:id="rId62"/>
    <p:sldLayoutId id="2147483847" r:id="rId63"/>
    <p:sldLayoutId id="2147483848" r:id="rId64"/>
    <p:sldLayoutId id="2147483849" r:id="rId65"/>
    <p:sldLayoutId id="2147483850" r:id="rId6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10.xml"/><Relationship Id="rId1" Type="http://schemas.openxmlformats.org/officeDocument/2006/relationships/slideLayout" Target="../slideLayouts/slideLayout6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11.xml"/><Relationship Id="rId1" Type="http://schemas.openxmlformats.org/officeDocument/2006/relationships/slideLayout" Target="../slideLayouts/slideLayout6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12.xml"/><Relationship Id="rId1" Type="http://schemas.openxmlformats.org/officeDocument/2006/relationships/slideLayout" Target="../slideLayouts/slideLayout6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13.xml"/><Relationship Id="rId1" Type="http://schemas.openxmlformats.org/officeDocument/2006/relationships/slideLayout" Target="../slideLayouts/slideLayout64.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14.xml"/><Relationship Id="rId1" Type="http://schemas.openxmlformats.org/officeDocument/2006/relationships/slideLayout" Target="../slideLayouts/slideLayout6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4.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18.xml"/><Relationship Id="rId1" Type="http://schemas.openxmlformats.org/officeDocument/2006/relationships/slideLayout" Target="../slideLayouts/slideLayout6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4.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64.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5.xml"/><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2.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hyperlink" Target="https://www.health.state.mn.us/diseases%20/hiv/stats/hiv.html" TargetMode="External"/><Relationship Id="rId2" Type="http://schemas.openxmlformats.org/officeDocument/2006/relationships/notesSlide" Target="../notesSlides/notesSlide27.xml"/><Relationship Id="rId1" Type="http://schemas.openxmlformats.org/officeDocument/2006/relationships/slideLayout" Target="../slideLayouts/slideLayout66.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hiv/library/reports/hiv-surveillance/vol-33/content/technical-notes.html" TargetMode="External"/><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hiv/library/reports/hiv-surveillance/vol-33/content/technical-notes.html" TargetMode="External"/><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7.xml"/><Relationship Id="rId1" Type="http://schemas.openxmlformats.org/officeDocument/2006/relationships/slideLayout" Target="../slideLayouts/slideLayout6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8.xml"/><Relationship Id="rId1" Type="http://schemas.openxmlformats.org/officeDocument/2006/relationships/slideLayout" Target="../slideLayouts/slideLayout65.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9.xml"/><Relationship Id="rId1" Type="http://schemas.openxmlformats.org/officeDocument/2006/relationships/slideLayout" Target="../slideLayouts/slideLayout66.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304800" y="5528308"/>
            <a:ext cx="11582400" cy="872492"/>
          </a:xfrm>
        </p:spPr>
        <p:txBody>
          <a:bodyPr>
            <a:normAutofit lnSpcReduction="10000"/>
          </a:bodyPr>
          <a:lstStyle/>
          <a:p>
            <a:r>
              <a:rPr lang="en-US" dirty="0"/>
              <a:t>HIV/AIDS Surveillance System</a:t>
            </a:r>
          </a:p>
          <a:p>
            <a:r>
              <a:rPr lang="en-US" dirty="0"/>
              <a:t>April 2023</a:t>
            </a:r>
          </a:p>
        </p:txBody>
      </p:sp>
      <p:sp>
        <p:nvSpPr>
          <p:cNvPr id="2" name="Title 1" descr="&quot;&quot;"/>
          <p:cNvSpPr>
            <a:spLocks noGrp="1"/>
          </p:cNvSpPr>
          <p:nvPr>
            <p:ph type="ctrTitle"/>
          </p:nvPr>
        </p:nvSpPr>
        <p:spPr/>
        <p:txBody>
          <a:bodyPr>
            <a:normAutofit fontScale="90000"/>
          </a:bodyPr>
          <a:lstStyle/>
          <a:p>
            <a:r>
              <a:rPr lang="en-US" dirty="0"/>
              <a:t>Highlights from Minnesota HIV Surveillance Report, 2022</a:t>
            </a:r>
          </a:p>
        </p:txBody>
      </p:sp>
    </p:spTree>
    <p:extLst>
      <p:ext uri="{BB962C8B-B14F-4D97-AF65-F5344CB8AC3E}">
        <p14:creationId xmlns:p14="http://schemas.microsoft.com/office/powerpoint/2010/main" val="3339006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45E9-0766-4F10-AA4D-1A4C8D5E8B1C}"/>
              </a:ext>
            </a:extLst>
          </p:cNvPr>
          <p:cNvSpPr>
            <a:spLocks noGrp="1"/>
          </p:cNvSpPr>
          <p:nvPr>
            <p:ph type="title"/>
          </p:nvPr>
        </p:nvSpPr>
        <p:spPr/>
        <p:txBody>
          <a:bodyPr>
            <a:normAutofit/>
          </a:bodyPr>
          <a:lstStyle/>
          <a:p>
            <a:r>
              <a:rPr lang="en-US" sz="3600" dirty="0"/>
              <a:t>Number of Cases and Rates (per 100,000 people) of HIV Diagnoses* by Race/Ethnicity</a:t>
            </a:r>
            <a:r>
              <a:rPr lang="en-US" altLang="en-US" sz="3600" baseline="30000" dirty="0"/>
              <a:t>† </a:t>
            </a:r>
            <a:r>
              <a:rPr lang="en-US" sz="3600" dirty="0"/>
              <a:t>Minnesota, 2022</a:t>
            </a:r>
            <a:endParaRPr lang="en-US" dirty="0"/>
          </a:p>
        </p:txBody>
      </p:sp>
      <p:sp>
        <p:nvSpPr>
          <p:cNvPr id="3" name="Slide Number Placeholder 2">
            <a:extLst>
              <a:ext uri="{FF2B5EF4-FFF2-40B4-BE49-F238E27FC236}">
                <a16:creationId xmlns:a16="http://schemas.microsoft.com/office/drawing/2014/main" id="{0AA60C9E-E700-4940-90A3-D882E86D8C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E1C628C7-BC29-4252-89AA-20483F9F5591}"/>
              </a:ext>
            </a:extLst>
          </p:cNvPr>
          <p:cNvSpPr>
            <a:spLocks noGrp="1"/>
          </p:cNvSpPr>
          <p:nvPr>
            <p:ph idx="13"/>
          </p:nvPr>
        </p:nvSpPr>
        <p:spPr>
          <a:xfrm>
            <a:off x="2006279" y="5409248"/>
            <a:ext cx="9358137" cy="1335429"/>
          </a:xfrm>
        </p:spPr>
        <p:txBody>
          <a:bodyPr>
            <a:normAutofit fontScale="77500" lnSpcReduction="20000"/>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chemeClr val="tx1"/>
                </a:solidFill>
                <a:effectLst/>
                <a:uLnTx/>
                <a:uFillTx/>
                <a:latin typeface="Calibri"/>
                <a:ea typeface="+mn-ea"/>
                <a:cs typeface="+mn-cs"/>
              </a:rPr>
              <a:t>* HIV or AIDS at first diagnosis; 2010 U.S. Census Data used for rate calculations.    </a:t>
            </a:r>
          </a:p>
          <a:p>
            <a:pPr marL="0" lvl="0" indent="0">
              <a:spcBef>
                <a:spcPts val="0"/>
              </a:spcBef>
              <a:spcAft>
                <a:spcPts val="0"/>
              </a:spcAft>
              <a:buClrTx/>
              <a:buNone/>
              <a:defRPr/>
            </a:pPr>
            <a:r>
              <a:rPr kumimoji="0" lang="en-US" altLang="en-US" sz="1200" b="0" i="0" u="none" strike="noStrike" kern="1200" cap="none" spc="0" normalizeH="0" baseline="30000" noProof="0" dirty="0">
                <a:ln>
                  <a:noFill/>
                </a:ln>
                <a:solidFill>
                  <a:schemeClr val="tx1"/>
                </a:solidFill>
                <a:effectLst/>
                <a:uLnTx/>
                <a:uFillTx/>
                <a:latin typeface="Calibri"/>
                <a:ea typeface="+mn-ea"/>
                <a:cs typeface="+mn-cs"/>
              </a:rPr>
              <a:t>†</a:t>
            </a:r>
            <a:r>
              <a:rPr kumimoji="0" lang="en-US" altLang="en-US" sz="1200" b="0" i="0" u="none" strike="noStrike" kern="1200" cap="none" spc="0" normalizeH="0" baseline="0" noProof="0" dirty="0">
                <a:ln>
                  <a:noFill/>
                </a:ln>
                <a:solidFill>
                  <a:schemeClr val="tx1"/>
                </a:solidFill>
                <a:effectLst/>
                <a:uLnTx/>
                <a:uFillTx/>
                <a:latin typeface="Calibri"/>
                <a:ea typeface="+mn-ea"/>
                <a:cs typeface="+mn-cs"/>
              </a:rPr>
              <a:t> “Black African-born” refers to </a:t>
            </a:r>
            <a:r>
              <a:rPr lang="en-US" altLang="en-US" sz="1200" dirty="0">
                <a:solidFill>
                  <a:schemeClr val="tx1"/>
                </a:solidFill>
              </a:rPr>
              <a:t>Black people who </a:t>
            </a:r>
            <a:r>
              <a:rPr kumimoji="0" lang="en-US" altLang="en-US" sz="1200" b="0" i="0" u="none" strike="noStrike" kern="1200" cap="none" spc="0" normalizeH="0" baseline="0" noProof="0" dirty="0">
                <a:ln>
                  <a:noFill/>
                </a:ln>
                <a:solidFill>
                  <a:schemeClr val="tx1"/>
                </a:solidFill>
                <a:effectLst/>
                <a:uLnTx/>
                <a:uFillTx/>
                <a:latin typeface="Calibri"/>
                <a:ea typeface="+mn-ea"/>
                <a:cs typeface="+mn-cs"/>
              </a:rPr>
              <a:t>reported an African country of birth; “Black not African-born” refers to all other Black people. </a:t>
            </a:r>
            <a:endParaRPr kumimoji="0" lang="en-US" altLang="en-US" sz="1200" b="0" i="1" u="none" strike="noStrike" kern="1200" cap="none" spc="0" normalizeH="0" baseline="0" noProof="0" dirty="0">
              <a:ln>
                <a:noFill/>
              </a:ln>
              <a:solidFill>
                <a:schemeClr val="tx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chemeClr val="tx1"/>
                </a:solidFill>
                <a:effectLst/>
                <a:uLnTx/>
                <a:uFillTx/>
                <a:latin typeface="Calibri"/>
                <a:ea typeface="+mn-ea"/>
                <a:cs typeface="+mn-cs"/>
              </a:rPr>
              <a:t>††</a:t>
            </a:r>
            <a:r>
              <a:rPr kumimoji="0" lang="en-US" sz="1200" b="0" i="0" u="none" strike="noStrike" kern="1200" cap="none" spc="0" normalizeH="0" baseline="0" noProof="0" dirty="0">
                <a:ln>
                  <a:noFill/>
                </a:ln>
                <a:solidFill>
                  <a:schemeClr val="tx1"/>
                </a:solidFill>
                <a:effectLst/>
                <a:uLnTx/>
                <a:uFillTx/>
                <a:latin typeface="Calibri"/>
                <a:ea typeface="+mn-ea"/>
                <a:cs typeface="+mn-cs"/>
              </a:rPr>
              <a:t> Estimate of </a:t>
            </a:r>
            <a:r>
              <a:rPr lang="en-US" sz="1200" dirty="0">
                <a:solidFill>
                  <a:schemeClr val="tx1"/>
                </a:solidFill>
                <a:latin typeface="Calibri"/>
              </a:rPr>
              <a:t>125,939</a:t>
            </a:r>
            <a:r>
              <a:rPr kumimoji="0" lang="en-US" sz="1200" b="0" i="0" u="none" strike="noStrike" kern="1200" cap="none" spc="0" normalizeH="0" baseline="0" noProof="0" dirty="0">
                <a:ln>
                  <a:noFill/>
                </a:ln>
                <a:solidFill>
                  <a:schemeClr val="tx1"/>
                </a:solidFill>
                <a:effectLst/>
                <a:uLnTx/>
                <a:uFillTx/>
                <a:latin typeface="Calibri"/>
                <a:ea typeface="+mn-ea"/>
                <a:cs typeface="+mn-cs"/>
              </a:rPr>
              <a:t> Source: 2019 American Community Survey.</a:t>
            </a:r>
            <a:endParaRPr kumimoji="0" lang="en-US" sz="1200" b="0" i="0" u="none" strike="noStrike" kern="1200" cap="none" spc="0" normalizeH="0" baseline="30000" noProof="0" dirty="0">
              <a:ln>
                <a:noFill/>
              </a:ln>
              <a:solidFill>
                <a:schemeClr val="tx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chemeClr val="tx1"/>
                </a:solidFill>
                <a:effectLst/>
                <a:uLnTx/>
                <a:uFillTx/>
                <a:latin typeface="Calibri"/>
                <a:ea typeface="+mn-ea"/>
                <a:cs typeface="+mn-cs"/>
              </a:rPr>
              <a:t>^ Other = Multi-racial people or people with unknown or missing race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a:ea typeface="+mn-ea"/>
                <a:cs typeface="+mn-cs"/>
              </a:rPr>
              <a:t># Unable to calculate rate, unknown denominator</a:t>
            </a:r>
            <a:br>
              <a:rPr kumimoji="0" lang="en-US" sz="1200" b="0" i="0" u="none" strike="noStrike" kern="1200" cap="none" spc="0" normalizeH="0" baseline="0" noProof="0" dirty="0">
                <a:ln>
                  <a:noFill/>
                </a:ln>
                <a:solidFill>
                  <a:schemeClr val="tx1"/>
                </a:solidFill>
                <a:effectLst/>
                <a:uLnTx/>
                <a:uFillTx/>
                <a:latin typeface="Calibri"/>
                <a:ea typeface="+mn-ea"/>
                <a:cs typeface="+mn-cs"/>
              </a:rPr>
            </a:br>
            <a:r>
              <a:rPr lang="en-US" altLang="en-US" sz="1200" dirty="0">
                <a:solidFill>
                  <a:srgbClr val="003865"/>
                </a:solidFill>
                <a:latin typeface="Calibri"/>
              </a:rPr>
              <a:t>Data: </a:t>
            </a:r>
            <a:r>
              <a:rPr lang="en-US" altLang="en-US" sz="1200" dirty="0">
                <a:solidFill>
                  <a:srgbClr val="003865"/>
                </a:solidFill>
                <a:latin typeface="Calibri"/>
                <a:hlinkClick r:id="rId3"/>
              </a:rPr>
              <a:t>HIV Incidence Report 2022 Tables (PDF)</a:t>
            </a:r>
            <a:endParaRPr kumimoji="0" lang="en-US" altLang="en-US" sz="800" b="0" i="1" u="none" strike="noStrike" kern="1200" cap="none" spc="0" normalizeH="0" baseline="0" noProof="0" dirty="0">
              <a:ln>
                <a:noFill/>
              </a:ln>
              <a:solidFill>
                <a:srgbClr val="000000"/>
              </a:solidFill>
              <a:effectLst/>
              <a:uLnTx/>
              <a:uFillTx/>
              <a:latin typeface="Calibri"/>
              <a:ea typeface="+mn-ea"/>
              <a:cs typeface="+mn-cs"/>
            </a:endParaRPr>
          </a:p>
        </p:txBody>
      </p:sp>
      <p:pic>
        <p:nvPicPr>
          <p:cNvPr id="9" name="Content Placeholder 8" descr="Number of Cases and Rates (per 100,000 people) of HIV Diagnoses* by Race/Ethnicity† Minnesota, 2022. Data provided at URL referenced. ">
            <a:extLst>
              <a:ext uri="{FF2B5EF4-FFF2-40B4-BE49-F238E27FC236}">
                <a16:creationId xmlns:a16="http://schemas.microsoft.com/office/drawing/2014/main" id="{C7458EF1-3DB1-3D66-EC2F-E03F3FFA9096}"/>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1094281" y="1609724"/>
            <a:ext cx="10003437" cy="4114061"/>
          </a:xfrm>
        </p:spPr>
      </p:pic>
    </p:spTree>
    <p:extLst>
      <p:ext uri="{BB962C8B-B14F-4D97-AF65-F5344CB8AC3E}">
        <p14:creationId xmlns:p14="http://schemas.microsoft.com/office/powerpoint/2010/main" val="2730762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CF9C8-F5EE-41B9-9255-18DAC08C9AE1}"/>
              </a:ext>
            </a:extLst>
          </p:cNvPr>
          <p:cNvSpPr>
            <a:spLocks noGrp="1"/>
          </p:cNvSpPr>
          <p:nvPr>
            <p:ph type="title"/>
          </p:nvPr>
        </p:nvSpPr>
        <p:spPr/>
        <p:txBody>
          <a:bodyPr/>
          <a:lstStyle/>
          <a:p>
            <a:r>
              <a:rPr lang="en-US" altLang="en-US" sz="3600" dirty="0"/>
              <a:t>HIV Diagnoses* in 2022 by Sex Assigned at Birth and Race/Ethnicity</a:t>
            </a:r>
            <a:r>
              <a:rPr lang="en-US" altLang="en-US" sz="3600" dirty="0">
                <a:latin typeface="Calibri" panose="020F0502020204030204" pitchFamily="34" charset="0"/>
                <a:cs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3BDD6005-3939-40DF-8016-76A2E2378C4C}"/>
              </a:ext>
            </a:extLst>
          </p:cNvPr>
          <p:cNvSpPr>
            <a:spLocks noGrp="1"/>
          </p:cNvSpPr>
          <p:nvPr>
            <p:ph sz="half" idx="2"/>
          </p:nvPr>
        </p:nvSpPr>
        <p:spPr>
          <a:xfrm>
            <a:off x="2190044" y="5814664"/>
            <a:ext cx="10001956" cy="726423"/>
          </a:xfrm>
        </p:spPr>
        <p:txBody>
          <a:bodyPr>
            <a:normAutofit fontScale="85000" lnSpcReduction="10000"/>
          </a:bodyPr>
          <a:lstStyle/>
          <a:p>
            <a:pPr marL="0" marR="0" lvl="0" indent="0" algn="l" defTabSz="914400" rtl="0" eaLnBrk="1" fontAlgn="auto" latinLnBrk="0" hangingPunct="1">
              <a:lnSpc>
                <a:spcPct val="40000"/>
              </a:lnSpc>
              <a:spcBef>
                <a:spcPts val="6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  (n = Number of people)      </a:t>
            </a:r>
          </a:p>
          <a:p>
            <a:pPr marL="0" lvl="0" indent="0">
              <a:lnSpc>
                <a:spcPct val="80000"/>
              </a:lnSpc>
              <a:spcBef>
                <a:spcPct val="50000"/>
              </a:spcBef>
              <a:spcAft>
                <a:spcPts val="0"/>
              </a:spcAft>
              <a:buClrTx/>
              <a:buNone/>
              <a:defRPr/>
            </a:pPr>
            <a:r>
              <a:rPr kumimoji="0" lang="en-US" altLang="en-US" sz="1200" b="0" i="0" u="none" strike="noStrike" kern="1200" cap="none" spc="0" normalizeH="0" baseline="0" noProof="0" dirty="0">
                <a:ln>
                  <a:noFill/>
                </a:ln>
                <a:solidFill>
                  <a:srgbClr val="003865"/>
                </a:solidFill>
                <a:effectLst/>
                <a:uLnTx/>
                <a:uFillTx/>
                <a:latin typeface="Calibri" panose="020F0502020204030204" pitchFamily="34" charset="0"/>
                <a:ea typeface="+mn-ea"/>
                <a:cs typeface="Calibri" panose="020F0502020204030204" pitchFamily="34" charset="0"/>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“Black African-born” refers to </a:t>
            </a:r>
            <a:r>
              <a:rPr lang="en-US" altLang="en-US" sz="1200" dirty="0">
                <a:solidFill>
                  <a:srgbClr val="003865"/>
                </a:solidFill>
              </a:rPr>
              <a:t>Black people who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reported an African country of birth; “Black not African-born” refers to all other Black people.  Cases with unknown race are excluded.</a:t>
            </a:r>
          </a:p>
          <a:p>
            <a:pPr marL="0" lvl="0" indent="0">
              <a:lnSpc>
                <a:spcPct val="80000"/>
              </a:lnSpc>
              <a:spcBef>
                <a:spcPct val="50000"/>
              </a:spcBef>
              <a:spcAft>
                <a:spcPts val="0"/>
              </a:spcAft>
              <a:buClrTx/>
              <a:buNone/>
              <a:defRPr/>
            </a:pPr>
            <a:r>
              <a:rPr lang="en-US" altLang="en-US" sz="1200" dirty="0">
                <a:solidFill>
                  <a:srgbClr val="003865"/>
                </a:solidFill>
                <a:latin typeface="Calibri"/>
              </a:rPr>
              <a:t>Data: </a:t>
            </a:r>
            <a:r>
              <a:rPr lang="en-US" altLang="en-US" sz="1200" dirty="0">
                <a:solidFill>
                  <a:srgbClr val="003865"/>
                </a:solidFill>
                <a:latin typeface="Calibri"/>
                <a:hlinkClick r:id="rId3"/>
              </a:rPr>
              <a:t>HIV Incidence Report 2022 Tables (PDF)</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CDFF93EE-4A28-4ADA-9EC5-4CBD2D78DF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2" name="Content Placeholder 11" descr="HIV Diagnoses* in 2022 by Sex Assigned at Birth and Race/Ethnicity†. Data provided at URL referenced. ">
            <a:extLst>
              <a:ext uri="{FF2B5EF4-FFF2-40B4-BE49-F238E27FC236}">
                <a16:creationId xmlns:a16="http://schemas.microsoft.com/office/drawing/2014/main" id="{6C87EEC1-0D30-E108-4AED-3D8D4764B87E}"/>
              </a:ext>
            </a:extLst>
          </p:cNvPr>
          <p:cNvPicPr>
            <a:picLocks noGrp="1" noChangeAspect="1"/>
          </p:cNvPicPr>
          <p:nvPr>
            <p:ph idx="16"/>
          </p:nvPr>
        </p:nvPicPr>
        <p:blipFill>
          <a:blip r:embed="rId4">
            <a:extLst>
              <a:ext uri="{28A0092B-C50C-407E-A947-70E740481C1C}">
                <a14:useLocalDpi xmlns:a14="http://schemas.microsoft.com/office/drawing/2010/main" val="0"/>
              </a:ext>
            </a:extLst>
          </a:blip>
          <a:stretch>
            <a:fillRect/>
          </a:stretch>
        </p:blipFill>
        <p:spPr>
          <a:xfrm>
            <a:off x="747653" y="1644138"/>
            <a:ext cx="10696694" cy="4201485"/>
          </a:xfrm>
        </p:spPr>
      </p:pic>
    </p:spTree>
    <p:extLst>
      <p:ext uri="{BB962C8B-B14F-4D97-AF65-F5344CB8AC3E}">
        <p14:creationId xmlns:p14="http://schemas.microsoft.com/office/powerpoint/2010/main" val="940154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9D89-4D33-465B-98FD-BA55F090A3AC}"/>
              </a:ext>
            </a:extLst>
          </p:cNvPr>
          <p:cNvSpPr>
            <a:spLocks noGrp="1"/>
          </p:cNvSpPr>
          <p:nvPr>
            <p:ph type="title"/>
          </p:nvPr>
        </p:nvSpPr>
        <p:spPr/>
        <p:txBody>
          <a:bodyPr>
            <a:normAutofit fontScale="90000"/>
          </a:bodyPr>
          <a:lstStyle/>
          <a:p>
            <a:r>
              <a:rPr lang="en-US" sz="3600" dirty="0"/>
              <a:t>Number of Cases and Rates (per 100,000 people) of Adults and Adolescents* Diagnosed with HIV/AIDS by </a:t>
            </a:r>
            <a:r>
              <a:rPr lang="en-US" dirty="0"/>
              <a:t>Gender Identity</a:t>
            </a:r>
            <a:r>
              <a:rPr lang="en-US" sz="3600" baseline="30000" dirty="0"/>
              <a:t>†</a:t>
            </a:r>
            <a:r>
              <a:rPr lang="en-US" sz="3600" dirty="0"/>
              <a:t> in Minnesota, 2022</a:t>
            </a:r>
            <a:endParaRPr lang="en-US" dirty="0"/>
          </a:p>
        </p:txBody>
      </p:sp>
      <p:sp>
        <p:nvSpPr>
          <p:cNvPr id="3" name="Slide Number Placeholder 2">
            <a:extLst>
              <a:ext uri="{FF2B5EF4-FFF2-40B4-BE49-F238E27FC236}">
                <a16:creationId xmlns:a16="http://schemas.microsoft.com/office/drawing/2014/main" id="{7DB5A786-5BE3-448F-A05D-474A65A4B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F4531B8-AD7D-4612-90FD-429B428DE8DE}"/>
              </a:ext>
            </a:extLst>
          </p:cNvPr>
          <p:cNvSpPr>
            <a:spLocks noGrp="1"/>
          </p:cNvSpPr>
          <p:nvPr>
            <p:ph idx="13"/>
          </p:nvPr>
        </p:nvSpPr>
        <p:spPr>
          <a:xfrm>
            <a:off x="926298" y="4873283"/>
            <a:ext cx="11868150" cy="1299258"/>
          </a:xfrm>
        </p:spPr>
        <p:txBody>
          <a:bodyPr vert="horz" lIns="182880" tIns="301752" rIns="18288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libri"/>
                <a:ea typeface="+mn-ea"/>
                <a:cs typeface="+mn-cs"/>
              </a:rPr>
              <a:t>*HIV or AIDS at first diagnosis ages 13 and older.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libri"/>
                <a:ea typeface="+mn-ea"/>
                <a:cs typeface="+mn-cs"/>
              </a:rPr>
              <a:t>^2010 United States Census Data used for rate calculations, except where otherwise specified.</a:t>
            </a:r>
          </a:p>
          <a:p>
            <a:pPr marL="0" indent="0">
              <a:spcBef>
                <a:spcPts val="0"/>
              </a:spcBef>
              <a:spcAft>
                <a:spcPts val="0"/>
              </a:spcAft>
              <a:buClrTx/>
              <a:buNone/>
              <a:defRPr/>
            </a:pPr>
            <a:r>
              <a:rPr lang="en-US" altLang="en-US" sz="1100" dirty="0">
                <a:solidFill>
                  <a:schemeClr val="tx1"/>
                </a:solidFill>
                <a:latin typeface="Calibri"/>
              </a:rPr>
              <a:t>Data: </a:t>
            </a:r>
            <a:r>
              <a:rPr lang="en-US" altLang="en-US" sz="1100" dirty="0">
                <a:solidFill>
                  <a:schemeClr val="tx1"/>
                </a:solidFill>
                <a:latin typeface="Calibri"/>
                <a:hlinkClick r:id="rId3"/>
              </a:rPr>
              <a:t>HIV Incidence Report 2022 Tables (PDF)</a:t>
            </a:r>
            <a:endParaRPr kumimoji="0" lang="en-US" sz="1100" b="0" i="0" u="none" strike="noStrike" kern="1200" cap="none" spc="0" normalizeH="0" baseline="0" noProof="0" dirty="0">
              <a:ln>
                <a:noFill/>
              </a:ln>
              <a:solidFill>
                <a:schemeClr val="tx1"/>
              </a:solidFill>
              <a:effectLst/>
              <a:uLnTx/>
              <a:uFillTx/>
              <a:latin typeface="Calibri"/>
              <a:ea typeface="+mn-ea"/>
              <a:cs typeface="+mn-cs"/>
            </a:endParaRPr>
          </a:p>
        </p:txBody>
      </p:sp>
      <p:pic>
        <p:nvPicPr>
          <p:cNvPr id="9" name="Content Placeholder 8" descr="Number of Cases and Rates (per 100,000 people) of Adults and Adolescents* Diagnosed with HIV/AIDS by Gender Identity† in Minnesota, 2022. Data provided at URL referenced. ">
            <a:extLst>
              <a:ext uri="{FF2B5EF4-FFF2-40B4-BE49-F238E27FC236}">
                <a16:creationId xmlns:a16="http://schemas.microsoft.com/office/drawing/2014/main" id="{204D5214-08FE-F8AA-8804-3BDA0E91DEEB}"/>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1416579" y="2595816"/>
            <a:ext cx="9034991" cy="1666368"/>
          </a:xfrm>
        </p:spPr>
      </p:pic>
    </p:spTree>
    <p:extLst>
      <p:ext uri="{BB962C8B-B14F-4D97-AF65-F5344CB8AC3E}">
        <p14:creationId xmlns:p14="http://schemas.microsoft.com/office/powerpoint/2010/main" val="362158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9936-B3F5-4462-BA9D-91385824FD72}"/>
              </a:ext>
            </a:extLst>
          </p:cNvPr>
          <p:cNvSpPr>
            <a:spLocks noGrp="1"/>
          </p:cNvSpPr>
          <p:nvPr>
            <p:ph type="title"/>
          </p:nvPr>
        </p:nvSpPr>
        <p:spPr/>
        <p:txBody>
          <a:bodyPr/>
          <a:lstStyle/>
          <a:p>
            <a:r>
              <a:rPr lang="en-US" b="0" dirty="0"/>
              <a:t>HIV Diagnoses among MSM in Minnesota </a:t>
            </a:r>
            <a:br>
              <a:rPr lang="en-US" b="0" dirty="0"/>
            </a:br>
            <a:r>
              <a:rPr lang="en-US" b="0" dirty="0"/>
              <a:t>by Race and Ethnicity, 2022</a:t>
            </a:r>
            <a:endParaRPr lang="en-US" b="0" dirty="0">
              <a:highlight>
                <a:srgbClr val="FFFF00"/>
              </a:highlight>
            </a:endParaRPr>
          </a:p>
        </p:txBody>
      </p:sp>
      <p:sp>
        <p:nvSpPr>
          <p:cNvPr id="3" name="Slide Number Placeholder 2">
            <a:extLst>
              <a:ext uri="{FF2B5EF4-FFF2-40B4-BE49-F238E27FC236}">
                <a16:creationId xmlns:a16="http://schemas.microsoft.com/office/drawing/2014/main" id="{41DE5496-63A2-4F0B-8EE9-40FA858119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BD19E618-D255-6F2B-C97E-40EDBBDF638D}"/>
              </a:ext>
            </a:extLst>
          </p:cNvPr>
          <p:cNvSpPr txBox="1"/>
          <p:nvPr/>
        </p:nvSpPr>
        <p:spPr>
          <a:xfrm>
            <a:off x="2468880" y="6022771"/>
            <a:ext cx="76740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*Other includes Black African-born, American Indian, Asian/Pacific-Islander, multi-race, and unknown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Data (left):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2022 Tables (PDF)</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7" name="Picture 6" descr="Total New Diagnoses in Minnesota by Race and Ethnicity, 2022. Data provided at URL referenced. ">
            <a:extLst>
              <a:ext uri="{FF2B5EF4-FFF2-40B4-BE49-F238E27FC236}">
                <a16:creationId xmlns:a16="http://schemas.microsoft.com/office/drawing/2014/main" id="{3CA75BCA-ABD3-8AAF-3C25-8D37E9D49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3979" y="1569309"/>
            <a:ext cx="3552153" cy="4192888"/>
          </a:xfrm>
          <a:prstGeom prst="rect">
            <a:avLst/>
          </a:prstGeom>
        </p:spPr>
      </p:pic>
      <p:pic>
        <p:nvPicPr>
          <p:cNvPr id="12" name="Content Placeholder 11" descr="HIV Diagnoses among MSM in Minnesota by Race and Ethnicity, 2022. Data provided in notes section of slide. ">
            <a:extLst>
              <a:ext uri="{FF2B5EF4-FFF2-40B4-BE49-F238E27FC236}">
                <a16:creationId xmlns:a16="http://schemas.microsoft.com/office/drawing/2014/main" id="{975331DA-DBBE-8C81-206F-5FE4A129DF49}"/>
              </a:ext>
            </a:extLst>
          </p:cNvPr>
          <p:cNvPicPr>
            <a:picLocks noGrp="1" noChangeAspect="1"/>
          </p:cNvPicPr>
          <p:nvPr>
            <p:ph idx="14"/>
          </p:nvPr>
        </p:nvPicPr>
        <p:blipFill>
          <a:blip r:embed="rId5">
            <a:extLst>
              <a:ext uri="{28A0092B-C50C-407E-A947-70E740481C1C}">
                <a14:useLocalDpi xmlns:a14="http://schemas.microsoft.com/office/drawing/2010/main" val="0"/>
              </a:ext>
            </a:extLst>
          </a:blip>
          <a:stretch>
            <a:fillRect/>
          </a:stretch>
        </p:blipFill>
        <p:spPr>
          <a:xfrm>
            <a:off x="6969731" y="1609725"/>
            <a:ext cx="3444297" cy="4152472"/>
          </a:xfrm>
        </p:spPr>
      </p:pic>
    </p:spTree>
    <p:extLst>
      <p:ext uri="{BB962C8B-B14F-4D97-AF65-F5344CB8AC3E}">
        <p14:creationId xmlns:p14="http://schemas.microsoft.com/office/powerpoint/2010/main" val="2434293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E533-1CA1-4D2E-87C8-8D5EC3B83868}"/>
              </a:ext>
            </a:extLst>
          </p:cNvPr>
          <p:cNvSpPr>
            <a:spLocks noGrp="1"/>
          </p:cNvSpPr>
          <p:nvPr>
            <p:ph type="title"/>
          </p:nvPr>
        </p:nvSpPr>
        <p:spPr/>
        <p:txBody>
          <a:bodyPr/>
          <a:lstStyle/>
          <a:p>
            <a:r>
              <a:rPr lang="en-US" altLang="en-US" sz="3600" dirty="0"/>
              <a:t>Age at HIV Diagnosis* by Sex Assigned at Birth, Minnesota, 2022</a:t>
            </a:r>
            <a:endParaRPr lang="en-US" dirty="0"/>
          </a:p>
        </p:txBody>
      </p:sp>
      <p:sp>
        <p:nvSpPr>
          <p:cNvPr id="3" name="Slide Number Placeholder 2">
            <a:extLst>
              <a:ext uri="{FF2B5EF4-FFF2-40B4-BE49-F238E27FC236}">
                <a16:creationId xmlns:a16="http://schemas.microsoft.com/office/drawing/2014/main" id="{02D0A0B5-4BCD-4D59-8B63-AE94B45884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DE7D194A-B8BD-4FB3-B2A9-A986A4D2D931}"/>
              </a:ext>
            </a:extLst>
          </p:cNvPr>
          <p:cNvSpPr>
            <a:spLocks noGrp="1"/>
          </p:cNvSpPr>
          <p:nvPr>
            <p:ph idx="13"/>
          </p:nvPr>
        </p:nvSpPr>
        <p:spPr>
          <a:xfrm>
            <a:off x="2649569" y="5609937"/>
            <a:ext cx="9237631" cy="111153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indent="0">
              <a:spcBef>
                <a:spcPts val="0"/>
              </a:spcBef>
              <a:spcAft>
                <a:spcPts val="0"/>
              </a:spcAft>
              <a:buClrTx/>
              <a:buNone/>
              <a:defRPr/>
            </a:pPr>
            <a:r>
              <a:rPr lang="en-US" altLang="en-US" sz="1100" dirty="0">
                <a:solidFill>
                  <a:srgbClr val="003865"/>
                </a:solidFill>
                <a:latin typeface="Calibri"/>
              </a:rPr>
              <a:t>Data: </a:t>
            </a:r>
            <a:r>
              <a:rPr lang="en-US" altLang="en-US" sz="1100" dirty="0">
                <a:solidFill>
                  <a:srgbClr val="003865"/>
                </a:solidFill>
                <a:latin typeface="Calibri"/>
                <a:hlinkClick r:id="rId3"/>
              </a:rPr>
              <a:t>HIV Incidence Report 2022 Tables (PDF)</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Age at HIV Diagnosis* by Sex Assigned at Birth, Minnesota, 2022. Data provided at URL referenced. ">
            <a:extLst>
              <a:ext uri="{FF2B5EF4-FFF2-40B4-BE49-F238E27FC236}">
                <a16:creationId xmlns:a16="http://schemas.microsoft.com/office/drawing/2014/main" id="{2B2DCF01-F63D-E93A-6F4F-6C6624887DE1}"/>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1008421" y="1609724"/>
            <a:ext cx="10047147" cy="3571875"/>
          </a:xfrm>
        </p:spPr>
      </p:pic>
    </p:spTree>
    <p:extLst>
      <p:ext uri="{BB962C8B-B14F-4D97-AF65-F5344CB8AC3E}">
        <p14:creationId xmlns:p14="http://schemas.microsoft.com/office/powerpoint/2010/main" val="112712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C17259B-989A-C48D-9B45-A1F028C3A24C}"/>
              </a:ext>
            </a:extLst>
          </p:cNvPr>
          <p:cNvGraphicFramePr>
            <a:graphicFrameLocks noGrp="1"/>
          </p:cNvGraphicFramePr>
          <p:nvPr/>
        </p:nvGraphicFramePr>
        <p:xfrm>
          <a:off x="1524000" y="2628900"/>
          <a:ext cx="9144000" cy="16002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745740227"/>
                    </a:ext>
                  </a:extLst>
                </a:gridCol>
                <a:gridCol w="609600">
                  <a:extLst>
                    <a:ext uri="{9D8B030D-6E8A-4147-A177-3AD203B41FA5}">
                      <a16:colId xmlns:a16="http://schemas.microsoft.com/office/drawing/2014/main" val="4097476637"/>
                    </a:ext>
                  </a:extLst>
                </a:gridCol>
                <a:gridCol w="609600">
                  <a:extLst>
                    <a:ext uri="{9D8B030D-6E8A-4147-A177-3AD203B41FA5}">
                      <a16:colId xmlns:a16="http://schemas.microsoft.com/office/drawing/2014/main" val="1221672192"/>
                    </a:ext>
                  </a:extLst>
                </a:gridCol>
                <a:gridCol w="609600">
                  <a:extLst>
                    <a:ext uri="{9D8B030D-6E8A-4147-A177-3AD203B41FA5}">
                      <a16:colId xmlns:a16="http://schemas.microsoft.com/office/drawing/2014/main" val="1861851037"/>
                    </a:ext>
                  </a:extLst>
                </a:gridCol>
                <a:gridCol w="609600">
                  <a:extLst>
                    <a:ext uri="{9D8B030D-6E8A-4147-A177-3AD203B41FA5}">
                      <a16:colId xmlns:a16="http://schemas.microsoft.com/office/drawing/2014/main" val="2235968380"/>
                    </a:ext>
                  </a:extLst>
                </a:gridCol>
                <a:gridCol w="609600">
                  <a:extLst>
                    <a:ext uri="{9D8B030D-6E8A-4147-A177-3AD203B41FA5}">
                      <a16:colId xmlns:a16="http://schemas.microsoft.com/office/drawing/2014/main" val="2533970435"/>
                    </a:ext>
                  </a:extLst>
                </a:gridCol>
                <a:gridCol w="609600">
                  <a:extLst>
                    <a:ext uri="{9D8B030D-6E8A-4147-A177-3AD203B41FA5}">
                      <a16:colId xmlns:a16="http://schemas.microsoft.com/office/drawing/2014/main" val="3776121113"/>
                    </a:ext>
                  </a:extLst>
                </a:gridCol>
                <a:gridCol w="609600">
                  <a:extLst>
                    <a:ext uri="{9D8B030D-6E8A-4147-A177-3AD203B41FA5}">
                      <a16:colId xmlns:a16="http://schemas.microsoft.com/office/drawing/2014/main" val="1612434459"/>
                    </a:ext>
                  </a:extLst>
                </a:gridCol>
                <a:gridCol w="609600">
                  <a:extLst>
                    <a:ext uri="{9D8B030D-6E8A-4147-A177-3AD203B41FA5}">
                      <a16:colId xmlns:a16="http://schemas.microsoft.com/office/drawing/2014/main" val="1145102135"/>
                    </a:ext>
                  </a:extLst>
                </a:gridCol>
                <a:gridCol w="609600">
                  <a:extLst>
                    <a:ext uri="{9D8B030D-6E8A-4147-A177-3AD203B41FA5}">
                      <a16:colId xmlns:a16="http://schemas.microsoft.com/office/drawing/2014/main" val="4128286547"/>
                    </a:ext>
                  </a:extLst>
                </a:gridCol>
                <a:gridCol w="609600">
                  <a:extLst>
                    <a:ext uri="{9D8B030D-6E8A-4147-A177-3AD203B41FA5}">
                      <a16:colId xmlns:a16="http://schemas.microsoft.com/office/drawing/2014/main" val="724724172"/>
                    </a:ext>
                  </a:extLst>
                </a:gridCol>
                <a:gridCol w="609600">
                  <a:extLst>
                    <a:ext uri="{9D8B030D-6E8A-4147-A177-3AD203B41FA5}">
                      <a16:colId xmlns:a16="http://schemas.microsoft.com/office/drawing/2014/main" val="3959979676"/>
                    </a:ext>
                  </a:extLst>
                </a:gridCol>
                <a:gridCol w="609600">
                  <a:extLst>
                    <a:ext uri="{9D8B030D-6E8A-4147-A177-3AD203B41FA5}">
                      <a16:colId xmlns:a16="http://schemas.microsoft.com/office/drawing/2014/main" val="4224666647"/>
                    </a:ext>
                  </a:extLst>
                </a:gridCol>
                <a:gridCol w="609600">
                  <a:extLst>
                    <a:ext uri="{9D8B030D-6E8A-4147-A177-3AD203B41FA5}">
                      <a16:colId xmlns:a16="http://schemas.microsoft.com/office/drawing/2014/main" val="3105643876"/>
                    </a:ext>
                  </a:extLst>
                </a:gridCol>
                <a:gridCol w="609600">
                  <a:extLst>
                    <a:ext uri="{9D8B030D-6E8A-4147-A177-3AD203B41FA5}">
                      <a16:colId xmlns:a16="http://schemas.microsoft.com/office/drawing/2014/main" val="3158233614"/>
                    </a:ext>
                  </a:extLst>
                </a:gridCol>
              </a:tblGrid>
              <a:tr h="167640">
                <a:tc>
                  <a:txBody>
                    <a:bodyPr/>
                    <a:lstStyle/>
                    <a:p>
                      <a:pPr algn="l" fontAlgn="b"/>
                      <a:r>
                        <a:rPr lang="en-US" sz="1000" b="1" i="0" u="none" strike="noStrike" dirty="0">
                          <a:solidFill>
                            <a:schemeClr val="bg1"/>
                          </a:solidFill>
                          <a:effectLst/>
                          <a:latin typeface="Geneva"/>
                        </a:rPr>
                        <a:t>Category</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4759508"/>
                  </a:ext>
                </a:extLst>
              </a:tr>
              <a:tr h="167640">
                <a:tc>
                  <a:txBody>
                    <a:bodyPr/>
                    <a:lstStyle/>
                    <a:p>
                      <a:pPr algn="l" fontAlgn="b"/>
                      <a:r>
                        <a:rPr lang="en-US" sz="1000" u="none" strike="noStrike">
                          <a:solidFill>
                            <a:schemeClr val="bg1"/>
                          </a:solidFill>
                          <a:effectLst/>
                        </a:rPr>
                        <a:t> MSM</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3672362"/>
                  </a:ext>
                </a:extLst>
              </a:tr>
              <a:tr h="167640">
                <a:tc>
                  <a:txBody>
                    <a:bodyPr/>
                    <a:lstStyle/>
                    <a:p>
                      <a:pPr algn="l" fontAlgn="b"/>
                      <a:r>
                        <a:rPr lang="en-US" sz="1000" u="none" strike="noStrike">
                          <a:solidFill>
                            <a:schemeClr val="bg1"/>
                          </a:solidFill>
                          <a:effectLst/>
                        </a:rPr>
                        <a:t>IDU</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8953084"/>
                  </a:ext>
                </a:extLst>
              </a:tr>
              <a:tr h="167640">
                <a:tc>
                  <a:txBody>
                    <a:bodyPr/>
                    <a:lstStyle/>
                    <a:p>
                      <a:pPr algn="l" fontAlgn="b"/>
                      <a:r>
                        <a:rPr lang="en-US" sz="1000" u="none" strike="noStrike">
                          <a:solidFill>
                            <a:schemeClr val="bg1"/>
                          </a:solidFill>
                          <a:effectLst/>
                        </a:rPr>
                        <a:t> MSM/IDU</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1266487"/>
                  </a:ext>
                </a:extLst>
              </a:tr>
              <a:tr h="167640">
                <a:tc>
                  <a:txBody>
                    <a:bodyPr/>
                    <a:lstStyle/>
                    <a:p>
                      <a:pPr algn="l" fontAlgn="b"/>
                      <a:r>
                        <a:rPr lang="en-US" sz="1000" u="none" strike="noStrike">
                          <a:solidFill>
                            <a:schemeClr val="bg1"/>
                          </a:solidFill>
                          <a:effectLst/>
                        </a:rPr>
                        <a:t> Heterosexual</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8320867"/>
                  </a:ext>
                </a:extLst>
              </a:tr>
              <a:tr h="167640">
                <a:tc>
                  <a:txBody>
                    <a:bodyPr/>
                    <a:lstStyle/>
                    <a:p>
                      <a:pPr algn="l" fontAlgn="b"/>
                      <a:r>
                        <a:rPr lang="en-US" sz="1000" u="none" strike="noStrike">
                          <a:solidFill>
                            <a:schemeClr val="bg1"/>
                          </a:solidFill>
                          <a:effectLst/>
                        </a:rPr>
                        <a:t> Unspecified</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103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5369609"/>
                  </a:ext>
                </a:extLst>
              </a:tr>
            </a:tbl>
          </a:graphicData>
        </a:graphic>
      </p:graphicFrame>
      <p:sp>
        <p:nvSpPr>
          <p:cNvPr id="2" name="Title 1">
            <a:extLst>
              <a:ext uri="{FF2B5EF4-FFF2-40B4-BE49-F238E27FC236}">
                <a16:creationId xmlns:a16="http://schemas.microsoft.com/office/drawing/2014/main" id="{4A595128-1DD7-40D8-A534-210717D5550A}"/>
              </a:ext>
            </a:extLst>
          </p:cNvPr>
          <p:cNvSpPr>
            <a:spLocks noGrp="1"/>
          </p:cNvSpPr>
          <p:nvPr>
            <p:ph type="title"/>
          </p:nvPr>
        </p:nvSpPr>
        <p:spPr/>
        <p:txBody>
          <a:bodyPr/>
          <a:lstStyle/>
          <a:p>
            <a:r>
              <a:rPr lang="en-US" altLang="en-US" sz="3600" dirty="0"/>
              <a:t>HIV Diagnoses* by Mode of Exposure and Year, 2012–2022</a:t>
            </a:r>
            <a:endParaRPr lang="en-US" dirty="0"/>
          </a:p>
        </p:txBody>
      </p:sp>
      <p:sp>
        <p:nvSpPr>
          <p:cNvPr id="3" name="Slide Number Placeholder 2">
            <a:extLst>
              <a:ext uri="{FF2B5EF4-FFF2-40B4-BE49-F238E27FC236}">
                <a16:creationId xmlns:a16="http://schemas.microsoft.com/office/drawing/2014/main" id="{9DFEA4AD-D5B4-41AE-AFBD-39C702554E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Footer Placeholder 3">
            <a:extLst>
              <a:ext uri="{FF2B5EF4-FFF2-40B4-BE49-F238E27FC236}">
                <a16:creationId xmlns:a16="http://schemas.microsoft.com/office/drawing/2014/main" id="{2F37B62A-3C85-422B-B50E-D6F54149D211}"/>
              </a:ext>
            </a:extLst>
          </p:cNvPr>
          <p:cNvSpPr>
            <a:spLocks noGrp="1"/>
          </p:cNvSpPr>
          <p:nvPr>
            <p:ph idx="13"/>
          </p:nvPr>
        </p:nvSpPr>
        <p:spPr>
          <a:xfrm>
            <a:off x="2120900" y="5878512"/>
            <a:ext cx="9296400" cy="660400"/>
          </a:xfrm>
        </p:spPr>
        <p:txBody>
          <a:bodyPr anchor="ct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       IDU = Injection drug use       Heterosexual = Heterosexual contact      Unspecified = No mode of exposure ascertained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HIV Diagnoses* by Mode of Exposure and Year, 2012–2022. Refer to table on slide for full data. ">
            <a:extLst>
              <a:ext uri="{FF2B5EF4-FFF2-40B4-BE49-F238E27FC236}">
                <a16:creationId xmlns:a16="http://schemas.microsoft.com/office/drawing/2014/main" id="{B7221A94-1047-8708-E322-E77C67BA1465}"/>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835553" y="1609724"/>
            <a:ext cx="10520894" cy="3876675"/>
          </a:xfrm>
        </p:spPr>
      </p:pic>
    </p:spTree>
    <p:extLst>
      <p:ext uri="{BB962C8B-B14F-4D97-AF65-F5344CB8AC3E}">
        <p14:creationId xmlns:p14="http://schemas.microsoft.com/office/powerpoint/2010/main" val="4238189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F821C8A-965A-2B4A-5E64-80002113459C}"/>
              </a:ext>
            </a:extLst>
          </p:cNvPr>
          <p:cNvGraphicFramePr>
            <a:graphicFrameLocks noGrp="1"/>
          </p:cNvGraphicFramePr>
          <p:nvPr/>
        </p:nvGraphicFramePr>
        <p:xfrm>
          <a:off x="2146300" y="3027718"/>
          <a:ext cx="7731474" cy="820380"/>
        </p:xfrm>
        <a:graphic>
          <a:graphicData uri="http://schemas.openxmlformats.org/drawingml/2006/table">
            <a:tbl>
              <a:tblPr>
                <a:tableStyleId>{5C22544A-7EE6-4342-B048-85BDC9FD1C3A}</a:tableStyleId>
              </a:tblPr>
              <a:tblGrid>
                <a:gridCol w="1168423">
                  <a:extLst>
                    <a:ext uri="{9D8B030D-6E8A-4147-A177-3AD203B41FA5}">
                      <a16:colId xmlns:a16="http://schemas.microsoft.com/office/drawing/2014/main" val="2757489333"/>
                    </a:ext>
                  </a:extLst>
                </a:gridCol>
                <a:gridCol w="596641">
                  <a:extLst>
                    <a:ext uri="{9D8B030D-6E8A-4147-A177-3AD203B41FA5}">
                      <a16:colId xmlns:a16="http://schemas.microsoft.com/office/drawing/2014/main" val="2293936332"/>
                    </a:ext>
                  </a:extLst>
                </a:gridCol>
                <a:gridCol w="596641">
                  <a:extLst>
                    <a:ext uri="{9D8B030D-6E8A-4147-A177-3AD203B41FA5}">
                      <a16:colId xmlns:a16="http://schemas.microsoft.com/office/drawing/2014/main" val="3633525911"/>
                    </a:ext>
                  </a:extLst>
                </a:gridCol>
                <a:gridCol w="596641">
                  <a:extLst>
                    <a:ext uri="{9D8B030D-6E8A-4147-A177-3AD203B41FA5}">
                      <a16:colId xmlns:a16="http://schemas.microsoft.com/office/drawing/2014/main" val="4083134254"/>
                    </a:ext>
                  </a:extLst>
                </a:gridCol>
                <a:gridCol w="596641">
                  <a:extLst>
                    <a:ext uri="{9D8B030D-6E8A-4147-A177-3AD203B41FA5}">
                      <a16:colId xmlns:a16="http://schemas.microsoft.com/office/drawing/2014/main" val="2250408508"/>
                    </a:ext>
                  </a:extLst>
                </a:gridCol>
                <a:gridCol w="596641">
                  <a:extLst>
                    <a:ext uri="{9D8B030D-6E8A-4147-A177-3AD203B41FA5}">
                      <a16:colId xmlns:a16="http://schemas.microsoft.com/office/drawing/2014/main" val="3945493834"/>
                    </a:ext>
                  </a:extLst>
                </a:gridCol>
                <a:gridCol w="596641">
                  <a:extLst>
                    <a:ext uri="{9D8B030D-6E8A-4147-A177-3AD203B41FA5}">
                      <a16:colId xmlns:a16="http://schemas.microsoft.com/office/drawing/2014/main" val="1704825717"/>
                    </a:ext>
                  </a:extLst>
                </a:gridCol>
                <a:gridCol w="596641">
                  <a:extLst>
                    <a:ext uri="{9D8B030D-6E8A-4147-A177-3AD203B41FA5}">
                      <a16:colId xmlns:a16="http://schemas.microsoft.com/office/drawing/2014/main" val="3393420478"/>
                    </a:ext>
                  </a:extLst>
                </a:gridCol>
                <a:gridCol w="596641">
                  <a:extLst>
                    <a:ext uri="{9D8B030D-6E8A-4147-A177-3AD203B41FA5}">
                      <a16:colId xmlns:a16="http://schemas.microsoft.com/office/drawing/2014/main" val="1681474102"/>
                    </a:ext>
                  </a:extLst>
                </a:gridCol>
                <a:gridCol w="596641">
                  <a:extLst>
                    <a:ext uri="{9D8B030D-6E8A-4147-A177-3AD203B41FA5}">
                      <a16:colId xmlns:a16="http://schemas.microsoft.com/office/drawing/2014/main" val="3639992198"/>
                    </a:ext>
                  </a:extLst>
                </a:gridCol>
                <a:gridCol w="596641">
                  <a:extLst>
                    <a:ext uri="{9D8B030D-6E8A-4147-A177-3AD203B41FA5}">
                      <a16:colId xmlns:a16="http://schemas.microsoft.com/office/drawing/2014/main" val="3689046468"/>
                    </a:ext>
                  </a:extLst>
                </a:gridCol>
                <a:gridCol w="596641">
                  <a:extLst>
                    <a:ext uri="{9D8B030D-6E8A-4147-A177-3AD203B41FA5}">
                      <a16:colId xmlns:a16="http://schemas.microsoft.com/office/drawing/2014/main" val="3685136178"/>
                    </a:ext>
                  </a:extLst>
                </a:gridCol>
              </a:tblGrid>
              <a:tr h="164076">
                <a:tc>
                  <a:txBody>
                    <a:bodyPr/>
                    <a:lstStyle/>
                    <a:p>
                      <a:pPr algn="l" fontAlgn="b"/>
                      <a:r>
                        <a:rPr lang="en-US" sz="1000" b="1" i="0" u="none" strike="noStrike" dirty="0">
                          <a:solidFill>
                            <a:schemeClr val="bg1"/>
                          </a:solidFill>
                          <a:effectLst/>
                          <a:latin typeface="Geneva"/>
                        </a:rPr>
                        <a:t>Region of Birth</a:t>
                      </a: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4769819"/>
                  </a:ext>
                </a:extLst>
              </a:tr>
              <a:tr h="164076">
                <a:tc>
                  <a:txBody>
                    <a:bodyPr/>
                    <a:lstStyle/>
                    <a:p>
                      <a:pPr algn="l" fontAlgn="b"/>
                      <a:r>
                        <a:rPr lang="en-US" sz="1000" u="none" strike="noStrike">
                          <a:solidFill>
                            <a:schemeClr val="bg1"/>
                          </a:solidFill>
                          <a:effectLst/>
                        </a:rPr>
                        <a:t>Africa</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51</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68</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73</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61</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49</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51</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281687"/>
                  </a:ext>
                </a:extLst>
              </a:tr>
              <a:tr h="164076">
                <a:tc>
                  <a:txBody>
                    <a:bodyPr/>
                    <a:lstStyle/>
                    <a:p>
                      <a:pPr algn="l" fontAlgn="b"/>
                      <a:r>
                        <a:rPr lang="en-US" sz="1000" u="none" strike="noStrike">
                          <a:solidFill>
                            <a:schemeClr val="bg1"/>
                          </a:solidFill>
                          <a:effectLst/>
                        </a:rPr>
                        <a:t>Asia</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2469580"/>
                  </a:ext>
                </a:extLst>
              </a:tr>
              <a:tr h="164076">
                <a:tc>
                  <a:txBody>
                    <a:bodyPr/>
                    <a:lstStyle/>
                    <a:p>
                      <a:pPr algn="l" fontAlgn="b"/>
                      <a:r>
                        <a:rPr lang="en-US" sz="1000" u="none" strike="noStrike">
                          <a:solidFill>
                            <a:schemeClr val="bg1"/>
                          </a:solidFill>
                          <a:effectLst/>
                        </a:rPr>
                        <a:t>Latin America/Car</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980139"/>
                  </a:ext>
                </a:extLst>
              </a:tr>
              <a:tr h="164076">
                <a:tc>
                  <a:txBody>
                    <a:bodyPr/>
                    <a:lstStyle/>
                    <a:p>
                      <a:pPr algn="l" fontAlgn="b"/>
                      <a:r>
                        <a:rPr lang="en-US" sz="1000" u="none" strike="noStrike">
                          <a:solidFill>
                            <a:schemeClr val="bg1"/>
                          </a:solidFill>
                          <a:effectLst/>
                        </a:rPr>
                        <a:t>Other</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a:t>
                      </a:r>
                      <a:endParaRPr lang="en-US" sz="1000" b="1" i="0" u="none" strike="noStrike" dirty="0">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9518630"/>
                  </a:ext>
                </a:extLst>
              </a:tr>
            </a:tbl>
          </a:graphicData>
        </a:graphic>
      </p:graphicFrame>
      <p:sp>
        <p:nvSpPr>
          <p:cNvPr id="3" name="Slide Number Placeholder 2">
            <a:extLst>
              <a:ext uri="{FF2B5EF4-FFF2-40B4-BE49-F238E27FC236}">
                <a16:creationId xmlns:a16="http://schemas.microsoft.com/office/drawing/2014/main" id="{9474AC62-E3D8-4CC5-A42B-8D9C2EE314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Content Placeholder 7">
            <a:extLst>
              <a:ext uri="{FF2B5EF4-FFF2-40B4-BE49-F238E27FC236}">
                <a16:creationId xmlns:a16="http://schemas.microsoft.com/office/drawing/2014/main" id="{0E118913-736C-442A-9EA5-1EFDB2B8BAD2}"/>
              </a:ext>
            </a:extLst>
          </p:cNvPr>
          <p:cNvPicPr>
            <a:picLocks noGrp="1" noChangeAspect="1"/>
          </p:cNvPicPr>
          <p:nvPr>
            <p:ph idx="13"/>
          </p:nvPr>
        </p:nvPicPr>
        <p:blipFill>
          <a:blip r:embed="rId3"/>
          <a:stretch>
            <a:fillRect/>
          </a:stretch>
        </p:blipFill>
        <p:spPr>
          <a:xfrm>
            <a:off x="2008414" y="5585271"/>
            <a:ext cx="9162584" cy="921892"/>
          </a:xfrm>
          <a:prstGeom prst="rect">
            <a:avLst/>
          </a:prstGeom>
        </p:spPr>
      </p:pic>
      <p:sp>
        <p:nvSpPr>
          <p:cNvPr id="6" name="Title 5">
            <a:extLst>
              <a:ext uri="{FF2B5EF4-FFF2-40B4-BE49-F238E27FC236}">
                <a16:creationId xmlns:a16="http://schemas.microsoft.com/office/drawing/2014/main" id="{1A6BB598-1C4D-4A5D-BC00-DCC16899321B}"/>
              </a:ext>
            </a:extLst>
          </p:cNvPr>
          <p:cNvSpPr>
            <a:spLocks noGrp="1"/>
          </p:cNvSpPr>
          <p:nvPr>
            <p:ph type="title"/>
          </p:nvPr>
        </p:nvSpPr>
        <p:spPr>
          <a:xfrm>
            <a:off x="0" y="0"/>
            <a:ext cx="11868150" cy="1216025"/>
          </a:xfrm>
        </p:spPr>
        <p:txBody>
          <a:bodyPr>
            <a:noAutofit/>
          </a:bodyPr>
          <a:lstStyle/>
          <a:p>
            <a:pPr>
              <a:lnSpc>
                <a:spcPct val="105000"/>
              </a:lnSpc>
            </a:pPr>
            <a:r>
              <a:rPr lang="en-US" altLang="en-US" sz="2400" dirty="0"/>
              <a:t>HIV Diagnoses* among Foreign-Born People</a:t>
            </a:r>
            <a:r>
              <a:rPr lang="en-US" altLang="en-US" sz="2400" baseline="30000" dirty="0"/>
              <a:t>†</a:t>
            </a:r>
            <a:r>
              <a:rPr lang="en-US" altLang="en-US" sz="2400" dirty="0"/>
              <a:t> in Minnesota by Year and Region of Birth</a:t>
            </a:r>
            <a:br>
              <a:rPr lang="en-US" altLang="en-US" sz="2400" dirty="0"/>
            </a:br>
            <a:r>
              <a:rPr lang="en-US" altLang="en-US" sz="2400" dirty="0"/>
              <a:t>2012–2022</a:t>
            </a:r>
          </a:p>
        </p:txBody>
      </p:sp>
      <p:pic>
        <p:nvPicPr>
          <p:cNvPr id="4" name="Picture 3" descr="HIV Diagnoses* among Foreign-Born People† in Minnesota by Year and Region of Birth 2012–2022. Refer to table on slide for full data. ">
            <a:extLst>
              <a:ext uri="{FF2B5EF4-FFF2-40B4-BE49-F238E27FC236}">
                <a16:creationId xmlns:a16="http://schemas.microsoft.com/office/drawing/2014/main" id="{73490DEC-F5EF-C523-8847-E08AB69365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056" y="1670419"/>
            <a:ext cx="8167452" cy="3504509"/>
          </a:xfrm>
          <a:prstGeom prst="rect">
            <a:avLst/>
          </a:prstGeom>
        </p:spPr>
      </p:pic>
    </p:spTree>
    <p:extLst>
      <p:ext uri="{BB962C8B-B14F-4D97-AF65-F5344CB8AC3E}">
        <p14:creationId xmlns:p14="http://schemas.microsoft.com/office/powerpoint/2010/main" val="444200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4732704-4A5E-FBF2-C183-777EAE8CF5FD}"/>
              </a:ext>
            </a:extLst>
          </p:cNvPr>
          <p:cNvGraphicFramePr>
            <a:graphicFrameLocks noGrp="1"/>
          </p:cNvGraphicFramePr>
          <p:nvPr/>
        </p:nvGraphicFramePr>
        <p:xfrm>
          <a:off x="2216150" y="3094038"/>
          <a:ext cx="7759700" cy="670560"/>
        </p:xfrm>
        <a:graphic>
          <a:graphicData uri="http://schemas.openxmlformats.org/drawingml/2006/table">
            <a:tbl>
              <a:tblPr>
                <a:tableStyleId>{5C22544A-7EE6-4342-B048-85BDC9FD1C3A}</a:tableStyleId>
              </a:tblPr>
              <a:tblGrid>
                <a:gridCol w="1054100">
                  <a:extLst>
                    <a:ext uri="{9D8B030D-6E8A-4147-A177-3AD203B41FA5}">
                      <a16:colId xmlns:a16="http://schemas.microsoft.com/office/drawing/2014/main" val="2132454999"/>
                    </a:ext>
                  </a:extLst>
                </a:gridCol>
                <a:gridCol w="609600">
                  <a:extLst>
                    <a:ext uri="{9D8B030D-6E8A-4147-A177-3AD203B41FA5}">
                      <a16:colId xmlns:a16="http://schemas.microsoft.com/office/drawing/2014/main" val="986665021"/>
                    </a:ext>
                  </a:extLst>
                </a:gridCol>
                <a:gridCol w="609600">
                  <a:extLst>
                    <a:ext uri="{9D8B030D-6E8A-4147-A177-3AD203B41FA5}">
                      <a16:colId xmlns:a16="http://schemas.microsoft.com/office/drawing/2014/main" val="3241542214"/>
                    </a:ext>
                  </a:extLst>
                </a:gridCol>
                <a:gridCol w="609600">
                  <a:extLst>
                    <a:ext uri="{9D8B030D-6E8A-4147-A177-3AD203B41FA5}">
                      <a16:colId xmlns:a16="http://schemas.microsoft.com/office/drawing/2014/main" val="1201762356"/>
                    </a:ext>
                  </a:extLst>
                </a:gridCol>
                <a:gridCol w="609600">
                  <a:extLst>
                    <a:ext uri="{9D8B030D-6E8A-4147-A177-3AD203B41FA5}">
                      <a16:colId xmlns:a16="http://schemas.microsoft.com/office/drawing/2014/main" val="2323483253"/>
                    </a:ext>
                  </a:extLst>
                </a:gridCol>
                <a:gridCol w="609600">
                  <a:extLst>
                    <a:ext uri="{9D8B030D-6E8A-4147-A177-3AD203B41FA5}">
                      <a16:colId xmlns:a16="http://schemas.microsoft.com/office/drawing/2014/main" val="3207862938"/>
                    </a:ext>
                  </a:extLst>
                </a:gridCol>
                <a:gridCol w="609600">
                  <a:extLst>
                    <a:ext uri="{9D8B030D-6E8A-4147-A177-3AD203B41FA5}">
                      <a16:colId xmlns:a16="http://schemas.microsoft.com/office/drawing/2014/main" val="3611835886"/>
                    </a:ext>
                  </a:extLst>
                </a:gridCol>
                <a:gridCol w="609600">
                  <a:extLst>
                    <a:ext uri="{9D8B030D-6E8A-4147-A177-3AD203B41FA5}">
                      <a16:colId xmlns:a16="http://schemas.microsoft.com/office/drawing/2014/main" val="4164446246"/>
                    </a:ext>
                  </a:extLst>
                </a:gridCol>
                <a:gridCol w="609600">
                  <a:extLst>
                    <a:ext uri="{9D8B030D-6E8A-4147-A177-3AD203B41FA5}">
                      <a16:colId xmlns:a16="http://schemas.microsoft.com/office/drawing/2014/main" val="2307280331"/>
                    </a:ext>
                  </a:extLst>
                </a:gridCol>
                <a:gridCol w="609600">
                  <a:extLst>
                    <a:ext uri="{9D8B030D-6E8A-4147-A177-3AD203B41FA5}">
                      <a16:colId xmlns:a16="http://schemas.microsoft.com/office/drawing/2014/main" val="4042320033"/>
                    </a:ext>
                  </a:extLst>
                </a:gridCol>
                <a:gridCol w="609600">
                  <a:extLst>
                    <a:ext uri="{9D8B030D-6E8A-4147-A177-3AD203B41FA5}">
                      <a16:colId xmlns:a16="http://schemas.microsoft.com/office/drawing/2014/main" val="60608633"/>
                    </a:ext>
                  </a:extLst>
                </a:gridCol>
                <a:gridCol w="609600">
                  <a:extLst>
                    <a:ext uri="{9D8B030D-6E8A-4147-A177-3AD203B41FA5}">
                      <a16:colId xmlns:a16="http://schemas.microsoft.com/office/drawing/2014/main" val="2343135637"/>
                    </a:ext>
                  </a:extLst>
                </a:gridCol>
              </a:tblGrid>
              <a:tr h="167640">
                <a:tc>
                  <a:txBody>
                    <a:bodyPr/>
                    <a:lstStyle/>
                    <a:p>
                      <a:pPr algn="l" fontAlgn="b"/>
                      <a:r>
                        <a:rPr lang="en-US" sz="1000" b="1" i="0" u="none" strike="noStrike" dirty="0">
                          <a:solidFill>
                            <a:schemeClr val="bg1"/>
                          </a:solidFill>
                          <a:effectLst/>
                          <a:latin typeface="Geneva"/>
                        </a:rPr>
                        <a:t>Diagnoses</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298931"/>
                  </a:ext>
                </a:extLst>
              </a:tr>
              <a:tr h="167640">
                <a:tc>
                  <a:txBody>
                    <a:bodyPr/>
                    <a:lstStyle/>
                    <a:p>
                      <a:pPr algn="l" fontAlgn="b"/>
                      <a:r>
                        <a:rPr lang="en-US" sz="1000" u="none" strike="noStrike">
                          <a:solidFill>
                            <a:schemeClr val="bg1"/>
                          </a:solidFill>
                          <a:effectLst/>
                        </a:rPr>
                        <a:t>No AIDS DX</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8608594"/>
                  </a:ext>
                </a:extLst>
              </a:tr>
              <a:tr h="167640">
                <a:tc>
                  <a:txBody>
                    <a:bodyPr/>
                    <a:lstStyle/>
                    <a:p>
                      <a:pPr algn="l" fontAlgn="b"/>
                      <a:r>
                        <a:rPr lang="en-US" sz="1000" u="none" strike="noStrike">
                          <a:solidFill>
                            <a:schemeClr val="bg1"/>
                          </a:solidFill>
                          <a:effectLst/>
                        </a:rPr>
                        <a:t>AIDS DX &gt; 1yr </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5830924"/>
                  </a:ext>
                </a:extLst>
              </a:tr>
              <a:tr h="167640">
                <a:tc>
                  <a:txBody>
                    <a:bodyPr/>
                    <a:lstStyle/>
                    <a:p>
                      <a:pPr algn="l" fontAlgn="b"/>
                      <a:r>
                        <a:rPr lang="en-US" sz="1000" u="none" strike="noStrike">
                          <a:solidFill>
                            <a:schemeClr val="bg1"/>
                          </a:solidFill>
                          <a:effectLst/>
                        </a:rPr>
                        <a:t>AIDS DX &lt;= 1yr</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9</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3253829"/>
                  </a:ext>
                </a:extLst>
              </a:tr>
            </a:tbl>
          </a:graphicData>
        </a:graphic>
      </p:graphicFrame>
      <p:sp>
        <p:nvSpPr>
          <p:cNvPr id="2" name="Title 1">
            <a:extLst>
              <a:ext uri="{FF2B5EF4-FFF2-40B4-BE49-F238E27FC236}">
                <a16:creationId xmlns:a16="http://schemas.microsoft.com/office/drawing/2014/main" id="{2BFC6A8E-1ED5-412A-83BE-962C4A241018}"/>
              </a:ext>
            </a:extLst>
          </p:cNvPr>
          <p:cNvSpPr>
            <a:spLocks noGrp="1"/>
          </p:cNvSpPr>
          <p:nvPr>
            <p:ph type="title"/>
          </p:nvPr>
        </p:nvSpPr>
        <p:spPr/>
        <p:txBody>
          <a:bodyPr>
            <a:normAutofit fontScale="90000"/>
          </a:bodyPr>
          <a:lstStyle/>
          <a:p>
            <a:r>
              <a:rPr lang="en-US" altLang="en-US" sz="3200" dirty="0"/>
              <a:t>Time of Progression to AIDS for HIV Diagnoses* Among Foreign-born people</a:t>
            </a:r>
            <a:br>
              <a:rPr lang="en-US" altLang="en-US" sz="3600" dirty="0"/>
            </a:br>
            <a:r>
              <a:rPr lang="en-US" altLang="en-US" sz="3600" dirty="0"/>
              <a:t>Minnesota 2012–2022</a:t>
            </a:r>
            <a:r>
              <a:rPr lang="en-US" altLang="en-US" sz="3600" baseline="30000" dirty="0"/>
              <a:t> †</a:t>
            </a:r>
            <a:endParaRPr lang="en-US" dirty="0"/>
          </a:p>
        </p:txBody>
      </p:sp>
      <p:sp>
        <p:nvSpPr>
          <p:cNvPr id="3" name="Slide Number Placeholder 2">
            <a:extLst>
              <a:ext uri="{FF2B5EF4-FFF2-40B4-BE49-F238E27FC236}">
                <a16:creationId xmlns:a16="http://schemas.microsoft.com/office/drawing/2014/main" id="{FD4C629C-1533-428F-A784-0D3E0E67E7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61F954E1-EC26-4F0A-97B2-5739E8772BAE}"/>
              </a:ext>
            </a:extLst>
          </p:cNvPr>
          <p:cNvSpPr>
            <a:spLocks noGrp="1"/>
          </p:cNvSpPr>
          <p:nvPr>
            <p:ph idx="13"/>
          </p:nvPr>
        </p:nvSpPr>
        <p:spPr>
          <a:xfrm>
            <a:off x="2148319" y="5641976"/>
            <a:ext cx="8997043" cy="1322614"/>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Percent of cases progressing to AIDS within one year of initial diagnosis with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Numbers/Percent for cases diagnosed in 2022 only represents cases progressing to AIDS through February</a:t>
            </a:r>
            <a:r>
              <a:rPr lang="en-US" altLang="en-US" sz="1100" dirty="0">
                <a:solidFill>
                  <a:srgbClr val="003865"/>
                </a:solidFill>
                <a:latin typeface="Calibri"/>
              </a:rPr>
              <a:t> 2023</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endParaRPr lang="en-US" dirty="0"/>
          </a:p>
        </p:txBody>
      </p:sp>
      <p:pic>
        <p:nvPicPr>
          <p:cNvPr id="9" name="Content Placeholder 8" descr="Time of Progression to AIDS for HIV Diagnoses* Among Foreign-born people&#10;Minnesota 2012–2022 †. Refer to table on slide for full data. ">
            <a:extLst>
              <a:ext uri="{FF2B5EF4-FFF2-40B4-BE49-F238E27FC236}">
                <a16:creationId xmlns:a16="http://schemas.microsoft.com/office/drawing/2014/main" id="{A6F62C6A-F7CF-F440-6491-830116E5345F}"/>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297315" y="1944217"/>
            <a:ext cx="9597369" cy="3454644"/>
          </a:xfrm>
        </p:spPr>
      </p:pic>
    </p:spTree>
    <p:extLst>
      <p:ext uri="{BB962C8B-B14F-4D97-AF65-F5344CB8AC3E}">
        <p14:creationId xmlns:p14="http://schemas.microsoft.com/office/powerpoint/2010/main" val="391897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5BC6-4F29-414D-A4F8-60B00EFC1938}"/>
              </a:ext>
            </a:extLst>
          </p:cNvPr>
          <p:cNvSpPr>
            <a:spLocks noGrp="1"/>
          </p:cNvSpPr>
          <p:nvPr>
            <p:ph type="title"/>
          </p:nvPr>
        </p:nvSpPr>
        <p:spPr/>
        <p:txBody>
          <a:bodyPr/>
          <a:lstStyle/>
          <a:p>
            <a:r>
              <a:rPr lang="en-US" altLang="en-US" sz="3600" dirty="0"/>
              <a:t>Births to Pregnant </a:t>
            </a:r>
            <a:r>
              <a:rPr lang="en-US" altLang="en-US" dirty="0"/>
              <a:t>P</a:t>
            </a:r>
            <a:r>
              <a:rPr lang="en-US" altLang="en-US" sz="3600" dirty="0"/>
              <a:t>eople Living with HIV and Number of Perinatal Acquired HIV Infections* by Year of Birth, 2012–2022</a:t>
            </a:r>
            <a:endParaRPr lang="en-US" dirty="0"/>
          </a:p>
        </p:txBody>
      </p:sp>
      <p:sp>
        <p:nvSpPr>
          <p:cNvPr id="3" name="Slide Number Placeholder 2">
            <a:extLst>
              <a:ext uri="{FF2B5EF4-FFF2-40B4-BE49-F238E27FC236}">
                <a16:creationId xmlns:a16="http://schemas.microsoft.com/office/drawing/2014/main" id="{3C519420-A619-44D7-8A53-CD2D7043A9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2B02FB78-BCAE-4A1F-B8E5-55EC7E9E123B}"/>
              </a:ext>
            </a:extLst>
          </p:cNvPr>
          <p:cNvSpPr>
            <a:spLocks noGrp="1"/>
          </p:cNvSpPr>
          <p:nvPr>
            <p:ph idx="13"/>
          </p:nvPr>
        </p:nvSpPr>
        <p:spPr>
          <a:xfrm>
            <a:off x="304800" y="5445760"/>
            <a:ext cx="11582400" cy="726440"/>
          </a:xfrm>
        </p:spPr>
        <p:txBody>
          <a:bodyPr>
            <a:normAutofit fontScale="25000" lnSpcReduction="20000"/>
          </a:bodyPr>
          <a:lstStyle/>
          <a:p>
            <a:pPr marL="0" indent="0">
              <a:buNone/>
            </a:pPr>
            <a:r>
              <a:rPr kumimoji="0" lang="en-US" altLang="en-US" sz="4800" b="0" i="0" u="none" strike="noStrike" kern="1200" cap="none" spc="0" normalizeH="0" baseline="0" noProof="0" dirty="0">
                <a:ln>
                  <a:noFill/>
                </a:ln>
                <a:solidFill>
                  <a:srgbClr val="003865"/>
                </a:solidFill>
                <a:effectLst/>
                <a:uLnTx/>
                <a:uFillTx/>
                <a:latin typeface="Calibri"/>
                <a:ea typeface="+mn-ea"/>
                <a:cs typeface="+mn-cs"/>
              </a:rPr>
              <a:t>HIV or AIDS at first diagnosis for a child exposed to HIV during pregnant person’s pregnancy, at birth, and/or during breastfeeding.</a:t>
            </a:r>
            <a:br>
              <a:rPr kumimoji="0" lang="en-US" altLang="en-US" sz="48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4800" b="0" i="0" u="none" strike="noStrike" kern="1200" cap="none" spc="0" normalizeH="0" baseline="0" noProof="0" dirty="0">
                <a:ln>
                  <a:noFill/>
                </a:ln>
                <a:solidFill>
                  <a:srgbClr val="003865"/>
                </a:solidFill>
                <a:effectLst/>
                <a:uLnTx/>
                <a:uFillTx/>
                <a:latin typeface="Calibri"/>
                <a:ea typeface="+mn-ea"/>
                <a:cs typeface="+mn-cs"/>
              </a:rPr>
              <a:t>Data: </a:t>
            </a:r>
            <a:r>
              <a:rPr lang="en-US" altLang="en-US" sz="4800" dirty="0">
                <a:solidFill>
                  <a:schemeClr val="tx1"/>
                </a:solidFill>
                <a:latin typeface="Calibri"/>
                <a:hlinkClick r:id="rId3"/>
              </a:rPr>
              <a:t>HIV Incidence Report 2022 Tables (PDF)</a:t>
            </a:r>
            <a:endParaRPr kumimoji="0" lang="en-US" sz="4800" b="0" i="0" u="none" strike="noStrike" kern="1200" cap="none" spc="0" normalizeH="0" baseline="0" noProof="0" dirty="0">
              <a:ln>
                <a:noFill/>
              </a:ln>
              <a:solidFill>
                <a:srgbClr val="003865"/>
              </a:solidFill>
              <a:effectLst/>
              <a:uLnTx/>
              <a:uFillTx/>
              <a:latin typeface="Calibri"/>
              <a:ea typeface="+mn-ea"/>
              <a:cs typeface="+mn-cs"/>
            </a:endParaRPr>
          </a:p>
          <a:p>
            <a:endParaRPr lang="en-US" dirty="0"/>
          </a:p>
        </p:txBody>
      </p:sp>
      <p:pic>
        <p:nvPicPr>
          <p:cNvPr id="9" name="Content Placeholder 8" descr="Births to Pregnant People Living with HIV and Number of Perinatal Acquired HIV Infections* by Year of Birth, 2012–2022. Data provided at URL referenced. ">
            <a:extLst>
              <a:ext uri="{FF2B5EF4-FFF2-40B4-BE49-F238E27FC236}">
                <a16:creationId xmlns:a16="http://schemas.microsoft.com/office/drawing/2014/main" id="{65C3D069-244D-AB45-DBE2-B2CCBFBCE4BA}"/>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638904" y="1609724"/>
            <a:ext cx="10590342" cy="3836035"/>
          </a:xfrm>
        </p:spPr>
      </p:pic>
    </p:spTree>
    <p:extLst>
      <p:ext uri="{BB962C8B-B14F-4D97-AF65-F5344CB8AC3E}">
        <p14:creationId xmlns:p14="http://schemas.microsoft.com/office/powerpoint/2010/main" val="2736135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dirty="0"/>
              <a:t>Adolescents &amp; Young Adults (Ages 13-24)*</a:t>
            </a:r>
            <a:endParaRPr lang="en-US" dirty="0"/>
          </a:p>
        </p:txBody>
      </p:sp>
    </p:spTree>
    <p:extLst>
      <p:ext uri="{BB962C8B-B14F-4D97-AF65-F5344CB8AC3E}">
        <p14:creationId xmlns:p14="http://schemas.microsoft.com/office/powerpoint/2010/main" val="345246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Land Acknowledgement </a:t>
            </a:r>
          </a:p>
        </p:txBody>
      </p:sp>
      <p:sp>
        <p:nvSpPr>
          <p:cNvPr id="7" name="Content Placeholder 6"/>
          <p:cNvSpPr>
            <a:spLocks noGrp="1"/>
          </p:cNvSpPr>
          <p:nvPr>
            <p:ph idx="1"/>
          </p:nvPr>
        </p:nvSpPr>
        <p:spPr>
          <a:xfrm>
            <a:off x="595424" y="1594624"/>
            <a:ext cx="11089758" cy="4582339"/>
          </a:xfrm>
        </p:spPr>
        <p:txBody>
          <a:bodyPr>
            <a:normAutofit fontScale="85000" lnSpcReduction="20000"/>
          </a:bodyPr>
          <a:lstStyle/>
          <a:p>
            <a:pPr marL="0" indent="0">
              <a:buNone/>
            </a:pPr>
            <a:r>
              <a:rPr lang="en-US" dirty="0"/>
              <a:t>Every community owes its existence and vitality to generations from around the world who contributed their hopes, dreams, and energy to making the history that led to this moment. Some were brought here against their will, some were drawn to leave their distant homes in hope of a better life, and some have lived on this land for more generations than can be counted. Truth and acknowledgment are critical to building mutual respect and connection across all barriers of heritage and difference. </a:t>
            </a:r>
          </a:p>
          <a:p>
            <a:pPr marL="0" indent="0">
              <a:buNone/>
            </a:pPr>
            <a:r>
              <a:rPr lang="en-US" dirty="0"/>
              <a:t>We begin this effort to acknowledge what has been buried by honoring the truth. We are standing on the ancestral lands of the Dakota people. We want to acknowledge the Dakota, the Ojibwe, the Ho Chunk, and the other nations of people who also called this place home. We pay respects to their elders past and present. Please take a moment to consider the treaties made by the Tribal nations that entitle non-Native people to live and work on traditional Native lands. Consider the many legacies of violence, displacement, migration, and settlement that bring us together here today. Please join us in uncovering such truths at any and all public events.</a:t>
            </a:r>
            <a:r>
              <a:rPr lang="en-US" sz="3300" dirty="0"/>
              <a:t>*</a:t>
            </a:r>
            <a:r>
              <a:rPr lang="en-US" dirty="0"/>
              <a:t> </a:t>
            </a:r>
          </a:p>
          <a:p>
            <a:pPr marL="0" indent="0">
              <a:buNone/>
            </a:pPr>
            <a:r>
              <a:rPr lang="en-US" sz="2500" dirty="0"/>
              <a:t>*This is the acknowledgment given in the USDAC Honor Native Land Guide – edited to reflect this space by Shannon </a:t>
            </a:r>
            <a:r>
              <a:rPr lang="en-US" sz="2500" dirty="0" err="1"/>
              <a:t>Geshick</a:t>
            </a:r>
            <a:r>
              <a:rPr lang="en-US" sz="2500" dirty="0"/>
              <a:t>, MTAG, Executive Director Minnesota Indian Affairs Council</a:t>
            </a:r>
          </a:p>
        </p:txBody>
      </p:sp>
      <p:sp>
        <p:nvSpPr>
          <p:cNvPr id="4" name="Slide Number Placeholder 3"/>
          <p:cNvSpPr>
            <a:spLocks noGrp="1"/>
          </p:cNvSpPr>
          <p:nvPr>
            <p:ph type="sldNum" sz="quarter" idx="12"/>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4201528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90E5FD-7809-5C36-D9EA-AAB959F1363D}"/>
              </a:ext>
            </a:extLst>
          </p:cNvPr>
          <p:cNvGraphicFramePr>
            <a:graphicFrameLocks noGrp="1"/>
          </p:cNvGraphicFramePr>
          <p:nvPr/>
        </p:nvGraphicFramePr>
        <p:xfrm>
          <a:off x="2438400" y="3178175"/>
          <a:ext cx="7315200" cy="8001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729796491"/>
                    </a:ext>
                  </a:extLst>
                </a:gridCol>
                <a:gridCol w="609600">
                  <a:extLst>
                    <a:ext uri="{9D8B030D-6E8A-4147-A177-3AD203B41FA5}">
                      <a16:colId xmlns:a16="http://schemas.microsoft.com/office/drawing/2014/main" val="2581400502"/>
                    </a:ext>
                  </a:extLst>
                </a:gridCol>
                <a:gridCol w="609600">
                  <a:extLst>
                    <a:ext uri="{9D8B030D-6E8A-4147-A177-3AD203B41FA5}">
                      <a16:colId xmlns:a16="http://schemas.microsoft.com/office/drawing/2014/main" val="2426077843"/>
                    </a:ext>
                  </a:extLst>
                </a:gridCol>
                <a:gridCol w="609600">
                  <a:extLst>
                    <a:ext uri="{9D8B030D-6E8A-4147-A177-3AD203B41FA5}">
                      <a16:colId xmlns:a16="http://schemas.microsoft.com/office/drawing/2014/main" val="469729093"/>
                    </a:ext>
                  </a:extLst>
                </a:gridCol>
                <a:gridCol w="609600">
                  <a:extLst>
                    <a:ext uri="{9D8B030D-6E8A-4147-A177-3AD203B41FA5}">
                      <a16:colId xmlns:a16="http://schemas.microsoft.com/office/drawing/2014/main" val="1656581753"/>
                    </a:ext>
                  </a:extLst>
                </a:gridCol>
                <a:gridCol w="609600">
                  <a:extLst>
                    <a:ext uri="{9D8B030D-6E8A-4147-A177-3AD203B41FA5}">
                      <a16:colId xmlns:a16="http://schemas.microsoft.com/office/drawing/2014/main" val="822519405"/>
                    </a:ext>
                  </a:extLst>
                </a:gridCol>
                <a:gridCol w="609600">
                  <a:extLst>
                    <a:ext uri="{9D8B030D-6E8A-4147-A177-3AD203B41FA5}">
                      <a16:colId xmlns:a16="http://schemas.microsoft.com/office/drawing/2014/main" val="2009713871"/>
                    </a:ext>
                  </a:extLst>
                </a:gridCol>
                <a:gridCol w="609600">
                  <a:extLst>
                    <a:ext uri="{9D8B030D-6E8A-4147-A177-3AD203B41FA5}">
                      <a16:colId xmlns:a16="http://schemas.microsoft.com/office/drawing/2014/main" val="1138609422"/>
                    </a:ext>
                  </a:extLst>
                </a:gridCol>
                <a:gridCol w="609600">
                  <a:extLst>
                    <a:ext uri="{9D8B030D-6E8A-4147-A177-3AD203B41FA5}">
                      <a16:colId xmlns:a16="http://schemas.microsoft.com/office/drawing/2014/main" val="2021047162"/>
                    </a:ext>
                  </a:extLst>
                </a:gridCol>
                <a:gridCol w="609600">
                  <a:extLst>
                    <a:ext uri="{9D8B030D-6E8A-4147-A177-3AD203B41FA5}">
                      <a16:colId xmlns:a16="http://schemas.microsoft.com/office/drawing/2014/main" val="2267788730"/>
                    </a:ext>
                  </a:extLst>
                </a:gridCol>
                <a:gridCol w="609600">
                  <a:extLst>
                    <a:ext uri="{9D8B030D-6E8A-4147-A177-3AD203B41FA5}">
                      <a16:colId xmlns:a16="http://schemas.microsoft.com/office/drawing/2014/main" val="1664721876"/>
                    </a:ext>
                  </a:extLst>
                </a:gridCol>
                <a:gridCol w="609600">
                  <a:extLst>
                    <a:ext uri="{9D8B030D-6E8A-4147-A177-3AD203B41FA5}">
                      <a16:colId xmlns:a16="http://schemas.microsoft.com/office/drawing/2014/main" val="2637741625"/>
                    </a:ext>
                  </a:extLst>
                </a:gridCol>
              </a:tblGrid>
              <a:tr h="167640">
                <a:tc>
                  <a:txBody>
                    <a:bodyPr/>
                    <a:lstStyle/>
                    <a:p>
                      <a:pPr algn="l" fontAlgn="b"/>
                      <a:r>
                        <a:rPr lang="en-US" sz="1000" b="1" i="0" u="none" strike="noStrike" dirty="0">
                          <a:solidFill>
                            <a:schemeClr val="bg1"/>
                          </a:solidFill>
                          <a:effectLst/>
                          <a:latin typeface="Geneva"/>
                        </a:rPr>
                        <a:t>Sex Assigned at Birth</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2016</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9362206"/>
                  </a:ext>
                </a:extLst>
              </a:tr>
              <a:tr h="167640">
                <a:tc>
                  <a:txBody>
                    <a:bodyPr/>
                    <a:lstStyle/>
                    <a:p>
                      <a:pPr algn="l" fontAlgn="b"/>
                      <a:r>
                        <a:rPr lang="en-US" sz="1000" u="none" strike="noStrike">
                          <a:solidFill>
                            <a:schemeClr val="bg1"/>
                          </a:solidFill>
                          <a:effectLst/>
                        </a:rPr>
                        <a:t>Male</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2988318"/>
                  </a:ext>
                </a:extLst>
              </a:tr>
              <a:tr h="167640">
                <a:tc>
                  <a:txBody>
                    <a:bodyPr/>
                    <a:lstStyle/>
                    <a:p>
                      <a:pPr algn="l" fontAlgn="b"/>
                      <a:r>
                        <a:rPr lang="en-US" sz="1000" u="none" strike="noStrike">
                          <a:solidFill>
                            <a:schemeClr val="bg1"/>
                          </a:solidFill>
                          <a:effectLst/>
                        </a:rPr>
                        <a:t>Female</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9262412"/>
                  </a:ext>
                </a:extLst>
              </a:tr>
            </a:tbl>
          </a:graphicData>
        </a:graphic>
      </p:graphicFrame>
      <p:sp>
        <p:nvSpPr>
          <p:cNvPr id="3" name="Slide Number Placeholder 2">
            <a:extLst>
              <a:ext uri="{FF2B5EF4-FFF2-40B4-BE49-F238E27FC236}">
                <a16:creationId xmlns:a16="http://schemas.microsoft.com/office/drawing/2014/main" id="{B52A74CB-62F7-4D99-A650-D686A75292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Footer Placeholder 3">
            <a:extLst>
              <a:ext uri="{FF2B5EF4-FFF2-40B4-BE49-F238E27FC236}">
                <a16:creationId xmlns:a16="http://schemas.microsoft.com/office/drawing/2014/main" id="{6EB8413C-D58B-47B3-9DCE-E4A3389C5B2D}"/>
              </a:ext>
            </a:extLst>
          </p:cNvPr>
          <p:cNvSpPr>
            <a:spLocks noGrp="1"/>
          </p:cNvSpPr>
          <p:nvPr>
            <p:ph idx="13"/>
          </p:nvPr>
        </p:nvSpPr>
        <p:spPr>
          <a:xfrm>
            <a:off x="498850" y="5578473"/>
            <a:ext cx="11388725" cy="714375"/>
          </a:xfrm>
        </p:spPr>
        <p:txBody>
          <a:bodyPr anchor="ctr">
            <a:normAutofit/>
          </a:bodyP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Adolescents defined as 13-19 year-olds; Young Adults defined as 20-24 year-olds.</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Title 5">
            <a:extLst>
              <a:ext uri="{FF2B5EF4-FFF2-40B4-BE49-F238E27FC236}">
                <a16:creationId xmlns:a16="http://schemas.microsoft.com/office/drawing/2014/main" id="{EE3BA871-D25D-4AD7-827E-905F1DD85517}"/>
              </a:ext>
            </a:extLst>
          </p:cNvPr>
          <p:cNvSpPr>
            <a:spLocks noGrp="1"/>
          </p:cNvSpPr>
          <p:nvPr>
            <p:ph type="title"/>
          </p:nvPr>
        </p:nvSpPr>
        <p:spPr>
          <a:xfrm>
            <a:off x="0" y="0"/>
            <a:ext cx="11868150" cy="1216025"/>
          </a:xfrm>
        </p:spPr>
        <p:txBody>
          <a:bodyPr>
            <a:noAutofit/>
          </a:bodyPr>
          <a:lstStyle/>
          <a:p>
            <a:pPr>
              <a:lnSpc>
                <a:spcPct val="105000"/>
              </a:lnSpc>
            </a:pPr>
            <a:r>
              <a:rPr lang="en-US" altLang="en-US" sz="2800" dirty="0"/>
              <a:t>HIV Diagnoses* Among Adolescents and Young Adults</a:t>
            </a:r>
            <a:r>
              <a:rPr lang="en-US" altLang="en-US" sz="2800" baseline="30000" dirty="0"/>
              <a:t>†</a:t>
            </a:r>
            <a:r>
              <a:rPr lang="en-US" altLang="en-US" sz="2800" dirty="0"/>
              <a:t> by Sex Assigned at Birth and Year 2012–2022</a:t>
            </a:r>
          </a:p>
        </p:txBody>
      </p:sp>
      <p:pic>
        <p:nvPicPr>
          <p:cNvPr id="4" name="Picture 3" descr="HIV Diagnoses Among Adolescents and Young Adults by Sex Assigned at Birth and Year 2012–2022. Refer to table on slide for complete data. ">
            <a:extLst>
              <a:ext uri="{FF2B5EF4-FFF2-40B4-BE49-F238E27FC236}">
                <a16:creationId xmlns:a16="http://schemas.microsoft.com/office/drawing/2014/main" id="{987E3956-CD79-BB5D-7DEF-882BEB6DE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068" y="2030609"/>
            <a:ext cx="8516275" cy="3484362"/>
          </a:xfrm>
          <a:prstGeom prst="rect">
            <a:avLst/>
          </a:prstGeom>
        </p:spPr>
      </p:pic>
    </p:spTree>
    <p:extLst>
      <p:ext uri="{BB962C8B-B14F-4D97-AF65-F5344CB8AC3E}">
        <p14:creationId xmlns:p14="http://schemas.microsoft.com/office/powerpoint/2010/main" val="30512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9889-5038-41F0-A490-013F6ACFBA73}"/>
              </a:ext>
            </a:extLst>
          </p:cNvPr>
          <p:cNvSpPr>
            <a:spLocks noGrp="1"/>
          </p:cNvSpPr>
          <p:nvPr>
            <p:ph type="title"/>
          </p:nvPr>
        </p:nvSpPr>
        <p:spPr>
          <a:xfrm>
            <a:off x="0" y="0"/>
            <a:ext cx="11887200" cy="1216025"/>
          </a:xfrm>
        </p:spPr>
        <p:txBody>
          <a:bodyPr/>
          <a:lstStyle/>
          <a:p>
            <a:r>
              <a:rPr kumimoji="0" lang="en-US" altLang="en-US" sz="2800" b="1" i="0" u="none" strike="noStrike" kern="1200" cap="none" spc="0" normalizeH="0" baseline="0" noProof="0" dirty="0">
                <a:ln>
                  <a:noFill/>
                </a:ln>
                <a:effectLst/>
                <a:uLnTx/>
                <a:uFillTx/>
                <a:latin typeface="Calibri"/>
                <a:ea typeface="+mj-ea"/>
                <a:cs typeface="+mj-cs"/>
              </a:rPr>
              <a:t>HIV Diagnoses* Among Adolescents and Young Adults</a:t>
            </a:r>
            <a:r>
              <a:rPr kumimoji="0" lang="en-US" altLang="en-US" sz="2800" b="1" i="0" u="none" strike="noStrike" kern="1200" cap="none" spc="0" normalizeH="0" baseline="30000" noProof="0" dirty="0">
                <a:ln>
                  <a:noFill/>
                </a:ln>
                <a:effectLst/>
                <a:uLnTx/>
                <a:uFillTx/>
                <a:latin typeface="Calibri"/>
                <a:ea typeface="+mj-ea"/>
                <a:cs typeface="+mj-cs"/>
              </a:rPr>
              <a:t>†</a:t>
            </a:r>
            <a:r>
              <a:rPr kumimoji="0" lang="en-US" altLang="en-US" sz="2800" b="1" i="0" u="none" strike="noStrike" kern="1200" cap="none" spc="0" normalizeH="0" baseline="0" noProof="0" dirty="0">
                <a:ln>
                  <a:noFill/>
                </a:ln>
                <a:effectLst/>
                <a:uLnTx/>
                <a:uFillTx/>
                <a:latin typeface="Calibri"/>
                <a:ea typeface="+mj-ea"/>
                <a:cs typeface="+mj-cs"/>
              </a:rPr>
              <a:t> by Sex Assigned at Birth and Race/Ethnicity, 2020</a:t>
            </a:r>
            <a:r>
              <a:rPr lang="en-US" altLang="en-US" sz="2800" dirty="0"/>
              <a:t>–</a:t>
            </a:r>
            <a:r>
              <a:rPr kumimoji="0" lang="en-US" altLang="en-US" sz="2800" b="1" i="0" u="none" strike="noStrike" kern="1200" cap="none" spc="0" normalizeH="0" baseline="0" noProof="0" dirty="0">
                <a:ln>
                  <a:noFill/>
                </a:ln>
                <a:effectLst/>
                <a:uLnTx/>
                <a:uFillTx/>
                <a:latin typeface="Calibri"/>
                <a:ea typeface="+mj-ea"/>
                <a:cs typeface="+mj-cs"/>
              </a:rPr>
              <a:t>2022 Combined</a:t>
            </a:r>
            <a:endParaRPr lang="en-US" dirty="0"/>
          </a:p>
        </p:txBody>
      </p:sp>
      <p:sp>
        <p:nvSpPr>
          <p:cNvPr id="4" name="Slide Number Placeholder 3">
            <a:extLst>
              <a:ext uri="{FF2B5EF4-FFF2-40B4-BE49-F238E27FC236}">
                <a16:creationId xmlns:a16="http://schemas.microsoft.com/office/drawing/2014/main" id="{9A443ADF-799B-48EB-809A-3407E48D01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Footer Placeholder 3">
            <a:extLst>
              <a:ext uri="{FF2B5EF4-FFF2-40B4-BE49-F238E27FC236}">
                <a16:creationId xmlns:a16="http://schemas.microsoft.com/office/drawing/2014/main" id="{BD3A82F6-43C9-49ED-A639-9877D4C6B6F0}"/>
              </a:ext>
            </a:extLst>
          </p:cNvPr>
          <p:cNvSpPr txBox="1">
            <a:spLocks/>
          </p:cNvSpPr>
          <p:nvPr/>
        </p:nvSpPr>
        <p:spPr>
          <a:xfrm>
            <a:off x="2101993" y="6269051"/>
            <a:ext cx="11095714" cy="54337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40000"/>
              </a:lnSpc>
              <a:spcBef>
                <a:spcPts val="6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(n = Number of people)      </a:t>
            </a:r>
          </a:p>
          <a:p>
            <a:pPr marL="0" marR="0" lvl="0" indent="0" algn="l" defTabSz="914400" rtl="0" eaLnBrk="1" fontAlgn="auto" latinLnBrk="0" hangingPunct="1">
              <a:lnSpc>
                <a:spcPct val="70000"/>
              </a:lnSpc>
              <a:spcBef>
                <a:spcPts val="6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Amer Ind = American Indian ,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Afr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Amer = African American (Black, not African-born people) , and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Afr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born = African-born (Black, African-born people)</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descr="HIV Diagnoses* Among Adolescents and Young Adults† by Sex Assigned at Birth and Race/Ethnicity, 2020–2022 Combined. Female. Refer to slide notes for full data.">
            <a:extLst>
              <a:ext uri="{FF2B5EF4-FFF2-40B4-BE49-F238E27FC236}">
                <a16:creationId xmlns:a16="http://schemas.microsoft.com/office/drawing/2014/main" id="{124229DF-3D5C-CBE5-8A43-83964F3DA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418" y="1835985"/>
            <a:ext cx="3667647" cy="3854666"/>
          </a:xfrm>
          <a:prstGeom prst="rect">
            <a:avLst/>
          </a:prstGeom>
        </p:spPr>
      </p:pic>
      <p:pic>
        <p:nvPicPr>
          <p:cNvPr id="11" name="Picture 10" descr="HIV Diagnoses* Among Adolescents and Young Adults† by Sex Assigned at Birth and Race/Ethnicity, 2020–2022 Combined. Male. Refer to slide notes for full data.">
            <a:extLst>
              <a:ext uri="{FF2B5EF4-FFF2-40B4-BE49-F238E27FC236}">
                <a16:creationId xmlns:a16="http://schemas.microsoft.com/office/drawing/2014/main" id="{5F5FCC51-8042-D7B9-0A22-545B8817F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40" y="1835985"/>
            <a:ext cx="4020906" cy="3813106"/>
          </a:xfrm>
          <a:prstGeom prst="rect">
            <a:avLst/>
          </a:prstGeom>
        </p:spPr>
      </p:pic>
    </p:spTree>
    <p:extLst>
      <p:ext uri="{BB962C8B-B14F-4D97-AF65-F5344CB8AC3E}">
        <p14:creationId xmlns:p14="http://schemas.microsoft.com/office/powerpoint/2010/main" val="2844556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C0C5-D5A6-427D-A56E-79A0D0E0DD1C}"/>
              </a:ext>
            </a:extLst>
          </p:cNvPr>
          <p:cNvSpPr>
            <a:spLocks noGrp="1"/>
          </p:cNvSpPr>
          <p:nvPr>
            <p:ph type="title"/>
          </p:nvPr>
        </p:nvSpPr>
        <p:spPr/>
        <p:txBody>
          <a:bodyPr/>
          <a:lstStyle/>
          <a:p>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HIV Diagnoses* Among Adolescents and Young Adults</a:t>
            </a:r>
            <a:r>
              <a:rPr kumimoji="0" lang="en-US" altLang="en-US" sz="2800" b="1" i="0" u="none" strike="noStrike" kern="1200" cap="none" spc="0" normalizeH="0" baseline="30000" noProof="0" dirty="0">
                <a:ln>
                  <a:noFill/>
                </a:ln>
                <a:solidFill>
                  <a:srgbClr val="FFFFFF"/>
                </a:solidFill>
                <a:effectLst/>
                <a:uLnTx/>
                <a:uFillTx/>
                <a:latin typeface="Calibri"/>
                <a:ea typeface="+mj-ea"/>
                <a:cs typeface="+mj-cs"/>
              </a:rPr>
              <a:t>† </a:t>
            </a:r>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by Sex at Birth and Exposure Group</a:t>
            </a:r>
            <a:r>
              <a:rPr kumimoji="0" lang="en-US" altLang="en-US" sz="2800" b="1" i="0" u="none" strike="noStrike" kern="1200" cap="none" spc="0" normalizeH="0" baseline="30000" noProof="0" dirty="0">
                <a:ln>
                  <a:noFill/>
                </a:ln>
                <a:solidFill>
                  <a:srgbClr val="FFFFFF"/>
                </a:solidFill>
                <a:effectLst/>
                <a:uLnTx/>
                <a:uFillTx/>
                <a:latin typeface="Calibri"/>
                <a:ea typeface="+mj-ea"/>
                <a:cs typeface="+mj-cs"/>
              </a:rPr>
              <a:t> </a:t>
            </a:r>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2020</a:t>
            </a:r>
            <a:r>
              <a:rPr lang="en-US" altLang="en-US" sz="2800" dirty="0"/>
              <a:t>–</a:t>
            </a:r>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2022 Combined</a:t>
            </a:r>
            <a:endParaRPr lang="en-US" dirty="0"/>
          </a:p>
        </p:txBody>
      </p:sp>
      <p:sp>
        <p:nvSpPr>
          <p:cNvPr id="3" name="Slide Number Placeholder 2">
            <a:extLst>
              <a:ext uri="{FF2B5EF4-FFF2-40B4-BE49-F238E27FC236}">
                <a16:creationId xmlns:a16="http://schemas.microsoft.com/office/drawing/2014/main" id="{1C371FE2-DFEF-4326-B7A8-5E39C2264DCD}"/>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4" name="Content Placeholder 3">
            <a:extLst>
              <a:ext uri="{FF2B5EF4-FFF2-40B4-BE49-F238E27FC236}">
                <a16:creationId xmlns:a16="http://schemas.microsoft.com/office/drawing/2014/main" id="{361E086B-1FF8-4392-B230-904757318793}"/>
              </a:ext>
            </a:extLst>
          </p:cNvPr>
          <p:cNvSpPr>
            <a:spLocks noGrp="1"/>
          </p:cNvSpPr>
          <p:nvPr>
            <p:ph idx="13"/>
          </p:nvPr>
        </p:nvSpPr>
        <p:spPr>
          <a:xfrm>
            <a:off x="1989364" y="5776900"/>
            <a:ext cx="9878786" cy="944574"/>
          </a:xfrm>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 Adolescents defined as 13-19 year-olds; Young Adults defined as 20-24 year-olds.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MSM = Men who have sex with men     IDU = Injection drug use     </a:t>
            </a:r>
            <a:r>
              <a:rPr kumimoji="0" lang="en-US" altLang="en-US" sz="28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n = Number of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endParaRPr lang="en-US" dirty="0"/>
          </a:p>
        </p:txBody>
      </p:sp>
      <p:pic>
        <p:nvPicPr>
          <p:cNvPr id="5" name="Picture 4" descr="HIV Diagnoses* Among Adolescents and Young Adults† by Sex at Birth and Exposure Group 2020–2022 Combined. Female. Refer to slide notes for full data. ">
            <a:extLst>
              <a:ext uri="{FF2B5EF4-FFF2-40B4-BE49-F238E27FC236}">
                <a16:creationId xmlns:a16="http://schemas.microsoft.com/office/drawing/2014/main" id="{E76A68AA-2DF8-1906-AE92-81488E0CD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049" y="1838791"/>
            <a:ext cx="3721313" cy="3795953"/>
          </a:xfrm>
          <a:prstGeom prst="rect">
            <a:avLst/>
          </a:prstGeom>
        </p:spPr>
      </p:pic>
      <p:pic>
        <p:nvPicPr>
          <p:cNvPr id="8" name="Picture 7" descr="HIV Diagnoses* Among Adolescents and Young Adults† by Sex at Birth and Exposure Group 2020–2022 Combined. Male. Refer to slide notes for full data. ">
            <a:extLst>
              <a:ext uri="{FF2B5EF4-FFF2-40B4-BE49-F238E27FC236}">
                <a16:creationId xmlns:a16="http://schemas.microsoft.com/office/drawing/2014/main" id="{F4F0ED0D-FF00-7087-35D9-383611FBF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824" y="1865448"/>
            <a:ext cx="3497396" cy="3742640"/>
          </a:xfrm>
          <a:prstGeom prst="rect">
            <a:avLst/>
          </a:prstGeom>
        </p:spPr>
      </p:pic>
    </p:spTree>
    <p:extLst>
      <p:ext uri="{BB962C8B-B14F-4D97-AF65-F5344CB8AC3E}">
        <p14:creationId xmlns:p14="http://schemas.microsoft.com/office/powerpoint/2010/main" val="4130047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E326B-03FB-4BF6-9CF3-B294249489F2}"/>
              </a:ext>
            </a:extLst>
          </p:cNvPr>
          <p:cNvSpPr>
            <a:spLocks noGrp="1"/>
          </p:cNvSpPr>
          <p:nvPr>
            <p:ph type="ctrTitle"/>
          </p:nvPr>
        </p:nvSpPr>
        <p:spPr/>
        <p:txBody>
          <a:bodyPr/>
          <a:lstStyle/>
          <a:p>
            <a:r>
              <a:rPr lang="en-US" dirty="0"/>
              <a:t>Persons Living with HIV/AIDS in Minnesota</a:t>
            </a:r>
          </a:p>
        </p:txBody>
      </p:sp>
    </p:spTree>
    <p:extLst>
      <p:ext uri="{BB962C8B-B14F-4D97-AF65-F5344CB8AC3E}">
        <p14:creationId xmlns:p14="http://schemas.microsoft.com/office/powerpoint/2010/main" val="374534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8D4C9C-CDC1-4ED0-A465-B576DFCA23D9}"/>
              </a:ext>
            </a:extLst>
          </p:cNvPr>
          <p:cNvSpPr>
            <a:spLocks noGrp="1"/>
          </p:cNvSpPr>
          <p:nvPr>
            <p:ph idx="14"/>
          </p:nvPr>
        </p:nvSpPr>
        <p:spPr>
          <a:xfrm>
            <a:off x="1916724" y="5741679"/>
            <a:ext cx="9583615" cy="861042"/>
          </a:xfrm>
          <a:solidFill>
            <a:schemeClr val="bg1"/>
          </a:solidFill>
        </p:spPr>
        <p:txBody>
          <a:bodyPr>
            <a:noAutofit/>
          </a:bodyPr>
          <a:lstStyle/>
          <a:p>
            <a:pPr algn="l"/>
            <a:r>
              <a:rPr lang="en-US" sz="1400" dirty="0"/>
              <a:t>*This number includes persons with Minnesota reported as their current state of residence, regardless of residence at time of diagnosis. It also includes state prisoners and refugees arriving through the HIV+ Refugee Resettlement Program, as well as HIV+ refugees/immigrants arriving through other programs.</a:t>
            </a:r>
          </a:p>
        </p:txBody>
      </p:sp>
      <p:sp>
        <p:nvSpPr>
          <p:cNvPr id="2" name="Title 1">
            <a:extLst>
              <a:ext uri="{FF2B5EF4-FFF2-40B4-BE49-F238E27FC236}">
                <a16:creationId xmlns:a16="http://schemas.microsoft.com/office/drawing/2014/main" id="{9F3712C4-A720-4CCF-8C21-9952A9F5AD47}"/>
              </a:ext>
            </a:extLst>
          </p:cNvPr>
          <p:cNvSpPr>
            <a:spLocks noGrp="1"/>
          </p:cNvSpPr>
          <p:nvPr>
            <p:ph type="title"/>
          </p:nvPr>
        </p:nvSpPr>
        <p:spPr/>
        <p:txBody>
          <a:bodyPr>
            <a:normAutofit/>
          </a:bodyPr>
          <a:lstStyle/>
          <a:p>
            <a:r>
              <a:rPr lang="en-US" sz="3200" b="0" dirty="0"/>
              <a:t>Estimated Number of Persons Living with HIV/AIDS in Minnesota</a:t>
            </a:r>
          </a:p>
        </p:txBody>
      </p:sp>
      <p:sp>
        <p:nvSpPr>
          <p:cNvPr id="4" name="Slide Number Placeholder 3">
            <a:extLst>
              <a:ext uri="{FF2B5EF4-FFF2-40B4-BE49-F238E27FC236}">
                <a16:creationId xmlns:a16="http://schemas.microsoft.com/office/drawing/2014/main" id="{DC8BAFA2-2F45-4D89-84BD-A6E21E90A203}"/>
              </a:ext>
            </a:extLst>
          </p:cNvPr>
          <p:cNvSpPr>
            <a:spLocks noGrp="1"/>
          </p:cNvSpPr>
          <p:nvPr>
            <p:ph type="sldNum" sz="quarter" idx="12"/>
          </p:nvPr>
        </p:nvSpPr>
        <p:spPr/>
        <p:txBody>
          <a:bodyPr/>
          <a:lstStyle/>
          <a:p>
            <a:fld id="{48F63A3B-78C7-47BE-AE5E-E10140E04643}" type="slidenum">
              <a:rPr lang="en-US" smtClean="0"/>
              <a:t>24</a:t>
            </a:fld>
            <a:endParaRPr lang="en-US" dirty="0"/>
          </a:p>
        </p:txBody>
      </p:sp>
      <p:sp>
        <p:nvSpPr>
          <p:cNvPr id="3" name="Content Placeholder 2">
            <a:extLst>
              <a:ext uri="{FF2B5EF4-FFF2-40B4-BE49-F238E27FC236}">
                <a16:creationId xmlns:a16="http://schemas.microsoft.com/office/drawing/2014/main" id="{6A2F9C0A-2F7D-43A2-80C5-D9F0693C94D2}"/>
              </a:ext>
            </a:extLst>
          </p:cNvPr>
          <p:cNvSpPr>
            <a:spLocks noGrp="1"/>
          </p:cNvSpPr>
          <p:nvPr>
            <p:ph idx="13"/>
          </p:nvPr>
        </p:nvSpPr>
        <p:spPr>
          <a:xfrm>
            <a:off x="304800" y="1327355"/>
            <a:ext cx="11582400" cy="4844845"/>
          </a:xfrm>
        </p:spPr>
        <p:txBody>
          <a:bodyPr>
            <a:normAutofit fontScale="85000" lnSpcReduction="10000"/>
          </a:bodyPr>
          <a:lstStyle/>
          <a:p>
            <a:r>
              <a:rPr lang="en-US" dirty="0"/>
              <a:t>As of December 31, 2022 </a:t>
            </a:r>
            <a:r>
              <a:rPr lang="en-US" b="1" dirty="0"/>
              <a:t>9,805*</a:t>
            </a:r>
            <a:r>
              <a:rPr lang="en-US" dirty="0"/>
              <a:t> persons are assumed alive and living in Minnesota with HIV/AIDS. This includes:</a:t>
            </a:r>
          </a:p>
          <a:p>
            <a:pPr marL="1028700" lvl="1" indent="-571500">
              <a:buFont typeface="Arial" panose="020B0604020202020204" pitchFamily="34" charset="0"/>
              <a:buChar char="•"/>
            </a:pPr>
            <a:r>
              <a:rPr lang="en-US" dirty="0"/>
              <a:t>5,615 (57%) living with HIV infection (non-AIDS)</a:t>
            </a:r>
          </a:p>
          <a:p>
            <a:pPr marL="1028700" lvl="1" indent="-571500">
              <a:buFont typeface="Arial" panose="020B0604020202020204" pitchFamily="34" charset="0"/>
              <a:buChar char="•"/>
            </a:pPr>
            <a:r>
              <a:rPr lang="en-US" dirty="0"/>
              <a:t>4,190 (43%) living with AIDS</a:t>
            </a:r>
          </a:p>
          <a:p>
            <a:r>
              <a:rPr lang="en-US" dirty="0"/>
              <a:t>This number includes </a:t>
            </a:r>
            <a:r>
              <a:rPr lang="en-US" b="1" dirty="0"/>
              <a:t>2,702</a:t>
            </a:r>
            <a:r>
              <a:rPr lang="en-US" dirty="0"/>
              <a:t> persons who were first reported with HIV or AIDS elsewhere and subsequently moved to Minnesota</a:t>
            </a:r>
          </a:p>
          <a:p>
            <a:r>
              <a:rPr lang="en-US" dirty="0"/>
              <a:t>This number excludes </a:t>
            </a:r>
            <a:r>
              <a:rPr lang="en-US" b="1" dirty="0"/>
              <a:t>1,734</a:t>
            </a:r>
            <a:r>
              <a:rPr lang="en-US" dirty="0"/>
              <a:t> persons who were first reported with HIV or AIDS in Minnesota and subsequently moved out of state</a:t>
            </a:r>
          </a:p>
          <a:p>
            <a:pPr indent="0">
              <a:buNone/>
            </a:pPr>
            <a:endParaRPr lang="en-US" dirty="0"/>
          </a:p>
          <a:p>
            <a:pPr lvl="1"/>
            <a:endParaRPr lang="en-US" dirty="0"/>
          </a:p>
        </p:txBody>
      </p:sp>
    </p:spTree>
    <p:extLst>
      <p:ext uri="{BB962C8B-B14F-4D97-AF65-F5344CB8AC3E}">
        <p14:creationId xmlns:p14="http://schemas.microsoft.com/office/powerpoint/2010/main" val="909305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9936-B3F5-4462-BA9D-91385824FD72}"/>
              </a:ext>
            </a:extLst>
          </p:cNvPr>
          <p:cNvSpPr>
            <a:spLocks noGrp="1"/>
          </p:cNvSpPr>
          <p:nvPr>
            <p:ph type="title"/>
          </p:nvPr>
        </p:nvSpPr>
        <p:spPr/>
        <p:txBody>
          <a:bodyPr/>
          <a:lstStyle/>
          <a:p>
            <a:r>
              <a:rPr lang="en-US" b="0" dirty="0"/>
              <a:t>Distribution by Race and Ethnicity of People Living with HIV/AIDS in Minnesota, 2022</a:t>
            </a:r>
          </a:p>
        </p:txBody>
      </p:sp>
      <p:sp>
        <p:nvSpPr>
          <p:cNvPr id="3" name="Slide Number Placeholder 2">
            <a:extLst>
              <a:ext uri="{FF2B5EF4-FFF2-40B4-BE49-F238E27FC236}">
                <a16:creationId xmlns:a16="http://schemas.microsoft.com/office/drawing/2014/main" id="{41DE5496-63A2-4F0B-8EE9-40FA858119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6" name="Content Placeholder 15" descr="Distribution by Race and Ethnicity of People Living with HIV/AIDS in Minnesota, 2022. MSM. Refer to slide notes for full data. ">
            <a:extLst>
              <a:ext uri="{FF2B5EF4-FFF2-40B4-BE49-F238E27FC236}">
                <a16:creationId xmlns:a16="http://schemas.microsoft.com/office/drawing/2014/main" id="{E7AF8D44-0684-705E-ED10-10D85C87B58D}"/>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7149203" y="1681170"/>
            <a:ext cx="4148610" cy="4060809"/>
          </a:xfrm>
        </p:spPr>
      </p:pic>
      <p:pic>
        <p:nvPicPr>
          <p:cNvPr id="18" name="Picture 17" descr="Distribution by Race and Ethnicity of People Living with HIV/AIDS in Minnesota, 2022. Total PLWH. Refer to slide notes for full data. ">
            <a:extLst>
              <a:ext uri="{FF2B5EF4-FFF2-40B4-BE49-F238E27FC236}">
                <a16:creationId xmlns:a16="http://schemas.microsoft.com/office/drawing/2014/main" id="{EEC3BBD6-F2B1-FAFB-C5DB-3BF737C30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4642" y="1681170"/>
            <a:ext cx="4120459" cy="4210034"/>
          </a:xfrm>
          <a:prstGeom prst="rect">
            <a:avLst/>
          </a:prstGeom>
        </p:spPr>
      </p:pic>
    </p:spTree>
    <p:extLst>
      <p:ext uri="{BB962C8B-B14F-4D97-AF65-F5344CB8AC3E}">
        <p14:creationId xmlns:p14="http://schemas.microsoft.com/office/powerpoint/2010/main" val="437506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63578F9-4CCA-9A5F-F66F-96B4EF5F373E}"/>
              </a:ext>
            </a:extLst>
          </p:cNvPr>
          <p:cNvGraphicFramePr>
            <a:graphicFrameLocks noGrp="1"/>
          </p:cNvGraphicFramePr>
          <p:nvPr/>
        </p:nvGraphicFramePr>
        <p:xfrm>
          <a:off x="4387850" y="2252663"/>
          <a:ext cx="3416300" cy="2354580"/>
        </p:xfrm>
        <a:graphic>
          <a:graphicData uri="http://schemas.openxmlformats.org/drawingml/2006/table">
            <a:tbl>
              <a:tblPr>
                <a:tableStyleId>{5C22544A-7EE6-4342-B048-85BDC9FD1C3A}</a:tableStyleId>
              </a:tblPr>
              <a:tblGrid>
                <a:gridCol w="749300">
                  <a:extLst>
                    <a:ext uri="{9D8B030D-6E8A-4147-A177-3AD203B41FA5}">
                      <a16:colId xmlns:a16="http://schemas.microsoft.com/office/drawing/2014/main" val="3948396324"/>
                    </a:ext>
                  </a:extLst>
                </a:gridCol>
                <a:gridCol w="685800">
                  <a:extLst>
                    <a:ext uri="{9D8B030D-6E8A-4147-A177-3AD203B41FA5}">
                      <a16:colId xmlns:a16="http://schemas.microsoft.com/office/drawing/2014/main" val="2127953269"/>
                    </a:ext>
                  </a:extLst>
                </a:gridCol>
                <a:gridCol w="685800">
                  <a:extLst>
                    <a:ext uri="{9D8B030D-6E8A-4147-A177-3AD203B41FA5}">
                      <a16:colId xmlns:a16="http://schemas.microsoft.com/office/drawing/2014/main" val="2555026855"/>
                    </a:ext>
                  </a:extLst>
                </a:gridCol>
                <a:gridCol w="685800">
                  <a:extLst>
                    <a:ext uri="{9D8B030D-6E8A-4147-A177-3AD203B41FA5}">
                      <a16:colId xmlns:a16="http://schemas.microsoft.com/office/drawing/2014/main" val="3382599500"/>
                    </a:ext>
                  </a:extLst>
                </a:gridCol>
                <a:gridCol w="609600">
                  <a:extLst>
                    <a:ext uri="{9D8B030D-6E8A-4147-A177-3AD203B41FA5}">
                      <a16:colId xmlns:a16="http://schemas.microsoft.com/office/drawing/2014/main" val="132228846"/>
                    </a:ext>
                  </a:extLst>
                </a:gridCol>
              </a:tblGrid>
              <a:tr h="182880">
                <a:tc>
                  <a:txBody>
                    <a:bodyPr/>
                    <a:lstStyle/>
                    <a:p>
                      <a:pPr algn="l" fontAlgn="b"/>
                      <a:r>
                        <a:rPr lang="en-US" sz="1100" u="none" strike="noStrike" dirty="0">
                          <a:solidFill>
                            <a:schemeClr val="bg1"/>
                          </a:solidFill>
                          <a:effectLst/>
                        </a:rPr>
                        <a:t> Year</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Africa</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Asia</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Latin America</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Other</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779903"/>
                  </a:ext>
                </a:extLst>
              </a:tr>
              <a:tr h="182880">
                <a:tc>
                  <a:txBody>
                    <a:bodyPr/>
                    <a:lstStyle/>
                    <a:p>
                      <a:pPr algn="r" fontAlgn="b"/>
                      <a:r>
                        <a:rPr lang="en-US" sz="1100" u="none" strike="noStrike">
                          <a:solidFill>
                            <a:schemeClr val="bg1"/>
                          </a:solidFill>
                          <a:effectLst/>
                        </a:rPr>
                        <a:t>2012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1008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108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378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3678044"/>
                  </a:ext>
                </a:extLst>
              </a:tr>
              <a:tr h="182880">
                <a:tc>
                  <a:txBody>
                    <a:bodyPr/>
                    <a:lstStyle/>
                    <a:p>
                      <a:pPr algn="r" fontAlgn="b"/>
                      <a:r>
                        <a:rPr lang="en-US" sz="1100" u="none" strike="noStrike">
                          <a:solidFill>
                            <a:schemeClr val="bg1"/>
                          </a:solidFill>
                          <a:effectLst/>
                        </a:rPr>
                        <a:t>2013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1047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111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396</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5292836"/>
                  </a:ext>
                </a:extLst>
              </a:tr>
              <a:tr h="182880">
                <a:tc>
                  <a:txBody>
                    <a:bodyPr/>
                    <a:lstStyle/>
                    <a:p>
                      <a:pPr algn="r" fontAlgn="b"/>
                      <a:r>
                        <a:rPr lang="en-US" sz="1100" u="none" strike="noStrike">
                          <a:solidFill>
                            <a:schemeClr val="bg1"/>
                          </a:solidFill>
                          <a:effectLst/>
                        </a:rPr>
                        <a:t>2014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1109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122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417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4746941"/>
                  </a:ext>
                </a:extLst>
              </a:tr>
              <a:tr h="182880">
                <a:tc>
                  <a:txBody>
                    <a:bodyPr/>
                    <a:lstStyle/>
                    <a:p>
                      <a:pPr algn="r" fontAlgn="b"/>
                      <a:r>
                        <a:rPr lang="en-US" sz="1100" u="none" strike="noStrike">
                          <a:solidFill>
                            <a:schemeClr val="bg1"/>
                          </a:solidFill>
                          <a:effectLst/>
                        </a:rPr>
                        <a:t>2015</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1174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134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429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263184"/>
                  </a:ext>
                </a:extLst>
              </a:tr>
              <a:tr h="182880">
                <a:tc>
                  <a:txBody>
                    <a:bodyPr/>
                    <a:lstStyle/>
                    <a:p>
                      <a:pPr algn="r" fontAlgn="b"/>
                      <a:r>
                        <a:rPr lang="en-US" sz="1100" u="none" strike="noStrike">
                          <a:solidFill>
                            <a:schemeClr val="bg1"/>
                          </a:solidFill>
                          <a:effectLst/>
                        </a:rPr>
                        <a:t>2016</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1299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147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463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55</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0286321"/>
                  </a:ext>
                </a:extLst>
              </a:tr>
              <a:tr h="182880">
                <a:tc>
                  <a:txBody>
                    <a:bodyPr/>
                    <a:lstStyle/>
                    <a:p>
                      <a:pPr algn="r" fontAlgn="b"/>
                      <a:r>
                        <a:rPr lang="en-US" sz="1100" u="none" strike="noStrike">
                          <a:solidFill>
                            <a:schemeClr val="bg1"/>
                          </a:solidFill>
                          <a:effectLst/>
                        </a:rPr>
                        <a:t>2017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1391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160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491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59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1408841"/>
                  </a:ext>
                </a:extLst>
              </a:tr>
              <a:tr h="182880">
                <a:tc>
                  <a:txBody>
                    <a:bodyPr/>
                    <a:lstStyle/>
                    <a:p>
                      <a:pPr algn="r" fontAlgn="b"/>
                      <a:r>
                        <a:rPr lang="en-US" sz="1100" u="none" strike="noStrike">
                          <a:solidFill>
                            <a:schemeClr val="bg1"/>
                          </a:solidFill>
                          <a:effectLst/>
                        </a:rPr>
                        <a:t>2018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1494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170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516</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64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3393665"/>
                  </a:ext>
                </a:extLst>
              </a:tr>
              <a:tr h="182880">
                <a:tc>
                  <a:txBody>
                    <a:bodyPr/>
                    <a:lstStyle/>
                    <a:p>
                      <a:pPr algn="r" fontAlgn="b"/>
                      <a:r>
                        <a:rPr lang="en-US" sz="1100" u="none" strike="noStrike">
                          <a:solidFill>
                            <a:schemeClr val="bg1"/>
                          </a:solidFill>
                          <a:effectLst/>
                        </a:rPr>
                        <a:t>2019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1560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185</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549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73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312906"/>
                  </a:ext>
                </a:extLst>
              </a:tr>
              <a:tr h="182880">
                <a:tc>
                  <a:txBody>
                    <a:bodyPr/>
                    <a:lstStyle/>
                    <a:p>
                      <a:pPr algn="r" fontAlgn="b"/>
                      <a:r>
                        <a:rPr lang="en-US" sz="1100" u="none" strike="noStrike">
                          <a:solidFill>
                            <a:schemeClr val="bg1"/>
                          </a:solidFill>
                          <a:effectLst/>
                        </a:rPr>
                        <a:t>2020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1599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190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566</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75</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5877815"/>
                  </a:ext>
                </a:extLst>
              </a:tr>
              <a:tr h="182880">
                <a:tc>
                  <a:txBody>
                    <a:bodyPr/>
                    <a:lstStyle/>
                    <a:p>
                      <a:pPr algn="r" fontAlgn="b"/>
                      <a:r>
                        <a:rPr lang="en-US" sz="1100" u="none" strike="noStrike">
                          <a:solidFill>
                            <a:schemeClr val="bg1"/>
                          </a:solidFill>
                          <a:effectLst/>
                        </a:rPr>
                        <a:t>2021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1677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194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604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78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4161943"/>
                  </a:ext>
                </a:extLst>
              </a:tr>
              <a:tr h="182880">
                <a:tc>
                  <a:txBody>
                    <a:bodyPr/>
                    <a:lstStyle/>
                    <a:p>
                      <a:pPr algn="r" fontAlgn="b"/>
                      <a:r>
                        <a:rPr lang="en-US" sz="1100" u="none" strike="noStrike">
                          <a:solidFill>
                            <a:schemeClr val="bg1"/>
                          </a:solidFill>
                          <a:effectLst/>
                        </a:rPr>
                        <a:t>2022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1713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200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650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solidFill>
                            <a:schemeClr val="bg1"/>
                          </a:solidFill>
                          <a:effectLst/>
                        </a:rPr>
                        <a:t>101</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4566527"/>
                  </a:ext>
                </a:extLst>
              </a:tr>
            </a:tbl>
          </a:graphicData>
        </a:graphic>
      </p:graphicFrame>
      <p:sp>
        <p:nvSpPr>
          <p:cNvPr id="2" name="Title 1">
            <a:extLst>
              <a:ext uri="{FF2B5EF4-FFF2-40B4-BE49-F238E27FC236}">
                <a16:creationId xmlns:a16="http://schemas.microsoft.com/office/drawing/2014/main" id="{B6A9BD7C-FF91-4B02-85ED-AEFADEF64251}"/>
              </a:ext>
            </a:extLst>
          </p:cNvPr>
          <p:cNvSpPr>
            <a:spLocks noGrp="1"/>
          </p:cNvSpPr>
          <p:nvPr>
            <p:ph type="title"/>
          </p:nvPr>
        </p:nvSpPr>
        <p:spPr/>
        <p:txBody>
          <a:bodyPr/>
          <a:lstStyle/>
          <a:p>
            <a:r>
              <a:rPr lang="en-US" b="0" dirty="0"/>
              <a:t>Foreign Born Persons Living with HIV/AIDS in Minnesota* by Region of Birth, 2012</a:t>
            </a:r>
            <a:r>
              <a:rPr lang="en-US" altLang="en-US" sz="3600" dirty="0"/>
              <a:t>–</a:t>
            </a:r>
            <a:r>
              <a:rPr lang="en-US" b="0" dirty="0"/>
              <a:t>2022</a:t>
            </a:r>
          </a:p>
        </p:txBody>
      </p:sp>
      <p:sp>
        <p:nvSpPr>
          <p:cNvPr id="3" name="Slide Number Placeholder 2">
            <a:extLst>
              <a:ext uri="{FF2B5EF4-FFF2-40B4-BE49-F238E27FC236}">
                <a16:creationId xmlns:a16="http://schemas.microsoft.com/office/drawing/2014/main" id="{036922F4-7BF8-4B87-93F0-BB497ADC34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E1AFCD67-8E9D-44F7-93B6-F599F82E794A}"/>
              </a:ext>
            </a:extLst>
          </p:cNvPr>
          <p:cNvSpPr>
            <a:spLocks noGrp="1"/>
          </p:cNvSpPr>
          <p:nvPr>
            <p:ph idx="13"/>
          </p:nvPr>
        </p:nvSpPr>
        <p:spPr>
          <a:xfrm>
            <a:off x="1736035" y="5933334"/>
            <a:ext cx="10132115" cy="924666"/>
          </a:xfrm>
        </p:spPr>
        <p:txBody>
          <a:bodyPr>
            <a:normAutofit lnSpcReduction="10000"/>
          </a:bodyPr>
          <a:lstStyle/>
          <a:p>
            <a:pPr marL="0" indent="0">
              <a:spcBef>
                <a:spcPts val="0"/>
              </a:spcBef>
              <a:spcAft>
                <a:spcPts val="0"/>
              </a:spcAft>
              <a:buNone/>
            </a:pPr>
            <a:r>
              <a:rPr lang="en-US" sz="1400" dirty="0"/>
              <a:t>*This number includes persons who reported Minnesota as their current state of residence, regardless of residence at time of diagnosis. It also includes state prisoners and refugees arriving through the HIV+ Refugee Resettlement Program, as well as HIV+ refugees/immigrants arriving through other programs.</a:t>
            </a:r>
          </a:p>
        </p:txBody>
      </p:sp>
      <p:pic>
        <p:nvPicPr>
          <p:cNvPr id="9" name="Content Placeholder 8" descr="Foreign Born Persons Living with HIV/AIDS in Minnesota* by Region of Birth, 2012–2022. Refer to table on slide for full data. ">
            <a:extLst>
              <a:ext uri="{FF2B5EF4-FFF2-40B4-BE49-F238E27FC236}">
                <a16:creationId xmlns:a16="http://schemas.microsoft.com/office/drawing/2014/main" id="{349EEDD0-74FA-01C3-E12E-EF5DC8A68C4A}"/>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498282" y="2042106"/>
            <a:ext cx="9195435" cy="3065145"/>
          </a:xfrm>
        </p:spPr>
      </p:pic>
    </p:spTree>
    <p:extLst>
      <p:ext uri="{BB962C8B-B14F-4D97-AF65-F5344CB8AC3E}">
        <p14:creationId xmlns:p14="http://schemas.microsoft.com/office/powerpoint/2010/main" val="1232173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t>HIV Outbreaks</a:t>
            </a:r>
            <a:endParaRPr lang="en-US" dirty="0"/>
          </a:p>
        </p:txBody>
      </p:sp>
    </p:spTree>
    <p:extLst>
      <p:ext uri="{BB962C8B-B14F-4D97-AF65-F5344CB8AC3E}">
        <p14:creationId xmlns:p14="http://schemas.microsoft.com/office/powerpoint/2010/main" val="3962940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E9961E1B-BF64-48DF-B1FA-6C43AD8BDFEE}"/>
              </a:ext>
            </a:extLst>
          </p:cNvPr>
          <p:cNvSpPr>
            <a:spLocks noGrp="1"/>
          </p:cNvSpPr>
          <p:nvPr>
            <p:ph type="title"/>
          </p:nvPr>
        </p:nvSpPr>
        <p:spPr/>
        <p:txBody>
          <a:bodyPr/>
          <a:lstStyle/>
          <a:p>
            <a:r>
              <a:rPr lang="en-US" dirty="0"/>
              <a:t>HIV Outbreak in Hennepin/Ramsey Counties </a:t>
            </a:r>
          </a:p>
        </p:txBody>
      </p:sp>
      <p:sp>
        <p:nvSpPr>
          <p:cNvPr id="3" name="Slide Number Placeholder 2">
            <a:extLst>
              <a:ext uri="{FF2B5EF4-FFF2-40B4-BE49-F238E27FC236}">
                <a16:creationId xmlns:a16="http://schemas.microsoft.com/office/drawing/2014/main" id="{425D3444-D1B5-444D-920C-0E561F818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Content Placeholder 22">
            <a:extLst>
              <a:ext uri="{FF2B5EF4-FFF2-40B4-BE49-F238E27FC236}">
                <a16:creationId xmlns:a16="http://schemas.microsoft.com/office/drawing/2014/main" id="{9DAEC92C-D8F6-4606-9C80-6F8A30C0F34E}"/>
              </a:ext>
            </a:extLst>
          </p:cNvPr>
          <p:cNvSpPr>
            <a:spLocks noGrp="1"/>
          </p:cNvSpPr>
          <p:nvPr>
            <p:ph sz="half" idx="19"/>
          </p:nvPr>
        </p:nvSpPr>
        <p:spPr>
          <a:xfrm>
            <a:off x="4267200" y="1609726"/>
            <a:ext cx="3424518" cy="4567238"/>
          </a:xfrm>
        </p:spPr>
        <p:txBody>
          <a:bodyPr>
            <a:normAutofit fontScale="25000" lnSpcReduction="20000"/>
          </a:bodyPr>
          <a:lstStyle/>
          <a:p>
            <a:pPr marL="0" indent="0" algn="l">
              <a:buNone/>
            </a:pPr>
            <a:r>
              <a:rPr lang="en-US" sz="9600" b="1" i="0" dirty="0">
                <a:solidFill>
                  <a:srgbClr val="000000"/>
                </a:solidFill>
                <a:effectLst/>
              </a:rPr>
              <a:t>Hennepin/Ramsey Counties </a:t>
            </a:r>
            <a:r>
              <a:rPr lang="en-US" sz="9600" b="1" dirty="0">
                <a:solidFill>
                  <a:srgbClr val="000000"/>
                </a:solidFill>
              </a:rPr>
              <a:t>HIV Outbreak</a:t>
            </a:r>
          </a:p>
          <a:p>
            <a:pPr marL="285750" indent="-285750" algn="l">
              <a:buFont typeface="Arial" panose="020B0604020202020204" pitchFamily="34" charset="0"/>
              <a:buChar char="•"/>
            </a:pPr>
            <a:r>
              <a:rPr lang="en-US" sz="6400" b="0" i="0" dirty="0">
                <a:solidFill>
                  <a:srgbClr val="000000"/>
                </a:solidFill>
                <a:effectLst/>
              </a:rPr>
              <a:t>In February 2020, MDH Health Alert Network declared an outbreak among persons who inject drugs (PWID)</a:t>
            </a:r>
          </a:p>
          <a:p>
            <a:pPr marL="285750" indent="-285750" algn="l">
              <a:buFont typeface="Arial" panose="020B0604020202020204" pitchFamily="34" charset="0"/>
              <a:buChar char="•"/>
            </a:pPr>
            <a:r>
              <a:rPr lang="en-US" sz="6400" b="0" i="0" dirty="0">
                <a:solidFill>
                  <a:srgbClr val="000000"/>
                </a:solidFill>
                <a:effectLst/>
              </a:rPr>
              <a:t>Current Case Count: </a:t>
            </a:r>
            <a:r>
              <a:rPr lang="en-US" sz="6400" dirty="0">
                <a:solidFill>
                  <a:srgbClr val="000000"/>
                </a:solidFill>
              </a:rPr>
              <a:t>168 cases</a:t>
            </a:r>
          </a:p>
          <a:p>
            <a:pPr marL="285750" indent="-285750">
              <a:spcAft>
                <a:spcPts val="600"/>
              </a:spcAft>
              <a:buFont typeface="Arial" panose="020B0604020202020204" pitchFamily="34" charset="0"/>
              <a:buChar char="•"/>
            </a:pPr>
            <a:r>
              <a:rPr lang="en-US" sz="6400" dirty="0">
                <a:solidFill>
                  <a:srgbClr val="000000"/>
                </a:solidFill>
              </a:rPr>
              <a:t>Inclusion Criteria:</a:t>
            </a:r>
          </a:p>
          <a:p>
            <a:pPr marL="1028700" indent="-457200">
              <a:spcAft>
                <a:spcPts val="600"/>
              </a:spcAft>
              <a:buFont typeface="Arial" panose="020B0604020202020204" pitchFamily="34" charset="0"/>
              <a:buChar char="•"/>
            </a:pPr>
            <a:r>
              <a:rPr lang="en-US" sz="6400" dirty="0">
                <a:solidFill>
                  <a:srgbClr val="000000"/>
                </a:solidFill>
              </a:rPr>
              <a:t>73 encampment-related</a:t>
            </a:r>
          </a:p>
          <a:p>
            <a:pPr marL="1028700" indent="-457200">
              <a:spcAft>
                <a:spcPts val="600"/>
              </a:spcAft>
              <a:buFont typeface="Arial" panose="020B0604020202020204" pitchFamily="34" charset="0"/>
              <a:buChar char="•"/>
            </a:pPr>
            <a:r>
              <a:rPr lang="en-US" sz="6400" dirty="0">
                <a:solidFill>
                  <a:srgbClr val="000000"/>
                </a:solidFill>
              </a:rPr>
              <a:t>95 MSM/IDU &amp; IDU non-encampment</a:t>
            </a:r>
          </a:p>
          <a:p>
            <a:endParaRPr lang="en-US" dirty="0"/>
          </a:p>
        </p:txBody>
      </p:sp>
      <p:sp>
        <p:nvSpPr>
          <p:cNvPr id="24" name="Content Placeholder 23">
            <a:extLst>
              <a:ext uri="{FF2B5EF4-FFF2-40B4-BE49-F238E27FC236}">
                <a16:creationId xmlns:a16="http://schemas.microsoft.com/office/drawing/2014/main" id="{C32922F9-72B5-4898-88A0-101B3202260F}"/>
              </a:ext>
            </a:extLst>
          </p:cNvPr>
          <p:cNvSpPr>
            <a:spLocks noGrp="1"/>
          </p:cNvSpPr>
          <p:nvPr>
            <p:ph sz="half" idx="20"/>
          </p:nvPr>
        </p:nvSpPr>
        <p:spPr>
          <a:xfrm>
            <a:off x="8272691" y="1609725"/>
            <a:ext cx="3619498" cy="4577921"/>
          </a:xfrm>
        </p:spPr>
        <p:txBody>
          <a:bodyPr>
            <a:normAutofit fontScale="77500" lnSpcReduction="20000"/>
          </a:bodyPr>
          <a:lstStyle/>
          <a:p>
            <a:pPr marL="0" indent="0">
              <a:lnSpc>
                <a:spcPct val="120000"/>
              </a:lnSpc>
              <a:spcAft>
                <a:spcPts val="600"/>
              </a:spcAft>
              <a:buNone/>
            </a:pPr>
            <a:r>
              <a:rPr lang="en-US" b="1" dirty="0"/>
              <a:t>People at high-risk in the current outbreak:</a:t>
            </a:r>
          </a:p>
          <a:p>
            <a:r>
              <a:rPr lang="en-US" dirty="0"/>
              <a:t>People who use injection drugs (PWID) or share needles/works</a:t>
            </a:r>
          </a:p>
          <a:p>
            <a:r>
              <a:rPr lang="en-US" dirty="0"/>
              <a:t>People experiencing homelessness or unstable housing</a:t>
            </a:r>
          </a:p>
          <a:p>
            <a:r>
              <a:rPr lang="en-US" dirty="0"/>
              <a:t>People who exchange sex for income or other items they need</a:t>
            </a:r>
          </a:p>
        </p:txBody>
      </p:sp>
      <p:pic>
        <p:nvPicPr>
          <p:cNvPr id="34" name="Content Placeholder 33" descr="Map of Minnesota metro area. ">
            <a:extLst>
              <a:ext uri="{FF2B5EF4-FFF2-40B4-BE49-F238E27FC236}">
                <a16:creationId xmlns:a16="http://schemas.microsoft.com/office/drawing/2014/main" id="{68E1C0E2-355A-40E2-B228-118B5EE1B96B}"/>
              </a:ext>
            </a:extLst>
          </p:cNvPr>
          <p:cNvPicPr>
            <a:picLocks noGrp="1" noChangeAspect="1"/>
          </p:cNvPicPr>
          <p:nvPr>
            <p:ph idx="14"/>
          </p:nvPr>
        </p:nvPicPr>
        <p:blipFill>
          <a:blip r:embed="rId3"/>
          <a:stretch>
            <a:fillRect/>
          </a:stretch>
        </p:blipFill>
        <p:spPr>
          <a:xfrm>
            <a:off x="580912" y="1609725"/>
            <a:ext cx="3424518" cy="4567238"/>
          </a:xfrm>
        </p:spPr>
      </p:pic>
      <p:sp>
        <p:nvSpPr>
          <p:cNvPr id="35" name="Oval 34">
            <a:extLst>
              <a:ext uri="{FF2B5EF4-FFF2-40B4-BE49-F238E27FC236}">
                <a16:creationId xmlns:a16="http://schemas.microsoft.com/office/drawing/2014/main" id="{4D21C490-D3BE-4294-9183-E2D145E8A127}"/>
              </a:ext>
            </a:extLst>
          </p:cNvPr>
          <p:cNvSpPr/>
          <p:nvPr/>
        </p:nvSpPr>
        <p:spPr>
          <a:xfrm>
            <a:off x="1324985" y="2850703"/>
            <a:ext cx="1710466" cy="11819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F7BD9DD5-18C0-4A46-B9A0-0DCA1FB02488}"/>
              </a:ext>
            </a:extLst>
          </p:cNvPr>
          <p:cNvSpPr/>
          <p:nvPr/>
        </p:nvSpPr>
        <p:spPr>
          <a:xfrm>
            <a:off x="580912" y="1609725"/>
            <a:ext cx="3424518" cy="4567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621085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68D043-B0B3-4282-92AE-B7BBD8FE7211}"/>
              </a:ext>
            </a:extLst>
          </p:cNvPr>
          <p:cNvSpPr>
            <a:spLocks noGrp="1"/>
          </p:cNvSpPr>
          <p:nvPr>
            <p:ph type="title"/>
          </p:nvPr>
        </p:nvSpPr>
        <p:spPr/>
        <p:txBody>
          <a:bodyPr/>
          <a:lstStyle/>
          <a:p>
            <a:r>
              <a:rPr lang="en-US" dirty="0"/>
              <a:t>HIV Outbreak in Duluth Region</a:t>
            </a:r>
          </a:p>
        </p:txBody>
      </p:sp>
      <p:sp>
        <p:nvSpPr>
          <p:cNvPr id="11" name="Content Placeholder 10">
            <a:extLst>
              <a:ext uri="{FF2B5EF4-FFF2-40B4-BE49-F238E27FC236}">
                <a16:creationId xmlns:a16="http://schemas.microsoft.com/office/drawing/2014/main" id="{6BA28193-5589-498A-A8A9-3AB63817C342}"/>
              </a:ext>
            </a:extLst>
          </p:cNvPr>
          <p:cNvSpPr>
            <a:spLocks noGrp="1"/>
          </p:cNvSpPr>
          <p:nvPr>
            <p:ph sz="half" idx="2"/>
          </p:nvPr>
        </p:nvSpPr>
        <p:spPr/>
        <p:txBody>
          <a:bodyPr>
            <a:normAutofit fontScale="62500" lnSpcReduction="20000"/>
          </a:bodyPr>
          <a:lstStyle/>
          <a:p>
            <a:pPr marL="0" indent="0">
              <a:buNone/>
            </a:pPr>
            <a:r>
              <a:rPr lang="en-US" b="1" dirty="0"/>
              <a:t>Duluth Region HIV Outbreak</a:t>
            </a:r>
          </a:p>
          <a:p>
            <a:pPr marL="285750" indent="-285750" algn="l">
              <a:buFont typeface="Arial" panose="020B0604020202020204" pitchFamily="34" charset="0"/>
              <a:buChar char="•"/>
            </a:pPr>
            <a:r>
              <a:rPr lang="en-US" sz="3200" b="0" i="0" dirty="0">
                <a:solidFill>
                  <a:srgbClr val="000000"/>
                </a:solidFill>
                <a:effectLst/>
                <a:latin typeface="+mj-lt"/>
              </a:rPr>
              <a:t>In March 2021, MDH Health Alert Network declared an outbreak in the Duluth Region (30-mile area) among newly diagnosed HIV cases</a:t>
            </a:r>
          </a:p>
          <a:p>
            <a:pPr marL="285750" indent="-285750" algn="l">
              <a:buFont typeface="Arial" panose="020B0604020202020204" pitchFamily="34" charset="0"/>
              <a:buChar char="•"/>
            </a:pPr>
            <a:r>
              <a:rPr lang="en-US" b="0" i="0" dirty="0">
                <a:solidFill>
                  <a:srgbClr val="000000"/>
                </a:solidFill>
                <a:effectLst/>
                <a:latin typeface="+mj-lt"/>
              </a:rPr>
              <a:t>Current Case Count: </a:t>
            </a:r>
            <a:r>
              <a:rPr lang="en-US" dirty="0">
                <a:solidFill>
                  <a:srgbClr val="000000"/>
                </a:solidFill>
                <a:latin typeface="+mj-lt"/>
              </a:rPr>
              <a:t>35 cases</a:t>
            </a:r>
          </a:p>
          <a:p>
            <a:endParaRPr lang="en-US" dirty="0"/>
          </a:p>
        </p:txBody>
      </p:sp>
      <p:sp>
        <p:nvSpPr>
          <p:cNvPr id="3" name="Slide Number Placeholder 2">
            <a:extLst>
              <a:ext uri="{FF2B5EF4-FFF2-40B4-BE49-F238E27FC236}">
                <a16:creationId xmlns:a16="http://schemas.microsoft.com/office/drawing/2014/main" id="{F10F76CC-6B58-44C9-97EA-22AB4AE0A8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Content Placeholder 11">
            <a:extLst>
              <a:ext uri="{FF2B5EF4-FFF2-40B4-BE49-F238E27FC236}">
                <a16:creationId xmlns:a16="http://schemas.microsoft.com/office/drawing/2014/main" id="{DA7DEE27-EF3D-4F1E-B233-1D0DAA51EB7E}"/>
              </a:ext>
            </a:extLst>
          </p:cNvPr>
          <p:cNvSpPr>
            <a:spLocks noGrp="1"/>
          </p:cNvSpPr>
          <p:nvPr>
            <p:ph sz="half" idx="14"/>
          </p:nvPr>
        </p:nvSpPr>
        <p:spPr>
          <a:xfrm>
            <a:off x="6096000" y="1382233"/>
            <a:ext cx="5791200" cy="4794731"/>
          </a:xfrm>
        </p:spPr>
        <p:txBody>
          <a:bodyPr>
            <a:normAutofit fontScale="85000" lnSpcReduction="20000"/>
          </a:bodyPr>
          <a:lstStyle/>
          <a:p>
            <a:pPr marL="0" indent="0">
              <a:lnSpc>
                <a:spcPct val="120000"/>
              </a:lnSpc>
              <a:spcAft>
                <a:spcPts val="600"/>
              </a:spcAft>
              <a:buNone/>
            </a:pPr>
            <a:r>
              <a:rPr lang="en-US" b="1" dirty="0"/>
              <a:t>People at high-risk in the current outbreak:</a:t>
            </a:r>
          </a:p>
          <a:p>
            <a:pPr lvl="1"/>
            <a:r>
              <a:rPr lang="en-US" dirty="0"/>
              <a:t>People who use injection drugs (PWID) or share needles/works</a:t>
            </a:r>
          </a:p>
          <a:p>
            <a:pPr lvl="1"/>
            <a:r>
              <a:rPr lang="en-US" dirty="0"/>
              <a:t>People experiencing homelessness or unstable housing</a:t>
            </a:r>
          </a:p>
          <a:p>
            <a:pPr lvl="1"/>
            <a:r>
              <a:rPr lang="en-US" dirty="0"/>
              <a:t>People who exchange sex for income or other items they need</a:t>
            </a:r>
          </a:p>
          <a:p>
            <a:pPr lvl="1"/>
            <a:r>
              <a:rPr lang="en-US" dirty="0"/>
              <a:t>Men who have sex with men</a:t>
            </a:r>
          </a:p>
          <a:p>
            <a:endParaRPr lang="en-US" dirty="0"/>
          </a:p>
        </p:txBody>
      </p:sp>
      <p:pic>
        <p:nvPicPr>
          <p:cNvPr id="15" name="Content Placeholder 14" descr="Map of Duluth, MN area. ">
            <a:extLst>
              <a:ext uri="{FF2B5EF4-FFF2-40B4-BE49-F238E27FC236}">
                <a16:creationId xmlns:a16="http://schemas.microsoft.com/office/drawing/2014/main" id="{E23A3FFB-63AE-4C84-8F6E-FF55E384B7B1}"/>
              </a:ext>
            </a:extLst>
          </p:cNvPr>
          <p:cNvPicPr>
            <a:picLocks noGrp="1" noChangeAspect="1"/>
          </p:cNvPicPr>
          <p:nvPr>
            <p:ph idx="15"/>
          </p:nvPr>
        </p:nvPicPr>
        <p:blipFill>
          <a:blip r:embed="rId3"/>
          <a:stretch>
            <a:fillRect/>
          </a:stretch>
        </p:blipFill>
        <p:spPr>
          <a:xfrm>
            <a:off x="1368108" y="1609725"/>
            <a:ext cx="3512183" cy="2171700"/>
          </a:xfrm>
          <a:prstGeom prst="rect">
            <a:avLst/>
          </a:prstGeom>
        </p:spPr>
      </p:pic>
    </p:spTree>
    <p:extLst>
      <p:ext uri="{BB962C8B-B14F-4D97-AF65-F5344CB8AC3E}">
        <p14:creationId xmlns:p14="http://schemas.microsoft.com/office/powerpoint/2010/main" val="283930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449393C-51D5-436E-BFDF-401B8CD7D6E5}"/>
              </a:ext>
            </a:extLst>
          </p:cNvPr>
          <p:cNvSpPr>
            <a:spLocks noGrp="1"/>
          </p:cNvSpPr>
          <p:nvPr>
            <p:ph type="title"/>
          </p:nvPr>
        </p:nvSpPr>
        <p:spPr/>
        <p:txBody>
          <a:bodyPr/>
          <a:lstStyle/>
          <a:p>
            <a:r>
              <a:rPr lang="en-US" dirty="0"/>
              <a:t>COVID-19 Pandemic Impact on HIV Diagnoses in United States, 2020</a:t>
            </a:r>
          </a:p>
        </p:txBody>
      </p:sp>
      <p:pic>
        <p:nvPicPr>
          <p:cNvPr id="11" name="Content Placeholder 10" descr="Chart, timeline&#10;&#10;Description automatically generated with medium confidence">
            <a:extLst>
              <a:ext uri="{FF2B5EF4-FFF2-40B4-BE49-F238E27FC236}">
                <a16:creationId xmlns:a16="http://schemas.microsoft.com/office/drawing/2014/main" id="{844765F7-78C3-4B37-BEE0-A0FC13064B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5460" y="1431780"/>
            <a:ext cx="8930415" cy="5023359"/>
          </a:xfrm>
        </p:spPr>
      </p:pic>
      <p:sp>
        <p:nvSpPr>
          <p:cNvPr id="4" name="Slide Number Placeholder 3">
            <a:extLst>
              <a:ext uri="{FF2B5EF4-FFF2-40B4-BE49-F238E27FC236}">
                <a16:creationId xmlns:a16="http://schemas.microsoft.com/office/drawing/2014/main" id="{A04AD7EF-5965-48BB-A164-6C9D2E986ABB}"/>
              </a:ext>
            </a:extLst>
          </p:cNvPr>
          <p:cNvSpPr>
            <a:spLocks noGrp="1"/>
          </p:cNvSpPr>
          <p:nvPr>
            <p:ph type="sldNum" sz="quarter" idx="12"/>
          </p:nvPr>
        </p:nvSpPr>
        <p:spPr/>
        <p:txBody>
          <a:bodyPr/>
          <a:lstStyle/>
          <a:p>
            <a:fld id="{48F63A3B-78C7-47BE-AE5E-E10140E04643}" type="slidenum">
              <a:rPr lang="en-US" smtClean="0"/>
              <a:t>3</a:t>
            </a:fld>
            <a:endParaRPr lang="en-US" dirty="0"/>
          </a:p>
        </p:txBody>
      </p:sp>
      <p:pic>
        <p:nvPicPr>
          <p:cNvPr id="9" name="Content Placeholder 8" descr="Text&#10;&#10;Description automatically generated">
            <a:extLst>
              <a:ext uri="{FF2B5EF4-FFF2-40B4-BE49-F238E27FC236}">
                <a16:creationId xmlns:a16="http://schemas.microsoft.com/office/drawing/2014/main" id="{4C3FC8E9-C9FA-4AC7-9E16-69AC4E2E0DEB}"/>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132452" y="3238148"/>
            <a:ext cx="4832953" cy="1220484"/>
          </a:xfrm>
        </p:spPr>
      </p:pic>
    </p:spTree>
    <p:extLst>
      <p:ext uri="{BB962C8B-B14F-4D97-AF65-F5344CB8AC3E}">
        <p14:creationId xmlns:p14="http://schemas.microsoft.com/office/powerpoint/2010/main" val="2914813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B64A-8750-4FD4-ACDF-CD1913095DB6}"/>
              </a:ext>
            </a:extLst>
          </p:cNvPr>
          <p:cNvSpPr>
            <a:spLocks noGrp="1"/>
          </p:cNvSpPr>
          <p:nvPr>
            <p:ph type="title"/>
          </p:nvPr>
        </p:nvSpPr>
        <p:spPr/>
        <p:txBody>
          <a:bodyPr/>
          <a:lstStyle/>
          <a:p>
            <a:r>
              <a:rPr lang="en-US" dirty="0"/>
              <a:t>Updated webpage: Outbreak Data e-Resources </a:t>
            </a:r>
          </a:p>
        </p:txBody>
      </p:sp>
      <p:sp>
        <p:nvSpPr>
          <p:cNvPr id="3" name="Content Placeholder 2">
            <a:extLst>
              <a:ext uri="{FF2B5EF4-FFF2-40B4-BE49-F238E27FC236}">
                <a16:creationId xmlns:a16="http://schemas.microsoft.com/office/drawing/2014/main" id="{B54210CA-5C66-4A92-ABAF-3DF9A35B1D3E}"/>
              </a:ext>
            </a:extLst>
          </p:cNvPr>
          <p:cNvSpPr>
            <a:spLocks noGrp="1"/>
          </p:cNvSpPr>
          <p:nvPr>
            <p:ph sz="half" idx="2"/>
          </p:nvPr>
        </p:nvSpPr>
        <p:spPr>
          <a:xfrm>
            <a:off x="6096000" y="1550141"/>
            <a:ext cx="5780182" cy="2871209"/>
          </a:xfrm>
          <a:ln>
            <a:noFill/>
          </a:ln>
        </p:spPr>
        <p:txBody>
          <a:bodyPr>
            <a:normAutofit/>
          </a:bodyPr>
          <a:lstStyle/>
          <a:p>
            <a:pPr marL="0" indent="0">
              <a:buNone/>
            </a:pPr>
            <a:r>
              <a:rPr lang="en-US" sz="2800" dirty="0"/>
              <a:t>HIV Outbreak Response and Case Counts</a:t>
            </a:r>
          </a:p>
          <a:p>
            <a:pPr marL="0" indent="0">
              <a:buNone/>
            </a:pPr>
            <a:r>
              <a:rPr lang="en-US" sz="2400" dirty="0">
                <a:hlinkClick r:id="rId3"/>
              </a:rPr>
              <a:t>https://www.health.state.mn.us/diseases </a:t>
            </a:r>
            <a:r>
              <a:rPr lang="en-US" sz="2400" dirty="0">
                <a:solidFill>
                  <a:schemeClr val="tx1"/>
                </a:solidFill>
                <a:hlinkClick r:id="rId3"/>
              </a:rPr>
              <a:t>/hiv/stats/hiv.html</a:t>
            </a:r>
            <a:endParaRPr lang="en-US" sz="2400" dirty="0">
              <a:solidFill>
                <a:schemeClr val="tx1"/>
              </a:solidFill>
            </a:endParaRPr>
          </a:p>
        </p:txBody>
      </p:sp>
      <p:sp>
        <p:nvSpPr>
          <p:cNvPr id="4" name="Slide Number Placeholder 3">
            <a:extLst>
              <a:ext uri="{FF2B5EF4-FFF2-40B4-BE49-F238E27FC236}">
                <a16:creationId xmlns:a16="http://schemas.microsoft.com/office/drawing/2014/main" id="{A9E2151A-CC18-4091-B02A-7A971F960A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11C5ED80-6F40-4F14-9FED-C6D9606F1801}"/>
              </a:ext>
            </a:extLst>
          </p:cNvPr>
          <p:cNvSpPr>
            <a:spLocks noGrp="1"/>
          </p:cNvSpPr>
          <p:nvPr>
            <p:ph sz="half" idx="14"/>
          </p:nvPr>
        </p:nvSpPr>
        <p:spPr>
          <a:xfrm>
            <a:off x="6408830" y="4473616"/>
            <a:ext cx="5638800" cy="1216025"/>
          </a:xfrm>
          <a:solidFill>
            <a:schemeClr val="bg1">
              <a:lumMod val="85000"/>
            </a:schemeClr>
          </a:solidFill>
        </p:spPr>
        <p:txBody>
          <a:bodyPr>
            <a:normAutofit/>
          </a:bodyPr>
          <a:lstStyle/>
          <a:p>
            <a:pPr marL="0" indent="0">
              <a:buNone/>
            </a:pPr>
            <a:r>
              <a:rPr lang="en-US" sz="2800" b="1" dirty="0"/>
              <a:t>Subscribe</a:t>
            </a:r>
            <a:r>
              <a:rPr lang="en-US" sz="2800" dirty="0"/>
              <a:t> to receive our HIV/STD prevention and data e-mail updates.</a:t>
            </a:r>
          </a:p>
        </p:txBody>
      </p:sp>
      <p:pic>
        <p:nvPicPr>
          <p:cNvPr id="12" name="Content Placeholder 11" descr="Content areas of URL linked on slide. ">
            <a:extLst>
              <a:ext uri="{FF2B5EF4-FFF2-40B4-BE49-F238E27FC236}">
                <a16:creationId xmlns:a16="http://schemas.microsoft.com/office/drawing/2014/main" id="{A71CD4D4-2C65-4130-9839-7E30304D2677}"/>
              </a:ext>
            </a:extLst>
          </p:cNvPr>
          <p:cNvPicPr>
            <a:picLocks noGrp="1" noChangeAspect="1"/>
          </p:cNvPicPr>
          <p:nvPr>
            <p:ph idx="15"/>
          </p:nvPr>
        </p:nvPicPr>
        <p:blipFill>
          <a:blip r:embed="rId4"/>
          <a:stretch>
            <a:fillRect/>
          </a:stretch>
        </p:blipFill>
        <p:spPr>
          <a:xfrm>
            <a:off x="1063511" y="3494493"/>
            <a:ext cx="4956289" cy="2734504"/>
          </a:xfrm>
        </p:spPr>
      </p:pic>
      <p:pic>
        <p:nvPicPr>
          <p:cNvPr id="9" name="Content Placeholder 8" descr="Categories included on URL linked on slide. ">
            <a:extLst>
              <a:ext uri="{FF2B5EF4-FFF2-40B4-BE49-F238E27FC236}">
                <a16:creationId xmlns:a16="http://schemas.microsoft.com/office/drawing/2014/main" id="{4D7DD1D4-EFA8-4EB4-BEF2-8CADD60A8F2A}"/>
              </a:ext>
            </a:extLst>
          </p:cNvPr>
          <p:cNvPicPr>
            <a:picLocks noGrp="1" noChangeAspect="1"/>
          </p:cNvPicPr>
          <p:nvPr>
            <p:ph idx="16"/>
          </p:nvPr>
        </p:nvPicPr>
        <p:blipFill>
          <a:blip r:embed="rId5"/>
          <a:stretch>
            <a:fillRect/>
          </a:stretch>
        </p:blipFill>
        <p:spPr>
          <a:xfrm>
            <a:off x="300786" y="1550141"/>
            <a:ext cx="5638800" cy="1652368"/>
          </a:xfrm>
          <a:solidFill>
            <a:schemeClr val="bg1">
              <a:lumMod val="75000"/>
            </a:schemeClr>
          </a:solidFill>
          <a:ln>
            <a:solidFill>
              <a:schemeClr val="accent1"/>
            </a:solidFill>
          </a:ln>
        </p:spPr>
      </p:pic>
      <p:cxnSp>
        <p:nvCxnSpPr>
          <p:cNvPr id="7" name="Straight Arrow Connector 6">
            <a:extLst>
              <a:ext uri="{FF2B5EF4-FFF2-40B4-BE49-F238E27FC236}">
                <a16:creationId xmlns:a16="http://schemas.microsoft.com/office/drawing/2014/main" id="{B559CD67-3D2B-40BD-833B-97B43BA8A258}"/>
              </a:ext>
            </a:extLst>
          </p:cNvPr>
          <p:cNvCxnSpPr>
            <a:cxnSpLocks/>
          </p:cNvCxnSpPr>
          <p:nvPr/>
        </p:nvCxnSpPr>
        <p:spPr>
          <a:xfrm flipH="1">
            <a:off x="4828675" y="5307859"/>
            <a:ext cx="1580155" cy="5475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577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en-US" sz="2800" b="1" dirty="0"/>
              <a:t>HIV Surveillance Team</a:t>
            </a:r>
          </a:p>
          <a:p>
            <a:r>
              <a:rPr lang="en-US" sz="2400" i="1" dirty="0"/>
              <a:t>Health.HIV.Surveillance@state.mn.us</a:t>
            </a:r>
          </a:p>
          <a:p>
            <a:r>
              <a:rPr lang="en-US" sz="2400" dirty="0"/>
              <a:t>1-800-318-8137 </a:t>
            </a:r>
          </a:p>
          <a:p>
            <a:endParaRPr lang="en-US" dirty="0"/>
          </a:p>
        </p:txBody>
      </p:sp>
      <p:sp>
        <p:nvSpPr>
          <p:cNvPr id="4" name="Title 3"/>
          <p:cNvSpPr>
            <a:spLocks noGrp="1"/>
          </p:cNvSpPr>
          <p:nvPr>
            <p:ph type="title"/>
          </p:nvPr>
        </p:nvSpPr>
        <p:spPr/>
        <p:txBody>
          <a:bodyPr/>
          <a:lstStyle/>
          <a:p>
            <a:r>
              <a:rPr lang="en-US"/>
              <a:t>Thank you.</a:t>
            </a:r>
            <a:endParaRPr lang="en-US" dirty="0"/>
          </a:p>
        </p:txBody>
      </p:sp>
    </p:spTree>
    <p:extLst>
      <p:ext uri="{BB962C8B-B14F-4D97-AF65-F5344CB8AC3E}">
        <p14:creationId xmlns:p14="http://schemas.microsoft.com/office/powerpoint/2010/main" val="294757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D014-4361-4A2D-95D4-7CC390D6E1B0}"/>
              </a:ext>
            </a:extLst>
          </p:cNvPr>
          <p:cNvSpPr>
            <a:spLocks noGrp="1"/>
          </p:cNvSpPr>
          <p:nvPr>
            <p:ph type="title"/>
          </p:nvPr>
        </p:nvSpPr>
        <p:spPr/>
        <p:txBody>
          <a:bodyPr/>
          <a:lstStyle/>
          <a:p>
            <a:r>
              <a:rPr lang="en-US" dirty="0"/>
              <a:t>Transmission Categories</a:t>
            </a:r>
          </a:p>
        </p:txBody>
      </p:sp>
      <p:sp>
        <p:nvSpPr>
          <p:cNvPr id="3" name="Content Placeholder 2">
            <a:extLst>
              <a:ext uri="{FF2B5EF4-FFF2-40B4-BE49-F238E27FC236}">
                <a16:creationId xmlns:a16="http://schemas.microsoft.com/office/drawing/2014/main" id="{18671B40-F97F-4F98-8FE9-1C43FB3FC335}"/>
              </a:ext>
            </a:extLst>
          </p:cNvPr>
          <p:cNvSpPr>
            <a:spLocks noGrp="1"/>
          </p:cNvSpPr>
          <p:nvPr>
            <p:ph idx="1"/>
          </p:nvPr>
        </p:nvSpPr>
        <p:spPr>
          <a:xfrm>
            <a:off x="315884" y="1594624"/>
            <a:ext cx="11571316" cy="4582339"/>
          </a:xfrm>
        </p:spPr>
        <p:txBody>
          <a:bodyPr>
            <a:normAutofit fontScale="62500" lnSpcReduction="20000"/>
          </a:bodyPr>
          <a:lstStyle/>
          <a:p>
            <a:r>
              <a:rPr lang="en-US" sz="2800" dirty="0"/>
              <a:t>CDC defines </a:t>
            </a:r>
            <a:r>
              <a:rPr lang="en-US" sz="2800" b="1" dirty="0"/>
              <a:t>transmission category </a:t>
            </a:r>
            <a:r>
              <a:rPr lang="en-US" sz="2800" dirty="0"/>
              <a:t>as </a:t>
            </a:r>
            <a:r>
              <a:rPr lang="en-US" sz="2800" i="1" dirty="0"/>
              <a:t>“the term for classification of cases that summarizes an adult’s or adolescent’s possible HIV risk factors; the summary classification results from selecting, from the presumed hierarchical order of probability, the single risk factor most likely to have been responsible for transmission.”</a:t>
            </a:r>
          </a:p>
          <a:p>
            <a:pPr lvl="1"/>
            <a:r>
              <a:rPr lang="en-US" sz="2500" b="1" i="1" dirty="0"/>
              <a:t>Male-to-male sexual contact (MMSC): </a:t>
            </a:r>
            <a:r>
              <a:rPr lang="en-US" sz="2500" i="1" dirty="0"/>
              <a:t>includes individuals assigned male sex at birth, regardless of current gender identity, who have had sexual contact with other males, and individuals assigned male sex at birth who have had sexual contact with both males and females (bisexual contact)</a:t>
            </a:r>
          </a:p>
          <a:p>
            <a:pPr lvl="1"/>
            <a:r>
              <a:rPr lang="en-US" sz="2500" b="1" i="1" dirty="0"/>
              <a:t>Injection drug use (IDU): </a:t>
            </a:r>
            <a:r>
              <a:rPr lang="en-US" sz="2500" i="1" dirty="0"/>
              <a:t>includes persons who injected nonprescription drugs or who injected prescription drugs for nonmedical purposes</a:t>
            </a:r>
          </a:p>
          <a:p>
            <a:pPr lvl="1"/>
            <a:r>
              <a:rPr lang="en-US" sz="2500" b="1" i="1" dirty="0"/>
              <a:t>Male-to-male sexual contact and injection drug use (MMSC/IDU): </a:t>
            </a:r>
            <a:r>
              <a:rPr lang="en-US" sz="2500" i="1" dirty="0"/>
              <a:t>includes individuals assigned male sex at birth, regardless of current gender identity, who have had sexual contact with other males and injected nonprescription drugs or injected prescription drugs for nonmedical purposes</a:t>
            </a:r>
          </a:p>
          <a:p>
            <a:pPr lvl="1"/>
            <a:r>
              <a:rPr lang="en-US" sz="2500" b="1" i="1" dirty="0"/>
              <a:t>Heterosexual contact: </a:t>
            </a:r>
            <a:r>
              <a:rPr lang="en-US" sz="2500" i="1" dirty="0"/>
              <a:t>includes persons who have ever had sexual contact with a person known to have, or with a risk factor for, HIV infection</a:t>
            </a:r>
          </a:p>
          <a:p>
            <a:pPr lvl="1"/>
            <a:r>
              <a:rPr lang="en-US" sz="2500" b="1" i="1" dirty="0"/>
              <a:t>Perinatal: </a:t>
            </a:r>
            <a:r>
              <a:rPr lang="en-US" sz="2500" i="1" dirty="0"/>
              <a:t>includes persons who acquired HIV through mother-to-child transmission </a:t>
            </a:r>
          </a:p>
          <a:p>
            <a:pPr lvl="1"/>
            <a:r>
              <a:rPr lang="en-US" sz="2500" b="1" i="1" dirty="0"/>
              <a:t>Other: </a:t>
            </a:r>
            <a:r>
              <a:rPr lang="en-US" sz="2500" i="1" dirty="0"/>
              <a:t>includes persons with other risk factors (</a:t>
            </a:r>
            <a:r>
              <a:rPr lang="en-US" sz="2500" i="1" dirty="0" err="1"/>
              <a:t>ie</a:t>
            </a:r>
            <a:r>
              <a:rPr lang="en-US" sz="2500" i="1" dirty="0"/>
              <a:t>. blood transfusion, hemophilia) or whose risk factor was not reported or identified</a:t>
            </a:r>
          </a:p>
        </p:txBody>
      </p:sp>
      <p:sp>
        <p:nvSpPr>
          <p:cNvPr id="4" name="Slide Number Placeholder 3">
            <a:extLst>
              <a:ext uri="{FF2B5EF4-FFF2-40B4-BE49-F238E27FC236}">
                <a16:creationId xmlns:a16="http://schemas.microsoft.com/office/drawing/2014/main" id="{D050F0B0-C2B2-48C8-B127-46AF33914483}"/>
              </a:ext>
            </a:extLst>
          </p:cNvPr>
          <p:cNvSpPr>
            <a:spLocks noGrp="1"/>
          </p:cNvSpPr>
          <p:nvPr>
            <p:ph type="sldNum" sz="quarter" idx="12"/>
          </p:nvPr>
        </p:nvSpPr>
        <p:spPr/>
        <p:txBody>
          <a:bodyPr/>
          <a:lstStyle/>
          <a:p>
            <a:fld id="{48F63A3B-78C7-47BE-AE5E-E10140E04643}" type="slidenum">
              <a:rPr lang="en-US" smtClean="0"/>
              <a:t>4</a:t>
            </a:fld>
            <a:endParaRPr lang="en-US" dirty="0"/>
          </a:p>
        </p:txBody>
      </p:sp>
      <p:sp>
        <p:nvSpPr>
          <p:cNvPr id="5" name="TextBox 4">
            <a:extLst>
              <a:ext uri="{FF2B5EF4-FFF2-40B4-BE49-F238E27FC236}">
                <a16:creationId xmlns:a16="http://schemas.microsoft.com/office/drawing/2014/main" id="{638EC754-CF0F-4848-9256-395B6C235EE7}"/>
              </a:ext>
            </a:extLst>
          </p:cNvPr>
          <p:cNvSpPr txBox="1"/>
          <p:nvPr/>
        </p:nvSpPr>
        <p:spPr>
          <a:xfrm>
            <a:off x="2161309" y="6324600"/>
            <a:ext cx="8264117" cy="338554"/>
          </a:xfrm>
          <a:prstGeom prst="rect">
            <a:avLst/>
          </a:prstGeom>
          <a:noFill/>
        </p:spPr>
        <p:txBody>
          <a:bodyPr wrap="square" rtlCol="0">
            <a:spAutoFit/>
          </a:bodyPr>
          <a:lstStyle/>
          <a:p>
            <a:r>
              <a:rPr lang="en-US" sz="1600" dirty="0">
                <a:hlinkClick r:id="rId3"/>
              </a:rPr>
              <a:t>Technical Notes | Volume 33 | HIV Surveillance | Reports | Resource Library | HIV/AIDS | CDC</a:t>
            </a:r>
            <a:endParaRPr lang="en-US" sz="1600" dirty="0"/>
          </a:p>
        </p:txBody>
      </p:sp>
    </p:spTree>
    <p:extLst>
      <p:ext uri="{BB962C8B-B14F-4D97-AF65-F5344CB8AC3E}">
        <p14:creationId xmlns:p14="http://schemas.microsoft.com/office/powerpoint/2010/main" val="119912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AB25-EB10-48E4-ABFE-F555BCBB2D99}"/>
              </a:ext>
            </a:extLst>
          </p:cNvPr>
          <p:cNvSpPr>
            <a:spLocks noGrp="1"/>
          </p:cNvSpPr>
          <p:nvPr>
            <p:ph type="title"/>
          </p:nvPr>
        </p:nvSpPr>
        <p:spPr/>
        <p:txBody>
          <a:bodyPr/>
          <a:lstStyle/>
          <a:p>
            <a:r>
              <a:rPr lang="en-US" dirty="0"/>
              <a:t>Gender Identity</a:t>
            </a:r>
          </a:p>
        </p:txBody>
      </p:sp>
      <p:sp>
        <p:nvSpPr>
          <p:cNvPr id="4" name="Slide Number Placeholder 3">
            <a:extLst>
              <a:ext uri="{FF2B5EF4-FFF2-40B4-BE49-F238E27FC236}">
                <a16:creationId xmlns:a16="http://schemas.microsoft.com/office/drawing/2014/main" id="{0CF25C21-DC4A-451F-A440-84E1FF61B8C5}"/>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6" name="TextBox 5">
            <a:extLst>
              <a:ext uri="{FF2B5EF4-FFF2-40B4-BE49-F238E27FC236}">
                <a16:creationId xmlns:a16="http://schemas.microsoft.com/office/drawing/2014/main" id="{42A8746F-A3E8-49D2-8520-73A4CCCAE98E}"/>
              </a:ext>
            </a:extLst>
          </p:cNvPr>
          <p:cNvSpPr txBox="1"/>
          <p:nvPr/>
        </p:nvSpPr>
        <p:spPr>
          <a:xfrm>
            <a:off x="2121824" y="6137830"/>
            <a:ext cx="9173094" cy="369332"/>
          </a:xfrm>
          <a:prstGeom prst="rect">
            <a:avLst/>
          </a:prstGeom>
          <a:noFill/>
        </p:spPr>
        <p:txBody>
          <a:bodyPr wrap="square">
            <a:spAutoFit/>
          </a:bodyPr>
          <a:lstStyle/>
          <a:p>
            <a:r>
              <a:rPr lang="en-US" sz="1800" dirty="0">
                <a:hlinkClick r:id="rId3"/>
              </a:rPr>
              <a:t>Technical Notes | Volume 33 | HIV Surveillance | Reports | Resource Library | HIV/AIDS | CDC</a:t>
            </a:r>
            <a:endParaRPr lang="en-US" sz="1800" dirty="0"/>
          </a:p>
        </p:txBody>
      </p:sp>
      <p:sp>
        <p:nvSpPr>
          <p:cNvPr id="7" name="Content Placeholder 6">
            <a:extLst>
              <a:ext uri="{FF2B5EF4-FFF2-40B4-BE49-F238E27FC236}">
                <a16:creationId xmlns:a16="http://schemas.microsoft.com/office/drawing/2014/main" id="{1AD07C69-174A-4453-7C1F-D2B0B17C4589}"/>
              </a:ext>
            </a:extLst>
          </p:cNvPr>
          <p:cNvSpPr>
            <a:spLocks noGrp="1"/>
          </p:cNvSpPr>
          <p:nvPr>
            <p:ph idx="1"/>
          </p:nvPr>
        </p:nvSpPr>
        <p:spPr>
          <a:xfrm>
            <a:off x="216310" y="1594624"/>
            <a:ext cx="11670890" cy="4582339"/>
          </a:xfrm>
        </p:spPr>
        <p:txBody>
          <a:bodyPr>
            <a:normAutofit fontScale="92500" lnSpcReduction="20000"/>
          </a:bodyPr>
          <a:lstStyle/>
          <a:p>
            <a:pPr marL="365760" lvl="1" indent="0">
              <a:buNone/>
            </a:pPr>
            <a:r>
              <a:rPr lang="en-US" sz="2800" b="1" dirty="0"/>
              <a:t>Gender identity </a:t>
            </a:r>
            <a:r>
              <a:rPr lang="en-US" sz="2800" dirty="0"/>
              <a:t>refers to a </a:t>
            </a:r>
            <a:r>
              <a:rPr lang="en-US" sz="2800" i="1" dirty="0"/>
              <a:t>“person’s internal understanding of their own gender, or gender with which a person identifies.  HIV surveillance personnel collect data on gender identity, when available, from sources such as case report forms submitted by health care or HIV testing providers and medical records, or by matching with other health department databases”</a:t>
            </a:r>
          </a:p>
          <a:p>
            <a:pPr marL="365760" lvl="1" indent="0">
              <a:buNone/>
            </a:pPr>
            <a:r>
              <a:rPr lang="en-US" sz="2800" b="1" dirty="0"/>
              <a:t>Cisgender</a:t>
            </a:r>
            <a:r>
              <a:rPr lang="en-US" sz="2800" i="1" dirty="0"/>
              <a:t> “is a term used to indicate that a person’s sex assigned at birth and current gender identity are the same (</a:t>
            </a:r>
            <a:r>
              <a:rPr lang="en-US" sz="2800" i="1" dirty="0" err="1"/>
              <a:t>ie</a:t>
            </a:r>
            <a:r>
              <a:rPr lang="en-US" sz="2800" i="1" dirty="0"/>
              <a:t>. a person assigned male at birth and who currently identifies as a man is a cisgender male)</a:t>
            </a:r>
          </a:p>
          <a:p>
            <a:pPr marL="365760" lvl="1" indent="0">
              <a:buNone/>
            </a:pPr>
            <a:r>
              <a:rPr lang="en-US" sz="2800" b="1" dirty="0"/>
              <a:t>Transgender woman</a:t>
            </a:r>
            <a:r>
              <a:rPr lang="en-US" sz="2800" i="1" dirty="0"/>
              <a:t>: “a person assigned “male” sex at birth who identifies as female” </a:t>
            </a:r>
          </a:p>
          <a:p>
            <a:pPr marL="365760" lvl="1" indent="0">
              <a:buNone/>
            </a:pPr>
            <a:r>
              <a:rPr lang="en-US" sz="2800" b="1" dirty="0"/>
              <a:t>Transgender man: </a:t>
            </a:r>
            <a:r>
              <a:rPr lang="en-US" sz="2800" i="1" dirty="0"/>
              <a:t>“a person assigned “female” sex at birth who identifies as male” </a:t>
            </a:r>
          </a:p>
          <a:p>
            <a:endParaRPr lang="en-US" dirty="0"/>
          </a:p>
        </p:txBody>
      </p:sp>
    </p:spTree>
    <p:extLst>
      <p:ext uri="{BB962C8B-B14F-4D97-AF65-F5344CB8AC3E}">
        <p14:creationId xmlns:p14="http://schemas.microsoft.com/office/powerpoint/2010/main" val="426996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dirty="0"/>
              <a:t>New HIV Diagnoses in Minnesota, 2022</a:t>
            </a:r>
          </a:p>
        </p:txBody>
      </p:sp>
    </p:spTree>
    <p:extLst>
      <p:ext uri="{BB962C8B-B14F-4D97-AF65-F5344CB8AC3E}">
        <p14:creationId xmlns:p14="http://schemas.microsoft.com/office/powerpoint/2010/main" val="183365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New HIV Disease Diagnoses* &#10;HIV/AIDS Cases by Year, 2012–2022. "/>
          <p:cNvSpPr>
            <a:spLocks noGrp="1"/>
          </p:cNvSpPr>
          <p:nvPr>
            <p:ph type="title"/>
          </p:nvPr>
        </p:nvSpPr>
        <p:spPr/>
        <p:txBody>
          <a:bodyPr/>
          <a:lstStyle/>
          <a:p>
            <a:r>
              <a:rPr lang="en-US" altLang="en-US" sz="3600" dirty="0"/>
              <a:t>New HIV Disease Diagnoses* </a:t>
            </a:r>
            <a:br>
              <a:rPr lang="en-US" altLang="en-US" sz="3600" dirty="0"/>
            </a:br>
            <a:r>
              <a:rPr lang="en-US" altLang="en-US" sz="3600" dirty="0"/>
              <a:t>HIV/AIDS Cases by Year, 2012–2022</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4"/>
          <p:cNvSpPr>
            <a:spLocks noGrp="1"/>
          </p:cNvSpPr>
          <p:nvPr>
            <p:ph idx="13"/>
          </p:nvPr>
        </p:nvSpPr>
        <p:spPr>
          <a:xfrm>
            <a:off x="775009" y="5352408"/>
            <a:ext cx="11915039" cy="720245"/>
          </a:xfrm>
        </p:spPr>
        <p:txBody>
          <a:bodyPr>
            <a:noAutofit/>
          </a:bodyPr>
          <a:lstStyle/>
          <a:p>
            <a:pPr marL="0" indent="0">
              <a:buNone/>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br>
              <a:rPr kumimoji="0" lang="en-US" altLang="en-US" sz="1200" b="0" i="0" u="none" strike="noStrike" kern="1200" cap="none" spc="0" normalizeH="0" baseline="0" noProof="0" dirty="0">
                <a:ln>
                  <a:noFill/>
                </a:ln>
                <a:solidFill>
                  <a:srgbClr val="003865"/>
                </a:solidFill>
                <a:effectLst/>
                <a:uLnTx/>
                <a:uFillTx/>
                <a:latin typeface="Calibri"/>
                <a:ea typeface="+mn-ea"/>
                <a:cs typeface="+mn-cs"/>
              </a:rPr>
            </a:br>
            <a:r>
              <a:rPr lang="en-US" altLang="en-US" sz="1200" dirty="0">
                <a:solidFill>
                  <a:srgbClr val="003865"/>
                </a:solidFill>
                <a:latin typeface="Calibri"/>
              </a:rPr>
              <a:t>Data: </a:t>
            </a:r>
            <a:r>
              <a:rPr lang="en-US" altLang="en-US" sz="1200" dirty="0">
                <a:solidFill>
                  <a:srgbClr val="003865"/>
                </a:solidFill>
                <a:latin typeface="Calibri"/>
                <a:hlinkClick r:id="rId3"/>
              </a:rPr>
              <a:t>HIV Incidence Report 2022 Tables (PDF)</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New HIV Disease Diagnoses* &#10;HIV/AIDS Cases by Year, 2012–2022. Data provided at URL referenced. ">
            <a:extLst>
              <a:ext uri="{FF2B5EF4-FFF2-40B4-BE49-F238E27FC236}">
                <a16:creationId xmlns:a16="http://schemas.microsoft.com/office/drawing/2014/main" id="{982F3EE4-88D2-AE5A-693B-C6516F9CAD07}"/>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775009" y="1705036"/>
            <a:ext cx="10310680" cy="3747497"/>
          </a:xfrm>
        </p:spPr>
      </p:pic>
    </p:spTree>
    <p:extLst>
      <p:ext uri="{BB962C8B-B14F-4D97-AF65-F5344CB8AC3E}">
        <p14:creationId xmlns:p14="http://schemas.microsoft.com/office/powerpoint/2010/main" val="149728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HIV Diagnoses</a:t>
            </a:r>
            <a:r>
              <a:rPr lang="en-US" sz="3600" baseline="30000" dirty="0"/>
              <a:t>#</a:t>
            </a:r>
            <a:r>
              <a:rPr lang="en-US" sz="3600" dirty="0"/>
              <a:t> by County of Residence at Diagnosis, 2022</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p:cNvSpPr>
            <a:spLocks noGrp="1"/>
          </p:cNvSpPr>
          <p:nvPr>
            <p:ph sz="half" idx="2"/>
          </p:nvPr>
        </p:nvSpPr>
        <p:spPr>
          <a:xfrm>
            <a:off x="6101615" y="5339180"/>
            <a:ext cx="5089398" cy="698627"/>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003865"/>
                </a:solidFill>
                <a:effectLst/>
                <a:uLnTx/>
                <a:uFillTx/>
                <a:latin typeface="Calibri"/>
                <a:ea typeface="+mn-ea"/>
                <a:cs typeface="+mn-cs"/>
              </a:rPr>
              <a:t>#</a:t>
            </a:r>
            <a:r>
              <a:rPr kumimoji="0" 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865"/>
                </a:solidFill>
                <a:effectLst/>
                <a:uLnTx/>
                <a:uFillTx/>
                <a:latin typeface="Calibri"/>
                <a:ea typeface="+mn-ea"/>
                <a:cs typeface="+mn-cs"/>
              </a:rPr>
              <a:t>*7-county metro area, excluding the cities of Minneapolis and St. Paul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solidFill>
                  <a:srgbClr val="003865"/>
                </a:solidFill>
                <a:latin typeface="Calibri"/>
              </a:rPr>
              <a:t>Data: </a:t>
            </a:r>
            <a:r>
              <a:rPr lang="en-US" altLang="en-US" sz="1100" dirty="0">
                <a:solidFill>
                  <a:srgbClr val="003865"/>
                </a:solidFill>
                <a:latin typeface="Calibri"/>
                <a:hlinkClick r:id="rId3"/>
              </a:rPr>
              <a:t>HIV Incidence Report 2022 Tables (PDF)</a:t>
            </a:r>
            <a:endParaRPr kumimoji="0" lang="en-US" altLang="en-US" sz="700" b="0" i="1" u="none" strike="noStrike" kern="1200" cap="none" spc="0" normalizeH="0" baseline="0" noProof="0" dirty="0">
              <a:ln>
                <a:noFill/>
              </a:ln>
              <a:solidFill>
                <a:srgbClr val="00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95210E58-413B-4588-B1A3-FC73F78F79F8}"/>
              </a:ext>
            </a:extLst>
          </p:cNvPr>
          <p:cNvSpPr txBox="1"/>
          <p:nvPr/>
        </p:nvSpPr>
        <p:spPr>
          <a:xfrm>
            <a:off x="6062911" y="2887913"/>
            <a:ext cx="2015071" cy="1459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City of Minneapolis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City of St. Paul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Suburban*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Greater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Total</a:t>
            </a:r>
          </a:p>
        </p:txBody>
      </p:sp>
      <p:sp>
        <p:nvSpPr>
          <p:cNvPr id="14" name="TextBox 13">
            <a:extLst>
              <a:ext uri="{FF2B5EF4-FFF2-40B4-BE49-F238E27FC236}">
                <a16:creationId xmlns:a16="http://schemas.microsoft.com/office/drawing/2014/main" id="{0924BAA2-8DC7-4220-B83E-4B37EE32CF7B}"/>
              </a:ext>
            </a:extLst>
          </p:cNvPr>
          <p:cNvSpPr txBox="1"/>
          <p:nvPr/>
        </p:nvSpPr>
        <p:spPr>
          <a:xfrm>
            <a:off x="8255957" y="2886666"/>
            <a:ext cx="3336617" cy="14603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70 cases (27%)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37 cases (14%)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86 cases (33%)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69 cases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262 cases</a:t>
            </a:r>
          </a:p>
        </p:txBody>
      </p:sp>
      <p:pic>
        <p:nvPicPr>
          <p:cNvPr id="5" name="Picture 4" descr="HIV Diagnoses# by County of Residence at Diagnosis, 2022. Data provided at URL referenced. ">
            <a:extLst>
              <a:ext uri="{FF2B5EF4-FFF2-40B4-BE49-F238E27FC236}">
                <a16:creationId xmlns:a16="http://schemas.microsoft.com/office/drawing/2014/main" id="{CF0DFAEC-906F-CA4F-5106-7D197F2BDE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2762" y="1374015"/>
            <a:ext cx="4237625" cy="5483985"/>
          </a:xfrm>
          <a:prstGeom prst="rect">
            <a:avLst/>
          </a:prstGeom>
        </p:spPr>
      </p:pic>
    </p:spTree>
    <p:extLst>
      <p:ext uri="{BB962C8B-B14F-4D97-AF65-F5344CB8AC3E}">
        <p14:creationId xmlns:p14="http://schemas.microsoft.com/office/powerpoint/2010/main" val="334839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5C12-BA14-40BF-BAE0-ED38586DD2EE}"/>
              </a:ext>
            </a:extLst>
          </p:cNvPr>
          <p:cNvSpPr>
            <a:spLocks noGrp="1"/>
          </p:cNvSpPr>
          <p:nvPr>
            <p:ph type="title"/>
          </p:nvPr>
        </p:nvSpPr>
        <p:spPr/>
        <p:txBody>
          <a:bodyPr>
            <a:normAutofit fontScale="90000"/>
          </a:bodyPr>
          <a:lstStyle/>
          <a:p>
            <a:r>
              <a:rPr lang="en-US" altLang="en-US" sz="3600" dirty="0"/>
              <a:t>HIV Diagnoses* in Year 2022 and General Population in Minnesota </a:t>
            </a:r>
            <a:br>
              <a:rPr lang="en-US" altLang="en-US" sz="3600" dirty="0"/>
            </a:br>
            <a:r>
              <a:rPr lang="en-US" altLang="en-US" sz="3600" dirty="0"/>
              <a:t>by Race/Ethnicity</a:t>
            </a:r>
            <a:endParaRPr lang="en-US" dirty="0"/>
          </a:p>
        </p:txBody>
      </p:sp>
      <p:sp>
        <p:nvSpPr>
          <p:cNvPr id="3" name="Content Placeholder 2">
            <a:extLst>
              <a:ext uri="{FF2B5EF4-FFF2-40B4-BE49-F238E27FC236}">
                <a16:creationId xmlns:a16="http://schemas.microsoft.com/office/drawing/2014/main" id="{276733A4-6625-4011-9BC9-70FAA015B9D6}"/>
              </a:ext>
            </a:extLst>
          </p:cNvPr>
          <p:cNvSpPr>
            <a:spLocks noGrp="1"/>
          </p:cNvSpPr>
          <p:nvPr>
            <p:ph sz="half" idx="2"/>
          </p:nvPr>
        </p:nvSpPr>
        <p:spPr>
          <a:xfrm>
            <a:off x="2332382" y="5882308"/>
            <a:ext cx="9554817" cy="839167"/>
          </a:xfrm>
        </p:spPr>
        <p:txBody>
          <a:bodyPr/>
          <a:lstStyle/>
          <a:p>
            <a:pPr marL="0" indent="0">
              <a:buNone/>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 </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Population estimates based on 2010 U.S. Census data. (n = Number of people)</a:t>
            </a:r>
            <a:br>
              <a:rPr kumimoji="0" lang="en-US" altLang="en-US" sz="12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Data (left): </a:t>
            </a:r>
            <a:r>
              <a:rPr lang="en-US" altLang="en-US" sz="1200" dirty="0">
                <a:solidFill>
                  <a:srgbClr val="003865"/>
                </a:solidFill>
                <a:latin typeface="Calibri"/>
                <a:hlinkClick r:id="rId3"/>
              </a:rPr>
              <a:t>HIV Incidence Report 2022 Tables (PDF)</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E7F2A3EA-28BA-456A-8FF7-2AE717FC20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Content Placeholder 7" descr="HIV Diagnoses* in Year 2022 in Minnesota by Race/Ethnicity. Data provided at URL referenced. ">
            <a:extLst>
              <a:ext uri="{FF2B5EF4-FFF2-40B4-BE49-F238E27FC236}">
                <a16:creationId xmlns:a16="http://schemas.microsoft.com/office/drawing/2014/main" id="{D0E6E9FA-9120-CEF3-5836-EF6A599E31C6}"/>
              </a:ext>
            </a:extLst>
          </p:cNvPr>
          <p:cNvPicPr>
            <a:picLocks noGrp="1" noChangeAspect="1"/>
          </p:cNvPicPr>
          <p:nvPr>
            <p:ph idx="15"/>
          </p:nvPr>
        </p:nvPicPr>
        <p:blipFill>
          <a:blip r:embed="rId4">
            <a:extLst>
              <a:ext uri="{28A0092B-C50C-407E-A947-70E740481C1C}">
                <a14:useLocalDpi xmlns:a14="http://schemas.microsoft.com/office/drawing/2010/main" val="0"/>
              </a:ext>
            </a:extLst>
          </a:blip>
          <a:stretch>
            <a:fillRect/>
          </a:stretch>
        </p:blipFill>
        <p:spPr>
          <a:xfrm>
            <a:off x="380764" y="1609724"/>
            <a:ext cx="5060480" cy="4106732"/>
          </a:xfrm>
        </p:spPr>
      </p:pic>
      <p:pic>
        <p:nvPicPr>
          <p:cNvPr id="14" name="Content Placeholder 13" descr="General Population in Minnesota &#10;by Race/Ethnicity. Refer to notes section for complete data, ">
            <a:extLst>
              <a:ext uri="{FF2B5EF4-FFF2-40B4-BE49-F238E27FC236}">
                <a16:creationId xmlns:a16="http://schemas.microsoft.com/office/drawing/2014/main" id="{B63D18AC-FC0D-992F-DE24-073B4720E801}"/>
              </a:ext>
            </a:extLst>
          </p:cNvPr>
          <p:cNvPicPr>
            <a:picLocks noGrp="1" noChangeAspect="1"/>
          </p:cNvPicPr>
          <p:nvPr>
            <p:ph idx="16"/>
          </p:nvPr>
        </p:nvPicPr>
        <p:blipFill>
          <a:blip r:embed="rId5">
            <a:extLst>
              <a:ext uri="{28A0092B-C50C-407E-A947-70E740481C1C}">
                <a14:useLocalDpi xmlns:a14="http://schemas.microsoft.com/office/drawing/2010/main" val="0"/>
              </a:ext>
            </a:extLst>
          </a:blip>
          <a:stretch>
            <a:fillRect/>
          </a:stretch>
        </p:blipFill>
        <p:spPr>
          <a:xfrm>
            <a:off x="6437346" y="1609724"/>
            <a:ext cx="5156343" cy="4173632"/>
          </a:xfrm>
        </p:spPr>
      </p:pic>
    </p:spTree>
    <p:extLst>
      <p:ext uri="{BB962C8B-B14F-4D97-AF65-F5344CB8AC3E}">
        <p14:creationId xmlns:p14="http://schemas.microsoft.com/office/powerpoint/2010/main" val="4054996953"/>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potx" id="{6A45AF2F-9106-4478-9569-AF2CD51C1956}" vid="{BFCD0B12-6798-40F0-8F7A-4569271261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PP6VNZTUNPYT-222210944-159</_dlc_DocId>
    <_dlc_DocIdUrl xmlns="98f01fe9-c3f2-4582-9148-d87bd0c242e7">
      <Url>https://mn365.sharepoint.com/teams/MDH/permanent/comm_proj/_layouts/15/DocIdRedir.aspx?ID=PP6VNZTUNPYT-222210944-159</Url>
      <Description>PP6VNZTUNPYT-222210944-159</Description>
    </_dlc_DocIdUrl>
  </documentManagement>
</p:properties>
</file>

<file path=customXml/item2.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882B80E85798B498881C0CB36871F5B" ma:contentTypeVersion="81" ma:contentTypeDescription="Create a new document." ma:contentTypeScope="" ma:versionID="b9712537d076d3e65ef73f911a4e0747">
  <xsd:schema xmlns:xsd="http://www.w3.org/2001/XMLSchema" xmlns:xs="http://www.w3.org/2001/XMLSchema" xmlns:p="http://schemas.microsoft.com/office/2006/metadata/properties" xmlns:ns2="98f01fe9-c3f2-4582-9148-d87bd0c242e7" xmlns:ns3="fc253db8-c1a2-4032-adc2-d3fbd160fc76" xmlns:ns4="8837c207-459e-4c9e-ae67-73e2034e87a2" targetNamespace="http://schemas.microsoft.com/office/2006/metadata/properties" ma:root="true" ma:fieldsID="7b344f422e9b7a4ad174fb28f82963e3" ns2:_="" ns3:_="" ns4:_="">
    <xsd:import namespace="98f01fe9-c3f2-4582-9148-d87bd0c242e7"/>
    <xsd:import namespace="fc253db8-c1a2-4032-adc2-d3fbd160fc76"/>
    <xsd:import namespace="8837c207-459e-4c9e-ae67-73e2034e87a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253db8-c1a2-4032-adc2-d3fbd160fc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37c207-459e-4c9e-ae67-73e2034e87a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8B604-9059-4F1C-B8E2-C96A71A964D2}">
  <ds:schemaRefs>
    <ds:schemaRef ds:uri="http://purl.org/dc/dcmitype/"/>
    <ds:schemaRef ds:uri="http://schemas.microsoft.com/office/infopath/2007/PartnerControls"/>
    <ds:schemaRef ds:uri="http://purl.org/dc/elements/1.1/"/>
    <ds:schemaRef ds:uri="98f01fe9-c3f2-4582-9148-d87bd0c242e7"/>
    <ds:schemaRef ds:uri="8837c207-459e-4c9e-ae67-73e2034e87a2"/>
    <ds:schemaRef ds:uri="fc253db8-c1a2-4032-adc2-d3fbd160fc76"/>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4150F91F-74F7-49FD-9AF9-DFBCCA75CA70}">
  <ds:schemaRefs>
    <ds:schemaRef ds:uri="http://schemas.microsoft.com/sharepoint/events"/>
    <ds:schemaRef ds:uri=""/>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4.xml><?xml version="1.0" encoding="utf-8"?>
<ds:datastoreItem xmlns:ds="http://schemas.openxmlformats.org/officeDocument/2006/customXml" ds:itemID="{681A6805-DD8B-4155-AA23-DFF42F80B2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fc253db8-c1a2-4032-adc2-d3fbd160fc76"/>
    <ds:schemaRef ds:uri="8837c207-459e-4c9e-ae67-73e2034e8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PowerPoint</Template>
  <TotalTime>1</TotalTime>
  <Words>5761</Words>
  <Application>Microsoft Office PowerPoint</Application>
  <PresentationFormat>Widescreen</PresentationFormat>
  <Paragraphs>644</Paragraphs>
  <Slides>31</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Geneva</vt:lpstr>
      <vt:lpstr>Open Sans</vt:lpstr>
      <vt:lpstr>Times New Roman</vt:lpstr>
      <vt:lpstr>Minnesota</vt:lpstr>
      <vt:lpstr>Highlights from Minnesota HIV Surveillance Report, 2022</vt:lpstr>
      <vt:lpstr>Land Acknowledgement </vt:lpstr>
      <vt:lpstr>COVID-19 Pandemic Impact on HIV Diagnoses in United States, 2020</vt:lpstr>
      <vt:lpstr>Transmission Categories</vt:lpstr>
      <vt:lpstr>Gender Identity</vt:lpstr>
      <vt:lpstr>New HIV Diagnoses in Minnesota, 2022</vt:lpstr>
      <vt:lpstr>New HIV Disease Diagnoses*  HIV/AIDS Cases by Year, 2012–2022</vt:lpstr>
      <vt:lpstr>HIV Diagnoses# by County of Residence at Diagnosis, 2022</vt:lpstr>
      <vt:lpstr>HIV Diagnoses* in Year 2022 and General Population in Minnesota  by Race/Ethnicity</vt:lpstr>
      <vt:lpstr>Number of Cases and Rates (per 100,000 people) of HIV Diagnoses* by Race/Ethnicity† Minnesota, 2022</vt:lpstr>
      <vt:lpstr>HIV Diagnoses* in 2022 by Sex Assigned at Birth and Race/Ethnicity†</vt:lpstr>
      <vt:lpstr>Number of Cases and Rates (per 100,000 people) of Adults and Adolescents* Diagnosed with HIV/AIDS by Gender Identity† in Minnesota, 2022</vt:lpstr>
      <vt:lpstr>HIV Diagnoses among MSM in Minnesota  by Race and Ethnicity, 2022</vt:lpstr>
      <vt:lpstr>Age at HIV Diagnosis* by Sex Assigned at Birth, Minnesota, 2022</vt:lpstr>
      <vt:lpstr>HIV Diagnoses* by Mode of Exposure and Year, 2012–2022</vt:lpstr>
      <vt:lpstr>HIV Diagnoses* among Foreign-Born People† in Minnesota by Year and Region of Birth 2012–2022</vt:lpstr>
      <vt:lpstr>Time of Progression to AIDS for HIV Diagnoses* Among Foreign-born people Minnesota 2012–2022 †</vt:lpstr>
      <vt:lpstr>Births to Pregnant People Living with HIV and Number of Perinatal Acquired HIV Infections* by Year of Birth, 2012–2022</vt:lpstr>
      <vt:lpstr>Adolescents &amp; Young Adults (Ages 13-24)*</vt:lpstr>
      <vt:lpstr>HIV Diagnoses* Among Adolescents and Young Adults† by Sex Assigned at Birth and Year 2012–2022</vt:lpstr>
      <vt:lpstr>HIV Diagnoses* Among Adolescents and Young Adults† by Sex Assigned at Birth and Race/Ethnicity, 2020–2022 Combined</vt:lpstr>
      <vt:lpstr>HIV Diagnoses* Among Adolescents and Young Adults† by Sex at Birth and Exposure Group 2020–2022 Combined</vt:lpstr>
      <vt:lpstr>Persons Living with HIV/AIDS in Minnesota</vt:lpstr>
      <vt:lpstr>Estimated Number of Persons Living with HIV/AIDS in Minnesota</vt:lpstr>
      <vt:lpstr>Distribution by Race and Ethnicity of People Living with HIV/AIDS in Minnesota, 2022</vt:lpstr>
      <vt:lpstr>Foreign Born Persons Living with HIV/AIDS in Minnesota* by Region of Birth, 2012–2022</vt:lpstr>
      <vt:lpstr>HIV Outbreaks</vt:lpstr>
      <vt:lpstr>HIV Outbreak in Hennepin/Ramsey Counties </vt:lpstr>
      <vt:lpstr>HIV Outbreak in Duluth Region</vt:lpstr>
      <vt:lpstr>Updated webpage: Outbreak Data e-Resources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Minnesota HIV Surveillance Report, 2022</dc:title>
  <dc:subject/>
  <dc:creator>Minnesota Department of Health</dc:creator>
  <cp:keywords/>
  <dc:description/>
  <cp:lastModifiedBy>Steffenhagen, Harry (He/Him/His) (MDH)</cp:lastModifiedBy>
  <cp:revision>1</cp:revision>
  <cp:lastPrinted>2017-03-14T16:27:36Z</cp:lastPrinted>
  <dcterms:created xsi:type="dcterms:W3CDTF">2024-01-11T16:12:17Z</dcterms:created>
  <dcterms:modified xsi:type="dcterms:W3CDTF">2024-01-11T16:17:32Z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2.0</vt:lpwstr>
  </property>
  <property fmtid="{D5CDD505-2E9C-101B-9397-08002B2CF9AE}" pid="3" name="ContentTypeId">
    <vt:lpwstr>0x010100A882B80E85798B498881C0CB36871F5B</vt:lpwstr>
  </property>
  <property fmtid="{D5CDD505-2E9C-101B-9397-08002B2CF9AE}" pid="4" name="_dlc_DocIdItemGuid">
    <vt:lpwstr>264d4dda-71c9-416e-b32b-1ce5aee1cdab</vt:lpwstr>
  </property>
</Properties>
</file>