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83"/>
  </p:notesMasterIdLst>
  <p:sldIdLst>
    <p:sldId id="599" r:id="rId2"/>
    <p:sldId id="600" r:id="rId3"/>
    <p:sldId id="601" r:id="rId4"/>
    <p:sldId id="948" r:id="rId5"/>
    <p:sldId id="256" r:id="rId6"/>
    <p:sldId id="257" r:id="rId7"/>
    <p:sldId id="258" r:id="rId8"/>
    <p:sldId id="259" r:id="rId9"/>
    <p:sldId id="261" r:id="rId10"/>
    <p:sldId id="391" r:id="rId11"/>
    <p:sldId id="266" r:id="rId12"/>
    <p:sldId id="268" r:id="rId13"/>
    <p:sldId id="982" r:id="rId14"/>
    <p:sldId id="339" r:id="rId15"/>
    <p:sldId id="983" r:id="rId16"/>
    <p:sldId id="984" r:id="rId17"/>
    <p:sldId id="985" r:id="rId18"/>
    <p:sldId id="986" r:id="rId19"/>
    <p:sldId id="987" r:id="rId20"/>
    <p:sldId id="988" r:id="rId21"/>
    <p:sldId id="989" r:id="rId22"/>
    <p:sldId id="371" r:id="rId23"/>
    <p:sldId id="990" r:id="rId24"/>
    <p:sldId id="991" r:id="rId25"/>
    <p:sldId id="992" r:id="rId26"/>
    <p:sldId id="993" r:id="rId27"/>
    <p:sldId id="994" r:id="rId28"/>
    <p:sldId id="995" r:id="rId29"/>
    <p:sldId id="966" r:id="rId30"/>
    <p:sldId id="969" r:id="rId31"/>
    <p:sldId id="317" r:id="rId32"/>
    <p:sldId id="319" r:id="rId33"/>
    <p:sldId id="981" r:id="rId34"/>
    <p:sldId id="541" r:id="rId35"/>
    <p:sldId id="278" r:id="rId36"/>
    <p:sldId id="279" r:id="rId37"/>
    <p:sldId id="624" r:id="rId38"/>
    <p:sldId id="625" r:id="rId39"/>
    <p:sldId id="626" r:id="rId40"/>
    <p:sldId id="627" r:id="rId41"/>
    <p:sldId id="628" r:id="rId42"/>
    <p:sldId id="629" r:id="rId43"/>
    <p:sldId id="622" r:id="rId44"/>
    <p:sldId id="630" r:id="rId45"/>
    <p:sldId id="631" r:id="rId46"/>
    <p:sldId id="632" r:id="rId47"/>
    <p:sldId id="359" r:id="rId48"/>
    <p:sldId id="633" r:id="rId49"/>
    <p:sldId id="634" r:id="rId50"/>
    <p:sldId id="635" r:id="rId51"/>
    <p:sldId id="511" r:id="rId52"/>
    <p:sldId id="512" r:id="rId53"/>
    <p:sldId id="281" r:id="rId54"/>
    <p:sldId id="636" r:id="rId55"/>
    <p:sldId id="352" r:id="rId56"/>
    <p:sldId id="978" r:id="rId57"/>
    <p:sldId id="262" r:id="rId58"/>
    <p:sldId id="264" r:id="rId59"/>
    <p:sldId id="356" r:id="rId60"/>
    <p:sldId id="979" r:id="rId61"/>
    <p:sldId id="340" r:id="rId62"/>
    <p:sldId id="341" r:id="rId63"/>
    <p:sldId id="342" r:id="rId64"/>
    <p:sldId id="345" r:id="rId65"/>
    <p:sldId id="346" r:id="rId66"/>
    <p:sldId id="357" r:id="rId67"/>
    <p:sldId id="482" r:id="rId68"/>
    <p:sldId id="481" r:id="rId69"/>
    <p:sldId id="975" r:id="rId70"/>
    <p:sldId id="538" r:id="rId71"/>
    <p:sldId id="535" r:id="rId72"/>
    <p:sldId id="525" r:id="rId73"/>
    <p:sldId id="533" r:id="rId74"/>
    <p:sldId id="536" r:id="rId75"/>
    <p:sldId id="977" r:id="rId76"/>
    <p:sldId id="974" r:id="rId77"/>
    <p:sldId id="944" r:id="rId78"/>
    <p:sldId id="945" r:id="rId79"/>
    <p:sldId id="518" r:id="rId80"/>
    <p:sldId id="514" r:id="rId81"/>
    <p:sldId id="952"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0024" autoAdjust="0"/>
  </p:normalViewPr>
  <p:slideViewPr>
    <p:cSldViewPr snapToGrid="0">
      <p:cViewPr varScale="1">
        <p:scale>
          <a:sx n="87" d="100"/>
          <a:sy n="87" d="100"/>
        </p:scale>
        <p:origin x="1350"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5/13/2024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mmwr/volumes/72/wr/mm7246e1.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Good afternoon, everybody, this is </a:t>
            </a:r>
            <a:r>
              <a:rPr lang="en-US" sz="1800">
                <a:effectLst/>
                <a:latin typeface="Calibri" panose="020F0502020204030204" pitchFamily="34" charset="0"/>
                <a:ea typeface="Times New Roman" panose="02020603050405020304" pitchFamily="18" charset="0"/>
                <a:cs typeface="Times New Roman" panose="02020603050405020304" pitchFamily="18" charset="0"/>
              </a:rPr>
              <a:t>Chryssie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Jones. I am the manager of the STI/HIV/TB section at the Minnesota Department of Health. Welcome and I thank you for joining us for the annual HIV, STI, and hepatitis 2023 data release. We are going to wait just about 30 seconds to give people a little bit of time to join us before we get started. In the meantime, I will be going over the agenda and some ground rules, and if you have any questions or if you're having any issues at all, please put your message in the chat and it will be monitored. We will get started in about 30 seconds. Thanks. </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1</a:t>
            </a:fld>
            <a:endParaRPr lang="en-US"/>
          </a:p>
        </p:txBody>
      </p:sp>
    </p:spTree>
    <p:extLst>
      <p:ext uri="{BB962C8B-B14F-4D97-AF65-F5344CB8AC3E}">
        <p14:creationId xmlns:p14="http://schemas.microsoft.com/office/powerpoint/2010/main" val="105786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11</a:t>
            </a:fld>
            <a:endParaRPr lang="en-US" altLang="en-US" dirty="0"/>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296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12</a:t>
            </a:fld>
            <a:endParaRPr lang="en-US" altLang="en-US" dirty="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2023, a total of 31,232 STI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21,767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7,717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1748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13</a:t>
            </a:fld>
            <a:endParaRPr lang="en-US" altLang="en-US" dirty="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decreased by 1.6% to 380 per 100,000 compared to 386.7 per 100,000 in 2022.</a:t>
            </a:r>
          </a:p>
          <a:p>
            <a:pPr marL="174708" indent="-174708">
              <a:buFont typeface="Arial" panose="020B0604020202020204" pitchFamily="34" charset="0"/>
              <a:buChar char="•"/>
            </a:pPr>
            <a:r>
              <a:rPr lang="en-US" altLang="en-US" baseline="0" dirty="0"/>
              <a:t>The rate of gonorrhea in MN decreased 5% to 135 per 100,000 compared to 142.9 per 100,000 in 2022.</a:t>
            </a:r>
          </a:p>
          <a:p>
            <a:pPr marL="174708" indent="-174708">
              <a:buFont typeface="Arial" panose="020B0604020202020204" pitchFamily="34" charset="0"/>
              <a:buChar char="•"/>
            </a:pPr>
            <a:r>
              <a:rPr lang="en-US" altLang="en-US" baseline="0" dirty="0"/>
              <a:t>The rate of primary and secondary syphilis decreased by 25% from 11.8 in 2022 to 8.8 per 100,000 in 2022. </a:t>
            </a:r>
            <a:endParaRPr lang="en-US" altLang="en-US" dirty="0"/>
          </a:p>
          <a:p>
            <a:pPr eaLnBrk="1" hangingPunct="1"/>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14</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324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30.8 per 100,000. A 4% decrease from 2022, and a 180% increase from a decade ago. </a:t>
            </a:r>
          </a:p>
          <a:p>
            <a:pPr marL="174708" indent="-174708">
              <a:buFont typeface="Arial" panose="020B0604020202020204" pitchFamily="34" charset="0"/>
              <a:buChar char="•"/>
            </a:pPr>
            <a:r>
              <a:rPr lang="en-US" baseline="0" dirty="0"/>
              <a:t>Of concern is the rate of primary and secondary syphilis which is 8.8 per 100,000, a 84% increase from 2014 a decade ago.</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dirty="0"/>
          </a:p>
        </p:txBody>
      </p:sp>
    </p:spTree>
    <p:extLst>
      <p:ext uri="{BB962C8B-B14F-4D97-AF65-F5344CB8AC3E}">
        <p14:creationId xmlns:p14="http://schemas.microsoft.com/office/powerpoint/2010/main" val="38147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decreased to 8.8 cases per 100,000 from 10.6.</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43.3 cases per 100,000 population.</a:t>
            </a:r>
          </a:p>
          <a:p>
            <a:pPr marL="174708" indent="-174708">
              <a:buFont typeface="Arial" panose="020B0604020202020204" pitchFamily="34" charset="0"/>
              <a:buChar char="•"/>
            </a:pPr>
            <a:r>
              <a:rPr lang="en-US" altLang="en-US" baseline="0" dirty="0"/>
              <a:t>The City of St. Paul has the second highest rate in the metro at 20.8 per 100,000.</a:t>
            </a:r>
          </a:p>
          <a:p>
            <a:pPr marL="0" indent="0">
              <a:buFont typeface="Arial" panose="020B0604020202020204" pitchFamily="34" charset="0"/>
              <a:buNone/>
            </a:pPr>
            <a:endParaRPr lang="en-US" altLang="en-US" baseline="0" dirty="0"/>
          </a:p>
          <a:p>
            <a:pPr marL="0" indent="0">
              <a:buFont typeface="Arial" panose="020B0604020202020204" pitchFamily="34" charset="0"/>
              <a:buNone/>
            </a:pPr>
            <a:r>
              <a:rPr lang="en-US" altLang="en-US" dirty="0"/>
              <a:t>Data:</a:t>
            </a:r>
          </a:p>
          <a:p>
            <a:r>
              <a:rPr lang="en-US" sz="1200" b="1" dirty="0"/>
              <a:t>City of Minneapolis:</a:t>
            </a:r>
            <a:r>
              <a:rPr lang="en-US" sz="1200" dirty="0"/>
              <a:t> 43.3 per 100,000 (184 cases)</a:t>
            </a:r>
          </a:p>
          <a:p>
            <a:r>
              <a:rPr lang="en-US" sz="1200" b="1" dirty="0"/>
              <a:t>City of St. Paul: </a:t>
            </a:r>
            <a:r>
              <a:rPr lang="en-US" sz="1200" dirty="0"/>
              <a:t>20.8 per 100,000 (63 cases)</a:t>
            </a:r>
          </a:p>
          <a:p>
            <a:r>
              <a:rPr lang="en-US" sz="1200" b="1" dirty="0"/>
              <a:t>Suburban*: </a:t>
            </a:r>
            <a:r>
              <a:rPr lang="en-US" sz="1200" dirty="0"/>
              <a:t>5.6 per 100,000 (136 cases)</a:t>
            </a:r>
          </a:p>
          <a:p>
            <a:r>
              <a:rPr lang="en-US" sz="1200" b="1" dirty="0"/>
              <a:t>Greater Minnesota: </a:t>
            </a:r>
            <a:r>
              <a:rPr lang="en-US" sz="1200" dirty="0"/>
              <a:t>4.6 per 100,000 (119 cases)</a:t>
            </a:r>
          </a:p>
          <a:p>
            <a:r>
              <a:rPr lang="en-US" sz="1200" b="1" dirty="0"/>
              <a:t>Total: </a:t>
            </a:r>
            <a:r>
              <a:rPr lang="en-US" sz="1200" dirty="0"/>
              <a:t>8.8 per 100,000 (502 cases)</a:t>
            </a:r>
          </a:p>
          <a:p>
            <a:pPr marL="174708" indent="-174708">
              <a:buFont typeface="Arial" panose="020B0604020202020204" pitchFamily="34" charset="0"/>
              <a:buChar char="•"/>
            </a:pPr>
            <a:endParaRPr lang="en-US" alt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16</a:t>
            </a:fld>
            <a:endParaRPr lang="en-US" dirty="0"/>
          </a:p>
        </p:txBody>
      </p:sp>
    </p:spTree>
    <p:extLst>
      <p:ext uri="{BB962C8B-B14F-4D97-AF65-F5344CB8AC3E}">
        <p14:creationId xmlns:p14="http://schemas.microsoft.com/office/powerpoint/2010/main" val="410174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17</a:t>
            </a:fld>
            <a:endParaRPr lang="en-US" altLang="en-US" dirty="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Second to Suburban MN with 27 %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Third largest was Greater MN with 24%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St. Paul Reported 12%.</a:t>
            </a:r>
          </a:p>
          <a:p>
            <a:pPr eaLnBrk="1" hangingPunct="1"/>
            <a:endParaRPr lang="en-US" altLang="en-US" dirty="0"/>
          </a:p>
        </p:txBody>
      </p:sp>
    </p:spTree>
    <p:extLst>
      <p:ext uri="{BB962C8B-B14F-4D97-AF65-F5344CB8AC3E}">
        <p14:creationId xmlns:p14="http://schemas.microsoft.com/office/powerpoint/2010/main" val="181005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18</a:t>
            </a:fld>
            <a:endParaRPr lang="en-US" altLang="en-US" dirty="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12.5 cases per 100,0000 population</a:t>
            </a:r>
          </a:p>
          <a:p>
            <a:pPr eaLnBrk="1" hangingPunct="1">
              <a:buFontTx/>
              <a:buChar char="•"/>
            </a:pPr>
            <a:r>
              <a:rPr lang="en-US" altLang="en-US" baseline="0" dirty="0"/>
              <a:t>The rate of primary and secondary syphilis in females is 5.1 per 100,000 per population. </a:t>
            </a:r>
            <a:endParaRPr lang="en-US" altLang="en-US" dirty="0"/>
          </a:p>
        </p:txBody>
      </p:sp>
    </p:spTree>
    <p:extLst>
      <p:ext uri="{BB962C8B-B14F-4D97-AF65-F5344CB8AC3E}">
        <p14:creationId xmlns:p14="http://schemas.microsoft.com/office/powerpoint/2010/main" val="319962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Males have higher rates of primary and secondary</a:t>
            </a:r>
            <a:r>
              <a:rPr lang="en-US" baseline="0" dirty="0"/>
              <a:t> syphilis than females in all age groups. The rate in males is 2.5 times higher than females. </a:t>
            </a:r>
          </a:p>
          <a:p>
            <a:pPr marL="174708" indent="-174708">
              <a:buFont typeface="Arial" panose="020B0604020202020204" pitchFamily="34" charset="0"/>
              <a:buChar char="•"/>
            </a:pPr>
            <a:r>
              <a:rPr lang="en-US" baseline="0" dirty="0"/>
              <a:t>30-39 year old males had the highest rate at 28.7 per 100,000</a:t>
            </a:r>
          </a:p>
          <a:p>
            <a:pPr marL="174708" indent="-174708">
              <a:buFont typeface="Arial" panose="020B0604020202020204" pitchFamily="34" charset="0"/>
              <a:buChar char="•"/>
            </a:pPr>
            <a:r>
              <a:rPr lang="en-US" baseline="0" dirty="0"/>
              <a:t>30-39 year old females had the highest rate of the female population at 16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dirty="0"/>
          </a:p>
        </p:txBody>
      </p:sp>
    </p:spTree>
    <p:extLst>
      <p:ext uri="{BB962C8B-B14F-4D97-AF65-F5344CB8AC3E}">
        <p14:creationId xmlns:p14="http://schemas.microsoft.com/office/powerpoint/2010/main" val="123647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20</a:t>
            </a:fld>
            <a:endParaRPr lang="en-US" altLang="en-US" dirty="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a:t>38% percent of all primary and secondary syphilis cases are White, non-Hispanic.</a:t>
            </a:r>
          </a:p>
          <a:p>
            <a:pPr marL="174708" indent="-174708">
              <a:buFont typeface="Arial" panose="020B0604020202020204" pitchFamily="34" charset="0"/>
              <a:buChar char="•"/>
            </a:pPr>
            <a:r>
              <a:rPr lang="en-US" altLang="en-US" baseline="0" dirty="0"/>
              <a:t>Black, non-Hispanic cases made up 41% of all Primary and Secondary Syphilis cases followed by, American Indian cases at 8%,  Hispanic cases at 10%, and Asian/Pacific Islander cases at 3%.</a:t>
            </a:r>
          </a:p>
          <a:p>
            <a:pPr marL="174708" indent="-174708">
              <a:buFont typeface="Arial" panose="020B0604020202020204" pitchFamily="34" charset="0"/>
              <a:buChar char="•"/>
            </a:pPr>
            <a:endParaRPr lang="en-US" altLang="en-US" baseline="0" dirty="0"/>
          </a:p>
          <a:p>
            <a:pPr marL="0" indent="0">
              <a:buFont typeface="Arial" panose="020B0604020202020204" pitchFamily="34" charset="0"/>
              <a:buNone/>
            </a:pPr>
            <a:r>
              <a:rPr lang="en-US" altLang="en-US" baseline="0" dirty="0"/>
              <a:t>Data:</a:t>
            </a:r>
          </a:p>
          <a:p>
            <a:pPr marL="0" indent="0">
              <a:buFont typeface="Arial" panose="020B0604020202020204" pitchFamily="34" charset="0"/>
              <a:buNone/>
            </a:pPr>
            <a:r>
              <a:rPr lang="en-US" altLang="en-US" baseline="0" dirty="0"/>
              <a:t>Total number of cases=502</a:t>
            </a:r>
          </a:p>
          <a:p>
            <a:pPr marL="171450" indent="-171450">
              <a:buFont typeface="Arial" panose="020B0604020202020204" pitchFamily="34" charset="0"/>
              <a:buChar char="•"/>
            </a:pPr>
            <a:r>
              <a:rPr lang="en-US" altLang="en-US" baseline="0" dirty="0"/>
              <a:t>Asian/PI: 3% </a:t>
            </a:r>
          </a:p>
          <a:p>
            <a:pPr marL="171450" indent="-171450">
              <a:buFont typeface="Arial" panose="020B0604020202020204" pitchFamily="34" charset="0"/>
              <a:buChar char="•"/>
            </a:pPr>
            <a:r>
              <a:rPr lang="en-US" altLang="en-US" baseline="0" dirty="0"/>
              <a:t>American Indian: 8%</a:t>
            </a:r>
          </a:p>
          <a:p>
            <a:pPr marL="171450" indent="-171450">
              <a:buFont typeface="Arial" panose="020B0604020202020204" pitchFamily="34" charset="0"/>
              <a:buChar char="•"/>
            </a:pPr>
            <a:r>
              <a:rPr lang="en-US" altLang="en-US" baseline="0" dirty="0"/>
              <a:t>Black, non-Hispanic: 41%</a:t>
            </a:r>
          </a:p>
          <a:p>
            <a:pPr marL="171450" indent="-171450">
              <a:buFont typeface="Arial" panose="020B0604020202020204" pitchFamily="34" charset="0"/>
              <a:buChar char="•"/>
            </a:pPr>
            <a:r>
              <a:rPr lang="en-US" altLang="en-US" baseline="0" dirty="0"/>
              <a:t>White, non-Hispanic: 38%</a:t>
            </a:r>
          </a:p>
          <a:p>
            <a:pPr marL="171450" indent="-171450">
              <a:buFont typeface="Arial" panose="020B0604020202020204" pitchFamily="34" charset="0"/>
              <a:buChar char="•"/>
            </a:pPr>
            <a:r>
              <a:rPr lang="en-US" altLang="en-US" baseline="0" dirty="0"/>
              <a:t>Hispanic: 10%</a:t>
            </a:r>
          </a:p>
          <a:p>
            <a:pPr marL="171450" indent="-171450">
              <a:buFont typeface="Arial" panose="020B0604020202020204" pitchFamily="34" charset="0"/>
              <a:buChar char="•"/>
            </a:pPr>
            <a:r>
              <a:rPr lang="en-US" altLang="en-US" baseline="0" dirty="0"/>
              <a:t>Unknown: 0%*</a:t>
            </a:r>
            <a:endParaRPr lang="en-US" altLang="en-US" dirty="0"/>
          </a:p>
        </p:txBody>
      </p:sp>
    </p:spTree>
    <p:extLst>
      <p:ext uri="{BB962C8B-B14F-4D97-AF65-F5344CB8AC3E}">
        <p14:creationId xmlns:p14="http://schemas.microsoft.com/office/powerpoint/2010/main" val="18020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OK, we're going to go ahead and get started. Again, my name is Chrissy Jones. I am the section manager for the STI/HIV/TB section at the Minnesota Department of Health. Welcome to the annual HIV/STI 2023 data release. Today, our meeting will run from 2 to 3 o'clock this afternoon. We will be going over our 2023 STI, HIV, and hepatitis data. We’ll also hear some updates from our Prevention Unit, and we’re glad a few of our partners are here to give an update. We’ll also hear from our Partner Services Unit. And then we'll have some time at the end for questions and answers. </a:t>
            </a:r>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a:p>
        </p:txBody>
      </p:sp>
    </p:spTree>
    <p:extLst>
      <p:ext uri="{BB962C8B-B14F-4D97-AF65-F5344CB8AC3E}">
        <p14:creationId xmlns:p14="http://schemas.microsoft.com/office/powerpoint/2010/main" val="155843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011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21</a:t>
            </a:fld>
            <a:endParaRPr lang="en-US" altLang="en-US" dirty="0"/>
          </a:p>
        </p:txBody>
      </p:sp>
      <p:sp>
        <p:nvSpPr>
          <p:cNvPr id="9011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The highest rates of primary and secondary</a:t>
            </a:r>
            <a:r>
              <a:rPr lang="en-US" altLang="en-US" baseline="0" dirty="0"/>
              <a:t> syphilis were in the 30-39 year old age group at 22.5 cases per 100,000 population, a 31% decrease from 2022. </a:t>
            </a:r>
          </a:p>
          <a:p>
            <a:pPr eaLnBrk="1" hangingPunct="1">
              <a:buFontTx/>
              <a:buChar char="•"/>
            </a:pPr>
            <a:r>
              <a:rPr lang="en-US" altLang="en-US" baseline="0" dirty="0"/>
              <a:t>25-29 year olds and 20-24 had the next highest rate at 17.4 and 15.4 per 100,000, respectively.</a:t>
            </a:r>
            <a:endParaRPr lang="en-US" altLang="en-US" dirty="0"/>
          </a:p>
        </p:txBody>
      </p:sp>
    </p:spTree>
    <p:extLst>
      <p:ext uri="{BB962C8B-B14F-4D97-AF65-F5344CB8AC3E}">
        <p14:creationId xmlns:p14="http://schemas.microsoft.com/office/powerpoint/2010/main" val="91003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22</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124413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13 cases in 2011 to 345 in 2022 and 268 in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Increased 553% over the past 10 years </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23</a:t>
            </a:fld>
            <a:endParaRPr lang="en-US"/>
          </a:p>
        </p:txBody>
      </p:sp>
    </p:spTree>
    <p:extLst>
      <p:ext uri="{BB962C8B-B14F-4D97-AF65-F5344CB8AC3E}">
        <p14:creationId xmlns:p14="http://schemas.microsoft.com/office/powerpoint/2010/main" val="1663555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 the past 10 years total female syphilis cases have increased 508%</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24</a:t>
            </a:fld>
            <a:endParaRPr lang="en-US"/>
          </a:p>
        </p:txBody>
      </p:sp>
    </p:spTree>
    <p:extLst>
      <p:ext uri="{BB962C8B-B14F-4D97-AF65-F5344CB8AC3E}">
        <p14:creationId xmlns:p14="http://schemas.microsoft.com/office/powerpoint/2010/main" val="1500713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25</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31 </a:t>
            </a:r>
            <a:r>
              <a:rPr lang="en-US" altLang="en-US" baseline="0" dirty="0"/>
              <a:t>percent of female early syphilis cases were residents of Greater Minnesota</a:t>
            </a:r>
          </a:p>
          <a:p>
            <a:pPr marL="174708" indent="-174708">
              <a:buFont typeface="Arial" panose="020B0604020202020204" pitchFamily="34" charset="0"/>
              <a:buChar char="•"/>
            </a:pPr>
            <a:r>
              <a:rPr lang="en-US" altLang="en-US" baseline="0" dirty="0"/>
              <a:t>20 percent of female early syphilis cases were residents of the Suburbs of the seven-county metro area</a:t>
            </a:r>
          </a:p>
          <a:p>
            <a:pPr marL="174708" indent="-174708">
              <a:buFont typeface="Arial" panose="020B0604020202020204" pitchFamily="34" charset="0"/>
              <a:buChar char="•"/>
            </a:pPr>
            <a:r>
              <a:rPr lang="en-US" altLang="en-US" baseline="0" dirty="0"/>
              <a:t>33 percent were City of Minneapolis residents, and 16 percent were St. Paul residents.</a:t>
            </a:r>
            <a:endParaRPr lang="en-US" altLang="en-US" dirty="0"/>
          </a:p>
          <a:p>
            <a:pPr eaLnBrk="1" hangingPunct="1"/>
            <a:endParaRPr lang="en-US" altLang="en-US" dirty="0"/>
          </a:p>
        </p:txBody>
      </p:sp>
    </p:spTree>
    <p:extLst>
      <p:ext uri="{BB962C8B-B14F-4D97-AF65-F5344CB8AC3E}">
        <p14:creationId xmlns:p14="http://schemas.microsoft.com/office/powerpoint/2010/main" val="1498592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26</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a:t>
            </a:r>
            <a:r>
              <a:rPr lang="en-US" altLang="en-US" baseline="0" dirty="0"/>
              <a:t> are large disparities in women with syphilis. 19% of all early syphilis cases in females are found in the American Indian population and 29% in the Black, African American population. </a:t>
            </a:r>
            <a:endParaRPr lang="en-US" altLang="en-US" dirty="0"/>
          </a:p>
          <a:p>
            <a:pPr eaLnBrk="1" hangingPunct="1"/>
            <a:endParaRPr lang="en-US" altLang="en-US" dirty="0"/>
          </a:p>
          <a:p>
            <a:pPr eaLnBrk="1" hangingPunct="1"/>
            <a:r>
              <a:rPr lang="en-US" altLang="en-US" dirty="0"/>
              <a:t>Data:</a:t>
            </a:r>
          </a:p>
          <a:p>
            <a:pPr marL="171450" indent="-171450" eaLnBrk="1" hangingPunct="1">
              <a:buFont typeface="Arial" panose="020B0604020202020204" pitchFamily="34" charset="0"/>
              <a:buChar char="•"/>
            </a:pPr>
            <a:r>
              <a:rPr lang="en-US" altLang="en-US" dirty="0"/>
              <a:t>White, non-Hispanic: 35%</a:t>
            </a:r>
          </a:p>
          <a:p>
            <a:pPr marL="171450" indent="-171450" eaLnBrk="1" hangingPunct="1">
              <a:buFont typeface="Arial" panose="020B0604020202020204" pitchFamily="34" charset="0"/>
              <a:buChar char="•"/>
            </a:pPr>
            <a:r>
              <a:rPr lang="en-US" altLang="en-US" dirty="0"/>
              <a:t>Black, non-Hispanic: 29%</a:t>
            </a:r>
          </a:p>
          <a:p>
            <a:pPr marL="171450" indent="-171450" eaLnBrk="1" hangingPunct="1">
              <a:buFont typeface="Arial" panose="020B0604020202020204" pitchFamily="34" charset="0"/>
              <a:buChar char="•"/>
            </a:pPr>
            <a:r>
              <a:rPr lang="en-US" altLang="en-US" dirty="0"/>
              <a:t>American Indian: 19%</a:t>
            </a:r>
          </a:p>
          <a:p>
            <a:pPr marL="171450" indent="-171450" eaLnBrk="1" hangingPunct="1">
              <a:buFont typeface="Arial" panose="020B0604020202020204" pitchFamily="34" charset="0"/>
              <a:buChar char="•"/>
            </a:pPr>
            <a:r>
              <a:rPr lang="en-US" altLang="en-US" dirty="0"/>
              <a:t>Asian/PI: 2%</a:t>
            </a:r>
          </a:p>
          <a:p>
            <a:pPr marL="171450" indent="-171450" eaLnBrk="1" hangingPunct="1">
              <a:buFont typeface="Arial" panose="020B0604020202020204" pitchFamily="34" charset="0"/>
              <a:buChar char="•"/>
            </a:pPr>
            <a:r>
              <a:rPr lang="en-US" altLang="en-US" dirty="0"/>
              <a:t>Hispanic: 6%</a:t>
            </a:r>
          </a:p>
          <a:p>
            <a:pPr marL="171450" indent="-171450" eaLnBrk="1" hangingPunct="1">
              <a:buFont typeface="Arial" panose="020B0604020202020204" pitchFamily="34" charset="0"/>
              <a:buChar char="•"/>
            </a:pPr>
            <a:r>
              <a:rPr lang="en-US" altLang="en-US" dirty="0"/>
              <a:t>Other/more than one race: 8%</a:t>
            </a:r>
          </a:p>
        </p:txBody>
      </p:sp>
    </p:spTree>
    <p:extLst>
      <p:ext uri="{BB962C8B-B14F-4D97-AF65-F5344CB8AC3E}">
        <p14:creationId xmlns:p14="http://schemas.microsoft.com/office/powerpoint/2010/main" val="2309666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increased in 2023 compared to 2022. Overall, the rate has increased over the past five years from a rate of 32.3 per 100,000 live births in 2019 to 47.6 per 100,000 live births in 2023.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CDC reported that more than 3,700 congenital syphilis cases were reported in 2022, reflecting an alarming 937 percent increase in the past decade</a:t>
            </a:r>
            <a:r>
              <a:rPr lang="en-US" dirty="0"/>
              <a:t>.</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27</a:t>
            </a:fld>
            <a:endParaRPr lang="en-US"/>
          </a:p>
        </p:txBody>
      </p:sp>
    </p:spTree>
    <p:extLst>
      <p:ext uri="{BB962C8B-B14F-4D97-AF65-F5344CB8AC3E}">
        <p14:creationId xmlns:p14="http://schemas.microsoft.com/office/powerpoint/2010/main" val="330678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Over the past decade syphilis has increased </a:t>
            </a:r>
            <a:r>
              <a:rPr lang="en-US" sz="1200" b="1" dirty="0">
                <a:solidFill>
                  <a:schemeClr val="tx2"/>
                </a:solidFill>
              </a:rPr>
              <a:t>1,275% among females aged 15-44</a:t>
            </a:r>
            <a:endParaRPr lang="en-US" b="1" dirty="0"/>
          </a:p>
        </p:txBody>
      </p:sp>
      <p:sp>
        <p:nvSpPr>
          <p:cNvPr id="4" name="Slide Number Placeholder 3"/>
          <p:cNvSpPr>
            <a:spLocks noGrp="1"/>
          </p:cNvSpPr>
          <p:nvPr>
            <p:ph type="sldNum" sz="quarter" idx="10"/>
          </p:nvPr>
        </p:nvSpPr>
        <p:spPr/>
        <p:txBody>
          <a:bodyPr/>
          <a:lstStyle/>
          <a:p>
            <a:fld id="{DE04DE7C-65D2-4C1F-BFF6-2FC5449BA8E1}" type="slidenum">
              <a:rPr lang="en-US" smtClean="0"/>
              <a:t>28</a:t>
            </a:fld>
            <a:endParaRPr lang="en-US"/>
          </a:p>
        </p:txBody>
      </p:sp>
    </p:spTree>
    <p:extLst>
      <p:ext uri="{BB962C8B-B14F-4D97-AF65-F5344CB8AC3E}">
        <p14:creationId xmlns:p14="http://schemas.microsoft.com/office/powerpoint/2010/main" val="2435952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a:t>Definitions, if needed</a:t>
            </a:r>
            <a:r>
              <a:rPr lang="en-US" dirty="0"/>
              <a:t>: </a:t>
            </a:r>
          </a:p>
          <a:p>
            <a:pPr marL="171450" indent="-171450">
              <a:buFont typeface="Arial" panose="020B0604020202020204" pitchFamily="34" charset="0"/>
              <a:buChar char="•"/>
            </a:pPr>
            <a:r>
              <a:rPr lang="en-US" dirty="0"/>
              <a:t>Late identification of seroconversion = includes new reactive syphilis test &lt;30 days before delivery after a nonreactive test earlier in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cases – clinical evidence of congenital syphilis despite maternal therapy. Baby’s titer is higher than birthing person at time of delivery. In both of these instances pregnant person was treated and titers were declining, but babies had higher titer than birthing person.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to McDonald paper: </a:t>
            </a:r>
            <a:r>
              <a:rPr lang="en-US" dirty="0">
                <a:hlinkClick r:id="rId3"/>
              </a:rPr>
              <a:t>Vital Signs: Missed Opportunities for Preventing Congenital Syphilis — United States, 2022 | MMWR (cdc.gov)</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a:p>
        </p:txBody>
      </p:sp>
    </p:spTree>
    <p:extLst>
      <p:ext uri="{BB962C8B-B14F-4D97-AF65-F5344CB8AC3E}">
        <p14:creationId xmlns:p14="http://schemas.microsoft.com/office/powerpoint/2010/main" val="1229106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cs typeface="Calibri"/>
              </a:rPr>
              <a:t>Stark disparities are seen in race and ethnicity of birth parent of an infant with congenital syphilis, with 28% and 26% of congenital syphilis cases reported among AI and Black, NH, populations respectively, accounting for over half of congenital syphilis cases, compared to a combined approximately 9% of the population in MN. </a:t>
            </a:r>
          </a:p>
          <a:p>
            <a:pPr marL="171450" indent="-171450">
              <a:buFont typeface="Arial" panose="020B0604020202020204" pitchFamily="34" charset="0"/>
              <a:buChar char="•"/>
            </a:pPr>
            <a:endParaRPr lang="en-US" b="1">
              <a:cs typeface="Calibri"/>
            </a:endParaRPr>
          </a:p>
          <a:p>
            <a:pPr marL="171450" indent="-171450">
              <a:buFont typeface="Arial" panose="020B0604020202020204" pitchFamily="34" charset="0"/>
              <a:buChar char="•"/>
            </a:pPr>
            <a:endParaRPr lang="en-US" b="1">
              <a:cs typeface="Calibri"/>
            </a:endParaRPr>
          </a:p>
          <a:p>
            <a:r>
              <a:rPr lang="en-US" i="1">
                <a:cs typeface="Calibri"/>
              </a:rPr>
              <a:t>Definitions, if needed: </a:t>
            </a:r>
          </a:p>
          <a:p>
            <a:r>
              <a:rPr lang="en-US">
                <a:cs typeface="Calibri"/>
              </a:rPr>
              <a:t>Population estimate is females 15-44 years for 2020. </a:t>
            </a:r>
          </a:p>
          <a:p>
            <a:r>
              <a:rPr lang="en-US">
                <a:cs typeface="Calibri"/>
              </a:rPr>
              <a:t>Hispanic was first removed from the categories and then all race categories are non-Hispanic [race category].</a:t>
            </a:r>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a:p>
        </p:txBody>
      </p:sp>
    </p:spTree>
    <p:extLst>
      <p:ext uri="{BB962C8B-B14F-4D97-AF65-F5344CB8AC3E}">
        <p14:creationId xmlns:p14="http://schemas.microsoft.com/office/powerpoint/2010/main" val="20573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reminders as we're working through this webinar, if you have any questions or comments throughout the presentation, please put them in the chat box and all questions will be answered at the end. The ones that we are not able to get to today will be sent out via electronic communication. Please note that Q&amp;A option is to the left of your settings gear near the top of your screen. You can select the more option on your screen if you want to enable subtitles also. </a:t>
            </a:r>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3</a:t>
            </a:fld>
            <a:endParaRPr lang="en-US"/>
          </a:p>
        </p:txBody>
      </p:sp>
    </p:spTree>
    <p:extLst>
      <p:ext uri="{BB962C8B-B14F-4D97-AF65-F5344CB8AC3E}">
        <p14:creationId xmlns:p14="http://schemas.microsoft.com/office/powerpoint/2010/main" val="2539100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75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31</a:t>
            </a:fld>
            <a:endParaRPr lang="en-US" altLang="en-US"/>
          </a:p>
        </p:txBody>
      </p:sp>
      <p:sp>
        <p:nvSpPr>
          <p:cNvPr id="107524" name="Rectangle 2"/>
          <p:cNvSpPr>
            <a:spLocks noGrp="1" noRot="1" noChangeAspect="1" noChangeArrowheads="1" noTextEdit="1"/>
          </p:cNvSpPr>
          <p:nvPr>
            <p:ph type="sldImg"/>
          </p:nvPr>
        </p:nvSpPr>
        <p:spPr>
          <a:xfrm>
            <a:off x="717550" y="1162050"/>
            <a:ext cx="5575300" cy="3136900"/>
          </a:xfrm>
          <a:ln/>
        </p:spPr>
      </p:sp>
      <p:sp>
        <p:nvSpPr>
          <p:cNvPr id="1075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4129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32</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2014-2023, the chlamydia rate increased by 4.3%. The rate of gonorrhea increased by 80% syphilis has increased by 166%.</a:t>
            </a:r>
          </a:p>
          <a:p>
            <a:pPr marL="171450" indent="-171450">
              <a:lnSpc>
                <a:spcPct val="70000"/>
              </a:lnSpc>
              <a:buFont typeface="Arial" panose="020B0604020202020204" pitchFamily="34" charset="0"/>
              <a:buChar char="•"/>
            </a:pPr>
            <a:r>
              <a:rPr lang="en-US" altLang="en-US" sz="1200" dirty="0"/>
              <a:t>Adolescent and young adults aged 15-24 years old continue to make up the majority of all chlamydia or gonorrhea cases at 54%.</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STIs in Minnesota and nationwide. Disparities in the rates of STIs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3738508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1727881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4240759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Nationally, Minnesota is considered a low- to moderate-risk state for HIV and AIDS infections as defined by the Centers for Disease Control and Prevention (CDC). The annual number of new HIV and AIDS cases increased steadily from the beginning of the epidemic to the early 1990s. Beginning in 1996, the number of newly diagnosed AIDS cases declined sharply, primarily due to the success of new antiretroviral therapies including protease inhibitors. These treatments have been shown to be effective at preventing transmission of HIV.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2974578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Comparing the racial/ethnic distribution of new HIV diagnoses [LEFT] to the general population of Minnesota [RIGHT], it is apparent that disparities continue to exist. Non-Hispanic African-American and Black African-born Minnesotans jointly make up about 8% of the population in Minnesota, yet accounted for 31% of the newly diagnosed cases of HIV in 2023. Similarly, Hispanics of any race account for approximately 6% of the population, but account for 22% of the newly diagnosed cases.  This is an increase from 14% in 2022 to 22% in 2023</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4011315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265 people assigned the sex of male at birth, 35% of the 2023 cases diagnosed in Minnesota are Non-Hispanic white [seen in dark BLUE]. Non-Hispanic Black non-African born [In light GREEN] and black, African-born males [light BLUE] made up 28% of cases and Hispanic males of any race accounted for 25% of cases (an increase from 17% in 2022).</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57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72% of new HIV cases assigned female at birth vs 65%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Nearly half of female infections, or 46%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2971528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324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Gender</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proportion of cases among cisgender men has increased over the last few years. Cisgender men represent 79% of all new HIV diagnoses.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diagnoses among cisgender women has increased from 50 in 2022 to 55 in 2023.</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6673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134496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webinar, we take a moment to acknowledge the state of Minnesota is home to 11 federally recognized …</a:t>
            </a:r>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a:p>
        </p:txBody>
      </p:sp>
    </p:spTree>
    <p:extLst>
      <p:ext uri="{BB962C8B-B14F-4D97-AF65-F5344CB8AC3E}">
        <p14:creationId xmlns:p14="http://schemas.microsoft.com/office/powerpoint/2010/main" val="453783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mother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(2021-2023). The last HIV perinatal transmission was in 2017.</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living with HIV has ranged between 37-66 births (2013-2023).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2023, there was an increase to 57 births to pregnant people living with HIV with no perinatal HIV baby born to a HIV-positive pregnant person in Minnesota during the year.</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1395567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slides describes HIV diagnoses by global region of birth among foreign-born people. In general, the number of new HIV infections diagnosed among foreign-born people in Minnesota has steadily increased from 20 cases in 1990 to an average of 82 cases over the last decade.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there were 86 cases of newly reported HIV among foreign-born people. This is one fourth of all new cases (27%).  </a:t>
            </a:r>
          </a:p>
          <a:p>
            <a:pPr marL="40005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a shift in data in 2023 of new diagnoses by country of birth.  Up until 2022, the majority of foreign-born cases were from Africa.  In 2023, The majority of foreign-born cases were from Latin America and the Caribbean (47% of all foreign-born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5202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includes foreign-born Hispanic and U.S.-born Hispanic</a:t>
            </a:r>
          </a:p>
        </p:txBody>
      </p:sp>
      <p:sp>
        <p:nvSpPr>
          <p:cNvPr id="4" name="Slide Number Placeholder 3"/>
          <p:cNvSpPr>
            <a:spLocks noGrp="1"/>
          </p:cNvSpPr>
          <p:nvPr>
            <p:ph type="sldNum" sz="quarter" idx="5"/>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3279154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1122245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number of new HIV diagnoses among people assigned male sex at birth aged 13-24 has ranged from 32-62 cases over the past decade. Since the low in 2018, we’ve seen an increase of new diagnoses among males in this age group where there are 62 cases reported in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2023, among adolescent and young adults assigned female sex at birth, there were 6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2023, the total number of cases among adolescents and young adults was a slight decrease from 2022, but still higher than any other year in the last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1770613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racial distribution among adolescents/young adults by sex assigned at birth combining the most recent three years of data.</a:t>
            </a:r>
          </a:p>
          <a:p>
            <a:endParaRPr lang="en-US" dirty="0"/>
          </a:p>
          <a:p>
            <a:r>
              <a:rPr lang="en-US" dirty="0"/>
              <a:t>Between the years 2021 and 2023 we had 171 cases assigned male sex at birth [LEFT Graph] reported among adolescents and young adults, and 22 females reported in the 13-24 age group. For people assigned male sex at birth, Non-Hispanic African-American [GREEN] accounted for 40% of the cases, Non-Hispanic White [DARK BLUE] and Hispanic of any race [BROWN] young adults accounted for about 1 in 4 cases each in the 13-24 age group. </a:t>
            </a:r>
          </a:p>
          <a:p>
            <a:r>
              <a:rPr lang="en-US" dirty="0"/>
              <a:t>Among people with female sex assigned at birth [RIGHT], Non-Hispanic White [DARK BLUE] accounted for about one-third and black African-born and African American [LIGHT BLUE] accounted for about one fifth of the cases in the 13-24 age group.  </a:t>
            </a:r>
          </a:p>
        </p:txBody>
      </p:sp>
      <p:sp>
        <p:nvSpPr>
          <p:cNvPr id="4" name="Slide Number Placeholder 3"/>
          <p:cNvSpPr>
            <a:spLocks noGrp="1"/>
          </p:cNvSpPr>
          <p:nvPr>
            <p:ph type="sldNum" sz="quarter" idx="5"/>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1972457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2021-2023 Combined (193)</a:t>
            </a:r>
          </a:p>
          <a:p>
            <a:pPr marL="171450" indent="-171450">
              <a:buFont typeface="Arial" panose="020B0604020202020204" pitchFamily="34" charset="0"/>
              <a:buChar char="•"/>
            </a:pPr>
            <a:r>
              <a:rPr lang="en-US" dirty="0"/>
              <a:t>African American: 40%</a:t>
            </a:r>
          </a:p>
          <a:p>
            <a:pPr marL="171450" indent="-171450">
              <a:buFont typeface="Arial" panose="020B0604020202020204" pitchFamily="34" charset="0"/>
              <a:buChar char="•"/>
            </a:pPr>
            <a:r>
              <a:rPr lang="en-US" dirty="0"/>
              <a:t>African Born: 3%</a:t>
            </a:r>
          </a:p>
          <a:p>
            <a:pPr marL="171450" indent="-171450">
              <a:buFont typeface="Arial" panose="020B0604020202020204" pitchFamily="34" charset="0"/>
              <a:buChar char="•"/>
            </a:pPr>
            <a:r>
              <a:rPr lang="en-US" dirty="0"/>
              <a:t>Hispanic: 23%</a:t>
            </a:r>
          </a:p>
          <a:p>
            <a:pPr marL="171450" indent="-171450">
              <a:buFont typeface="Arial" panose="020B0604020202020204" pitchFamily="34" charset="0"/>
              <a:buChar char="•"/>
            </a:pPr>
            <a:r>
              <a:rPr lang="en-US" dirty="0"/>
              <a:t>American Indian: 0%</a:t>
            </a:r>
          </a:p>
          <a:p>
            <a:pPr marL="171450" indent="-171450">
              <a:buFont typeface="Arial" panose="020B0604020202020204" pitchFamily="34" charset="0"/>
              <a:buChar char="•"/>
            </a:pPr>
            <a:r>
              <a:rPr lang="en-US" dirty="0"/>
              <a:t>Asian: 4%</a:t>
            </a:r>
          </a:p>
          <a:p>
            <a:pPr marL="171450" indent="-171450">
              <a:buFont typeface="Arial" panose="020B0604020202020204" pitchFamily="34" charset="0"/>
              <a:buChar char="•"/>
            </a:pPr>
            <a:r>
              <a:rPr lang="en-US" dirty="0"/>
              <a:t>Multi-race: 8%</a:t>
            </a:r>
          </a:p>
          <a:p>
            <a:pPr marL="171450" indent="-171450">
              <a:buFont typeface="Arial" panose="020B0604020202020204" pitchFamily="34" charset="0"/>
              <a:buChar char="•"/>
            </a:pPr>
            <a:r>
              <a:rPr lang="en-US" dirty="0"/>
              <a:t>White: 22%</a:t>
            </a:r>
          </a:p>
          <a:p>
            <a:endParaRPr lang="en-US" dirty="0"/>
          </a:p>
          <a:p>
            <a:r>
              <a:rPr lang="en-US" dirty="0"/>
              <a:t>2023 Alone (64)</a:t>
            </a:r>
          </a:p>
          <a:p>
            <a:pPr marL="171450" indent="-171450">
              <a:buFont typeface="Arial" panose="020B0604020202020204" pitchFamily="34" charset="0"/>
              <a:buChar char="•"/>
            </a:pPr>
            <a:r>
              <a:rPr lang="en-US" dirty="0"/>
              <a:t>African American: 28%</a:t>
            </a:r>
          </a:p>
          <a:p>
            <a:pPr marL="171450" indent="-171450">
              <a:buFont typeface="Arial" panose="020B0604020202020204" pitchFamily="34" charset="0"/>
              <a:buChar char="•"/>
            </a:pPr>
            <a:r>
              <a:rPr lang="en-US" dirty="0"/>
              <a:t>African Born: 5%</a:t>
            </a:r>
          </a:p>
          <a:p>
            <a:pPr marL="171450" indent="-171450">
              <a:buFont typeface="Arial" panose="020B0604020202020204" pitchFamily="34" charset="0"/>
              <a:buChar char="•"/>
            </a:pPr>
            <a:r>
              <a:rPr lang="en-US" dirty="0"/>
              <a:t>Hispanic: 28%</a:t>
            </a:r>
          </a:p>
          <a:p>
            <a:pPr marL="171450" indent="-171450">
              <a:buFont typeface="Arial" panose="020B0604020202020204" pitchFamily="34" charset="0"/>
              <a:buChar char="•"/>
            </a:pPr>
            <a:r>
              <a:rPr lang="en-US" dirty="0"/>
              <a:t>American Indian: 0%</a:t>
            </a:r>
          </a:p>
          <a:p>
            <a:pPr marL="171450" indent="-171450">
              <a:buFont typeface="Arial" panose="020B0604020202020204" pitchFamily="34" charset="0"/>
              <a:buChar char="•"/>
            </a:pPr>
            <a:r>
              <a:rPr lang="en-US" dirty="0"/>
              <a:t>Asian: 3%</a:t>
            </a:r>
          </a:p>
          <a:p>
            <a:pPr marL="171450" indent="-171450">
              <a:buFont typeface="Arial" panose="020B0604020202020204" pitchFamily="34" charset="0"/>
              <a:buChar char="•"/>
            </a:pPr>
            <a:r>
              <a:rPr lang="en-US" dirty="0"/>
              <a:t>Multi-race: 13%</a:t>
            </a:r>
          </a:p>
          <a:p>
            <a:pPr marL="171450" indent="-171450">
              <a:buFont typeface="Arial" panose="020B0604020202020204" pitchFamily="34" charset="0"/>
              <a:buChar char="•"/>
            </a:pPr>
            <a:r>
              <a:rPr lang="en-US" dirty="0"/>
              <a:t>White: 23%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50</a:t>
            </a:fld>
            <a:endParaRPr lang="en-US" dirty="0"/>
          </a:p>
        </p:txBody>
      </p:sp>
    </p:spTree>
    <p:extLst>
      <p:ext uri="{BB962C8B-B14F-4D97-AF65-F5344CB8AC3E}">
        <p14:creationId xmlns:p14="http://schemas.microsoft.com/office/powerpoint/2010/main" val="2554059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51</a:t>
            </a:fld>
            <a:endParaRPr lang="en-US"/>
          </a:p>
        </p:txBody>
      </p:sp>
    </p:spTree>
    <p:extLst>
      <p:ext uri="{BB962C8B-B14F-4D97-AF65-F5344CB8AC3E}">
        <p14:creationId xmlns:p14="http://schemas.microsoft.com/office/powerpoint/2010/main" val="3655865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31, 2023, there were estimated to be 9,996 persons alive and living with HIV/AIDS in Minnesota. This number included 5,767 (58%) living with an HIV infection that had not progressed to an AIDS diagnosis and 4,229 (42%) living with AIDS. This number also included 2,807 persons who were first reported with HIV or AIDS elsewhere and now live in Minnesota and excluded 1,822 persons first reported with HIV or AIDS in Minnesota who now live out of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1455528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recently updated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listserv to receive HIV/STD prevention updates to your email.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156731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a:t>
            </a:fld>
            <a:endParaRPr lang="en-US" dirty="0"/>
          </a:p>
        </p:txBody>
      </p:sp>
    </p:spTree>
    <p:extLst>
      <p:ext uri="{BB962C8B-B14F-4D97-AF65-F5344CB8AC3E}">
        <p14:creationId xmlns:p14="http://schemas.microsoft.com/office/powerpoint/2010/main" val="3778784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DE7C-65D2-4C1F-BFF6-2FC5449BA8E1}" type="slidenum">
              <a:rPr lang="en-US" smtClean="0"/>
              <a:t>57</a:t>
            </a:fld>
            <a:endParaRPr lang="en-US"/>
          </a:p>
        </p:txBody>
      </p:sp>
    </p:spTree>
    <p:extLst>
      <p:ext uri="{BB962C8B-B14F-4D97-AF65-F5344CB8AC3E}">
        <p14:creationId xmlns:p14="http://schemas.microsoft.com/office/powerpoint/2010/main" val="4285443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2016 35,623</a:t>
            </a:r>
          </a:p>
        </p:txBody>
      </p:sp>
      <p:sp>
        <p:nvSpPr>
          <p:cNvPr id="4" name="Slide Number Placeholder 3"/>
          <p:cNvSpPr>
            <a:spLocks noGrp="1"/>
          </p:cNvSpPr>
          <p:nvPr>
            <p:ph type="sldNum" sz="quarter" idx="10"/>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291937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p>
          <a:p>
            <a:pPr marL="171450" indent="-171450">
              <a:buFont typeface="Arial" panose="020B0604020202020204" pitchFamily="34" charset="0"/>
              <a:buChar char="•"/>
            </a:pPr>
            <a:r>
              <a:rPr lang="en-US" dirty="0"/>
              <a:t>Minneapolis: 20%</a:t>
            </a:r>
          </a:p>
          <a:p>
            <a:pPr marL="171450" indent="-171450">
              <a:buFont typeface="Arial" panose="020B0604020202020204" pitchFamily="34" charset="0"/>
              <a:buChar char="•"/>
            </a:pPr>
            <a:r>
              <a:rPr lang="en-US" dirty="0"/>
              <a:t>Saint Paul: 10%</a:t>
            </a:r>
          </a:p>
          <a:p>
            <a:pPr marL="171450" indent="-171450">
              <a:buFont typeface="Arial" panose="020B0604020202020204" pitchFamily="34" charset="0"/>
              <a:buChar char="•"/>
            </a:pPr>
            <a:r>
              <a:rPr lang="en-US" dirty="0"/>
              <a:t>Greater Minnesota: 44%</a:t>
            </a:r>
          </a:p>
          <a:p>
            <a:pPr marL="171450" indent="-171450">
              <a:buFont typeface="Arial" panose="020B0604020202020204" pitchFamily="34" charset="0"/>
              <a:buChar char="•"/>
            </a:pPr>
            <a:r>
              <a:rPr lang="en-US" dirty="0"/>
              <a:t>Suburban Metro: 26%</a:t>
            </a:r>
          </a:p>
        </p:txBody>
      </p:sp>
      <p:sp>
        <p:nvSpPr>
          <p:cNvPr id="4" name="Slide Number Placeholder 3"/>
          <p:cNvSpPr>
            <a:spLocks noGrp="1"/>
          </p:cNvSpPr>
          <p:nvPr>
            <p:ph type="sldNum" sz="quarter" idx="5"/>
          </p:nvPr>
        </p:nvSpPr>
        <p:spPr/>
        <p:txBody>
          <a:bodyPr/>
          <a:lstStyle/>
          <a:p>
            <a:fld id="{DE04DE7C-65D2-4C1F-BFF6-2FC5449BA8E1}" type="slidenum">
              <a:rPr lang="en-US" smtClean="0"/>
              <a:t>62</a:t>
            </a:fld>
            <a:endParaRPr lang="en-US"/>
          </a:p>
        </p:txBody>
      </p:sp>
    </p:spTree>
    <p:extLst>
      <p:ext uri="{BB962C8B-B14F-4D97-AF65-F5344CB8AC3E}">
        <p14:creationId xmlns:p14="http://schemas.microsoft.com/office/powerpoint/2010/main" val="1105847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p>
          <a:p>
            <a:pPr marL="171450" indent="-171450">
              <a:buFont typeface="Arial" panose="020B0604020202020204" pitchFamily="34" charset="0"/>
              <a:buChar char="•"/>
            </a:pPr>
            <a:r>
              <a:rPr lang="en-US" dirty="0"/>
              <a:t>American Indian or Alaska Native: 2,453</a:t>
            </a:r>
          </a:p>
          <a:p>
            <a:pPr marL="171450" indent="-171450">
              <a:buFont typeface="Arial" panose="020B0604020202020204" pitchFamily="34" charset="0"/>
              <a:buChar char="•"/>
            </a:pPr>
            <a:r>
              <a:rPr lang="en-US" dirty="0"/>
              <a:t>Black or African American: 976</a:t>
            </a:r>
          </a:p>
          <a:p>
            <a:pPr marL="171450" indent="-171450">
              <a:buFont typeface="Arial" panose="020B0604020202020204" pitchFamily="34" charset="0"/>
              <a:buChar char="•"/>
            </a:pPr>
            <a:r>
              <a:rPr lang="en-US" dirty="0"/>
              <a:t>Asian or Pacific Islander: 227</a:t>
            </a:r>
          </a:p>
          <a:p>
            <a:pPr marL="171450" indent="-171450">
              <a:buFont typeface="Arial" panose="020B0604020202020204" pitchFamily="34" charset="0"/>
              <a:buChar char="•"/>
            </a:pPr>
            <a:r>
              <a:rPr lang="en-US" dirty="0"/>
              <a:t>White: 299</a:t>
            </a:r>
          </a:p>
        </p:txBody>
      </p:sp>
      <p:sp>
        <p:nvSpPr>
          <p:cNvPr id="4" name="Slide Number Placeholder 3"/>
          <p:cNvSpPr>
            <a:spLocks noGrp="1"/>
          </p:cNvSpPr>
          <p:nvPr>
            <p:ph type="sldNum" sz="quarter" idx="5"/>
          </p:nvPr>
        </p:nvSpPr>
        <p:spPr/>
        <p:txBody>
          <a:bodyPr/>
          <a:lstStyle/>
          <a:p>
            <a:fld id="{DE04DE7C-65D2-4C1F-BFF6-2FC5449BA8E1}" type="slidenum">
              <a:rPr lang="en-US" smtClean="0"/>
              <a:t>64</a:t>
            </a:fld>
            <a:endParaRPr lang="en-US"/>
          </a:p>
        </p:txBody>
      </p:sp>
    </p:spTree>
    <p:extLst>
      <p:ext uri="{BB962C8B-B14F-4D97-AF65-F5344CB8AC3E}">
        <p14:creationId xmlns:p14="http://schemas.microsoft.com/office/powerpoint/2010/main" val="4098311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NeueHaasGroteskText Std" panose="020B0504020202020204" pitchFamily="34" charset="0"/>
                <a:ea typeface="+mn-ea"/>
                <a:cs typeface="+mn-cs"/>
              </a:rPr>
              <a:t>The planning and delivery of all programs and services are based on priority populations identified through the prevention planning process.</a:t>
            </a:r>
          </a:p>
          <a:p>
            <a:r>
              <a:rPr lang="en-US" altLang="en-US" b="0" dirty="0"/>
              <a:t>In 2022 MDH released</a:t>
            </a:r>
            <a:r>
              <a:rPr lang="en-US" altLang="en-US" b="0" baseline="0" dirty="0"/>
              <a:t> their most recent HIV prevention RFP (Request for Proposals) for 2023-2025. </a:t>
            </a:r>
          </a:p>
          <a:p>
            <a:r>
              <a:rPr lang="en-US" sz="1200" b="0" kern="1200" dirty="0">
                <a:solidFill>
                  <a:schemeClr val="tx1"/>
                </a:solidFill>
                <a:effectLst/>
                <a:latin typeface="NeueHaasGroteskText Std" panose="020B0504020202020204" pitchFamily="34" charset="0"/>
                <a:ea typeface="+mn-ea"/>
                <a:cs typeface="+mn-cs"/>
              </a:rPr>
              <a:t>In order to identify prioritized populations, the Minnesota Department of Health analyzed HIV surveillance data from 2016-2020 for both incidence (new) and prevalence (already</a:t>
            </a:r>
            <a:r>
              <a:rPr lang="en-US" sz="1200" b="0" kern="1200" baseline="0" dirty="0">
                <a:solidFill>
                  <a:schemeClr val="tx1"/>
                </a:solidFill>
                <a:effectLst/>
                <a:latin typeface="NeueHaasGroteskText Std" panose="020B0504020202020204" pitchFamily="34" charset="0"/>
                <a:ea typeface="+mn-ea"/>
                <a:cs typeface="+mn-cs"/>
              </a:rPr>
              <a:t> diagnosed)</a:t>
            </a:r>
            <a:r>
              <a:rPr lang="en-US" sz="1200" b="0" kern="1200" dirty="0">
                <a:solidFill>
                  <a:schemeClr val="tx1"/>
                </a:solidFill>
                <a:effectLst/>
                <a:latin typeface="NeueHaasGroteskText Std" panose="020B0504020202020204" pitchFamily="34" charset="0"/>
                <a:ea typeface="+mn-ea"/>
                <a:cs typeface="+mn-cs"/>
              </a:rPr>
              <a:t> cases, and HIV testing data from funded testing sites during the previous grant cycle. The</a:t>
            </a:r>
            <a:r>
              <a:rPr lang="en-US" sz="1200" b="0" kern="1200" baseline="0" dirty="0">
                <a:solidFill>
                  <a:schemeClr val="tx1"/>
                </a:solidFill>
                <a:effectLst/>
                <a:latin typeface="NeueHaasGroteskText Std" panose="020B0504020202020204" pitchFamily="34" charset="0"/>
                <a:ea typeface="+mn-ea"/>
                <a:cs typeface="+mn-cs"/>
              </a:rPr>
              <a:t> prioritized populations were b</a:t>
            </a:r>
            <a:r>
              <a:rPr lang="en-US" sz="1200" b="0" kern="1200" dirty="0">
                <a:solidFill>
                  <a:schemeClr val="tx1"/>
                </a:solidFill>
                <a:effectLst/>
                <a:latin typeface="NeueHaasGroteskText Std" panose="020B0504020202020204" pitchFamily="34" charset="0"/>
                <a:ea typeface="+mn-ea"/>
                <a:cs typeface="+mn-cs"/>
              </a:rPr>
              <a:t>ased on those analyses and approval from the Minnesota Council for HIV/AIDS Care and Prevention (MCHACP).</a:t>
            </a:r>
            <a:endParaRPr lang="en-US" alt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065270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430543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goals of the HIV Testing</a:t>
            </a:r>
            <a:r>
              <a:rPr lang="en-US" baseline="0" dirty="0"/>
              <a:t> Programs</a:t>
            </a:r>
            <a:r>
              <a:rPr lang="en-US" dirty="0"/>
              <a:t>: * Increase number</a:t>
            </a:r>
            <a:r>
              <a:rPr lang="en-US" baseline="0" dirty="0"/>
              <a:t> of people living with HIV who know their status. * Decrease the transmission of HIV in populations at highest risk through </a:t>
            </a:r>
            <a:r>
              <a:rPr lang="en-US" baseline="0" dirty="0" err="1"/>
              <a:t>PrEP</a:t>
            </a:r>
            <a:r>
              <a:rPr lang="en-US" baseline="0" dirty="0"/>
              <a:t>/PEP/expedited linkage to HIV primary care and treatment * Decrease HIV stigma by promoting testing programs that include anti-stigma approaches to testing. </a:t>
            </a:r>
            <a:r>
              <a:rPr lang="en-US" dirty="0"/>
              <a:t>HIV testing</a:t>
            </a:r>
            <a:r>
              <a:rPr lang="en-US" baseline="0" dirty="0"/>
              <a:t> programs are expected to yield at least a 1% rate of newly identified HIV-positive tests annually. 51% or a little over half of individuals tested by your agency should be of your target population.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338794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2480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660570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Threre</a:t>
            </a:r>
            <a:r>
              <a:rPr lang="en-US" dirty="0"/>
              <a:t> is a lot of overlap for each of these terms and their definitions are pretty similar but generally used in different ways. I’ll explain the differences but don’t worry too much about memorizing each of these definitions as long as you walk away with an understanding of the big picture. </a:t>
            </a:r>
          </a:p>
          <a:p>
            <a:endParaRPr lang="en-US" dirty="0"/>
          </a:p>
          <a:p>
            <a:r>
              <a:rPr lang="en-US" dirty="0"/>
              <a:t>Partner Services Interview</a:t>
            </a:r>
          </a:p>
          <a:p>
            <a:r>
              <a:rPr lang="en-US" dirty="0"/>
              <a:t>Disease Investigation- information that is gathered and analyzed before during after interview for the purpose of disease intervention</a:t>
            </a:r>
          </a:p>
          <a:p>
            <a:r>
              <a:rPr lang="en-US" dirty="0"/>
              <a:t>Disease Intervention- two parts: identifying individuals who may be living with HIV or syphilis and not know it, and connecting those individuals with testing and treatment to stop the chain of transmission. </a:t>
            </a:r>
          </a:p>
          <a:p>
            <a:r>
              <a:rPr lang="en-US" dirty="0"/>
              <a:t>Partner Services/Contact tracing: Can be used interchangeably, Partner services encompasses a little bit more and is more often used with STIs and HIV. Contact tracing is now associated with COVID.</a:t>
            </a:r>
          </a:p>
          <a:p>
            <a:r>
              <a:rPr lang="en-US" dirty="0"/>
              <a:t>HIV Care Link Services: two parts: connecting people who are newly diagnosed to an infectious disease provider for HIV care and re-engaging individuals who have been living with HIV but are currently out of care.</a:t>
            </a:r>
          </a:p>
          <a:p>
            <a:r>
              <a:rPr lang="en-US" dirty="0"/>
              <a:t>Outbreak detection and response- with the information that we gather in interviews we can better understand how HIV is spreading in the state and we are often the first to observe new trends or clusters and we work with the epidemiologists to determine if there is anything there. </a:t>
            </a:r>
          </a:p>
          <a:p>
            <a:endParaRPr lang="en-US" dirty="0"/>
          </a:p>
          <a:p>
            <a:r>
              <a:rPr lang="en-US" dirty="0"/>
              <a:t>Its really interesting work and we get to be the connecting piece between the public/people living with HIV, syphilis or other infections, medical providers, and epidemiologists.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79</a:t>
            </a:fld>
            <a:endParaRPr lang="en-US" dirty="0"/>
          </a:p>
        </p:txBody>
      </p:sp>
    </p:spTree>
    <p:extLst>
      <p:ext uri="{BB962C8B-B14F-4D97-AF65-F5344CB8AC3E}">
        <p14:creationId xmlns:p14="http://schemas.microsoft.com/office/powerpoint/2010/main" val="67853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a:t>
            </a:fld>
            <a:endParaRPr lang="en-US" dirty="0"/>
          </a:p>
        </p:txBody>
      </p:sp>
    </p:spTree>
    <p:extLst>
      <p:ext uri="{BB962C8B-B14F-4D97-AF65-F5344CB8AC3E}">
        <p14:creationId xmlns:p14="http://schemas.microsoft.com/office/powerpoint/2010/main" val="4277212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contact patient dx with 900 and </a:t>
            </a:r>
            <a:r>
              <a:rPr lang="en-US" dirty="0" err="1"/>
              <a:t>stds</a:t>
            </a:r>
            <a:r>
              <a:rPr lang="en-US" dirty="0"/>
              <a:t>?</a:t>
            </a:r>
          </a:p>
          <a:p>
            <a:r>
              <a:rPr lang="en-US" dirty="0"/>
              <a:t>Phone calls</a:t>
            </a:r>
          </a:p>
          <a:p>
            <a:r>
              <a:rPr lang="en-US" dirty="0"/>
              <a:t>Facebook search</a:t>
            </a:r>
          </a:p>
          <a:p>
            <a:r>
              <a:rPr lang="en-US" dirty="0"/>
              <a:t>Sent a letter in the mail </a:t>
            </a:r>
          </a:p>
          <a:p>
            <a:r>
              <a:rPr lang="en-US" dirty="0"/>
              <a:t>and finally conduct a field visit</a:t>
            </a:r>
          </a:p>
        </p:txBody>
      </p:sp>
      <p:sp>
        <p:nvSpPr>
          <p:cNvPr id="4" name="Slide Number Placeholder 3"/>
          <p:cNvSpPr>
            <a:spLocks noGrp="1"/>
          </p:cNvSpPr>
          <p:nvPr>
            <p:ph type="sldNum" sz="quarter" idx="5"/>
          </p:nvPr>
        </p:nvSpPr>
        <p:spPr/>
        <p:txBody>
          <a:bodyPr/>
          <a:lstStyle/>
          <a:p>
            <a:fld id="{F9F08466-AEA7-4FC0-9459-6A32F61DA297}" type="slidenum">
              <a:rPr lang="en-US" smtClean="0"/>
              <a:pPr/>
              <a:t>80</a:t>
            </a:fld>
            <a:endParaRPr lang="en-US" dirty="0"/>
          </a:p>
        </p:txBody>
      </p:sp>
    </p:spTree>
    <p:extLst>
      <p:ext uri="{BB962C8B-B14F-4D97-AF65-F5344CB8AC3E}">
        <p14:creationId xmlns:p14="http://schemas.microsoft.com/office/powerpoint/2010/main" val="67001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STI data include:</a:t>
            </a:r>
          </a:p>
          <a:p>
            <a:r>
              <a:rPr lang="en-US" sz="2200" dirty="0">
                <a:solidFill>
                  <a:schemeClr val="tx1">
                    <a:lumMod val="75000"/>
                    <a:lumOff val="25000"/>
                  </a:schemeClr>
                </a:solidFill>
              </a:rPr>
              <a:t>Level of STI screening by healthcare providers, individual test-seeking behavior, sensitivity of diagnostic tests, compliance with case reporting, completeness of case reporting, timeliness of case reporting.</a:t>
            </a:r>
          </a:p>
          <a:p>
            <a:r>
              <a:rPr lang="en-US" sz="2800" dirty="0"/>
              <a:t>Increases and decreases in STI rates can be due to actual changes in disease occurrence and/or changes in one or more of the above factors.</a:t>
            </a:r>
          </a:p>
          <a:p>
            <a:r>
              <a:rPr lang="en-US" sz="2800" dirty="0"/>
              <a:t>COVID-19 lockdowns likely played a role in the number of cases reported/diagnosed during the COVID-19 pandemic years</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8</a:t>
            </a:fld>
            <a:endParaRPr lang="en-US" dirty="0"/>
          </a:p>
        </p:txBody>
      </p:sp>
    </p:spTree>
    <p:extLst>
      <p:ext uri="{BB962C8B-B14F-4D97-AF65-F5344CB8AC3E}">
        <p14:creationId xmlns:p14="http://schemas.microsoft.com/office/powerpoint/2010/main" val="382866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9</a:t>
            </a:fld>
            <a:endParaRPr lang="en-US" dirty="0"/>
          </a:p>
        </p:txBody>
      </p:sp>
    </p:spTree>
    <p:extLst>
      <p:ext uri="{BB962C8B-B14F-4D97-AF65-F5344CB8AC3E}">
        <p14:creationId xmlns:p14="http://schemas.microsoft.com/office/powerpoint/2010/main" val="21034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2014-2016 Single-Race Population Estimates 2010-2020 https://wonder.cdc.gov/Single-Race-v2020.HTML</a:t>
            </a:r>
          </a:p>
          <a:p>
            <a:pPr marL="171450" indent="-171450">
              <a:buFont typeface="Arial" panose="020B0604020202020204" pitchFamily="34" charset="0"/>
              <a:buChar char="•"/>
            </a:pPr>
            <a:r>
              <a:rPr lang="en-US" dirty="0"/>
              <a:t>2017-2019: Single-Race Population Estimates 2010-2020 https://wonder.cdc.gov/Single-Race-v2020.HTML</a:t>
            </a:r>
          </a:p>
          <a:p>
            <a:pPr marL="171450" indent="-171450">
              <a:buFont typeface="Arial" panose="020B0604020202020204" pitchFamily="34" charset="0"/>
              <a:buChar char="•"/>
            </a:pPr>
            <a:r>
              <a:rPr lang="en-US" dirty="0"/>
              <a:t>2020-2022: Single-Race Population Estimates 2020-2022 https://wonder.cdc.gov/Single-Race-v2022.HTML	</a:t>
            </a:r>
          </a:p>
          <a:p>
            <a:pPr marL="171450" indent="-171450">
              <a:buFont typeface="Arial" panose="020B0604020202020204" pitchFamily="34" charset="0"/>
              <a:buChar char="•"/>
            </a:pPr>
            <a:r>
              <a:rPr lang="en-US" dirty="0"/>
              <a:t>2023: </a:t>
            </a:r>
            <a:r>
              <a:rPr lang="fr-FR" dirty="0"/>
              <a:t>Single-Race Population </a:t>
            </a:r>
            <a:r>
              <a:rPr lang="fr-FR" dirty="0" err="1"/>
              <a:t>Estimates</a:t>
            </a:r>
            <a:r>
              <a:rPr lang="fr-FR" dirty="0"/>
              <a:t> 2020-2022 </a:t>
            </a:r>
            <a:r>
              <a:rPr lang="en-US" dirty="0"/>
              <a:t>https://wonder.cdc.gov/Single-Race-v2022.HTML	</a:t>
            </a:r>
          </a:p>
        </p:txBody>
      </p:sp>
      <p:sp>
        <p:nvSpPr>
          <p:cNvPr id="4" name="Slide Number Placeholder 3"/>
          <p:cNvSpPr>
            <a:spLocks noGrp="1"/>
          </p:cNvSpPr>
          <p:nvPr>
            <p:ph type="sldNum" sz="quarter" idx="5"/>
          </p:nvPr>
        </p:nvSpPr>
        <p:spPr/>
        <p:txBody>
          <a:bodyPr/>
          <a:lstStyle/>
          <a:p>
            <a:fld id="{DE04DE7C-65D2-4C1F-BFF6-2FC5449BA8E1}" type="slidenum">
              <a:rPr lang="en-US" smtClean="0"/>
              <a:t>10</a:t>
            </a:fld>
            <a:endParaRPr lang="en-US"/>
          </a:p>
        </p:txBody>
      </p:sp>
    </p:spTree>
    <p:extLst>
      <p:ext uri="{BB962C8B-B14F-4D97-AF65-F5344CB8AC3E}">
        <p14:creationId xmlns:p14="http://schemas.microsoft.com/office/powerpoint/2010/main" val="61043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5/13/2024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5/13/2024</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5/13/2024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5/13/2024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5/13/2024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5/13/2024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5/13/2024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5/13/2024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5/13/2024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5/13/2024</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5/13/2024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5/13/2024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5/13/2024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5/13/2024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5/13/2024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5/13/2024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5/13/2024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5/13/2024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5/13/2024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5/13/2024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5/13/2024</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5/13/2024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5/13/2024</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5/13/2024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5/13/2024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68961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79751B3F-B4E5-4AA7-A6F6-8B0E6F438C48}" type="datetimeFigureOut">
              <a:rPr lang="en-US" smtClean="0"/>
              <a:pPr/>
              <a:t>5/13/2024</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5/13/2024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5/13/2024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5/13/2024</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5/13/2024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5/13/2024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5/13/2024</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5/13/2024</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206107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5/13/2024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818129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98099203"/>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75427027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922987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59611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9225658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3589001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2391027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5/13/2024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243959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5/13/2024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5/13/2024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5/13/2024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5/13/2024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21" r:id="rId51"/>
    <p:sldLayoutId id="2147483722" r:id="rId52"/>
    <p:sldLayoutId id="2147483724" r:id="rId53"/>
    <p:sldLayoutId id="2147483653" r:id="rId54"/>
    <p:sldLayoutId id="2147483652" r:id="rId55"/>
    <p:sldLayoutId id="2147483657" r:id="rId56"/>
    <p:sldLayoutId id="2147483658" r:id="rId57"/>
    <p:sldLayoutId id="2147483659" r:id="rId58"/>
    <p:sldLayoutId id="2147483787" r:id="rId59"/>
    <p:sldLayoutId id="2147483788" r:id="rId60"/>
    <p:sldLayoutId id="2147483789" r:id="rId61"/>
    <p:sldLayoutId id="2147483790" r:id="rId62"/>
    <p:sldLayoutId id="2147483791" r:id="rId63"/>
    <p:sldLayoutId id="2147483792" r:id="rId64"/>
    <p:sldLayoutId id="2147483793" r:id="rId65"/>
    <p:sldLayoutId id="2147483794" r:id="rId66"/>
    <p:sldLayoutId id="2147483795" r:id="rId67"/>
    <p:sldLayoutId id="2147483796" r:id="rId68"/>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35.xml"/><Relationship Id="rId1" Type="http://schemas.openxmlformats.org/officeDocument/2006/relationships/slideLayout" Target="../slideLayouts/slideLayout6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4.xml"/><Relationship Id="rId4" Type="http://schemas.openxmlformats.org/officeDocument/2006/relationships/hyperlink" Target="https://www.health.state.mn.us/diseases/hiv/stats/2023/inctables.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36.xml"/><Relationship Id="rId1" Type="http://schemas.openxmlformats.org/officeDocument/2006/relationships/slideLayout" Target="../slideLayouts/slideLayout65.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37.xml"/><Relationship Id="rId1" Type="http://schemas.openxmlformats.org/officeDocument/2006/relationships/slideLayout" Target="../slideLayouts/slideLayout65.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38.xml"/><Relationship Id="rId1" Type="http://schemas.openxmlformats.org/officeDocument/2006/relationships/slideLayout" Target="../slideLayouts/slideLayout63.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40.xml"/><Relationship Id="rId1" Type="http://schemas.openxmlformats.org/officeDocument/2006/relationships/slideLayout" Target="../slideLayouts/slideLayout63.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66.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3" Type="http://schemas.openxmlformats.org/officeDocument/2006/relationships/hyperlink" Target="https://www.health.state.mn.us/diseases%20/hiv/stats/hiv.html" TargetMode="External"/><Relationship Id="rId2" Type="http://schemas.openxmlformats.org/officeDocument/2006/relationships/notesSlide" Target="../notesSlides/notesSlide49.xml"/><Relationship Id="rId1" Type="http://schemas.openxmlformats.org/officeDocument/2006/relationships/slideLayout" Target="../slideLayouts/slideLayout65.xml"/><Relationship Id="rId5" Type="http://schemas.openxmlformats.org/officeDocument/2006/relationships/image" Target="../media/image50.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www.hennepinhealthcare.org/project-echo"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preplocator.org/"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731F-BB4A-4FF0-9F51-D828DDFF3B7C}"/>
              </a:ext>
            </a:extLst>
          </p:cNvPr>
          <p:cNvSpPr>
            <a:spLocks noGrp="1"/>
          </p:cNvSpPr>
          <p:nvPr>
            <p:ph type="ctrTitle"/>
          </p:nvPr>
        </p:nvSpPr>
        <p:spPr/>
        <p:txBody>
          <a:bodyPr>
            <a:normAutofit/>
          </a:bodyPr>
          <a:lstStyle/>
          <a:p>
            <a:r>
              <a:rPr lang="en-US" sz="3400" dirty="0"/>
              <a:t>Annual HIV, STI, and Hepatitis 2023 Data Release Live Webinar</a:t>
            </a:r>
          </a:p>
        </p:txBody>
      </p:sp>
      <p:sp>
        <p:nvSpPr>
          <p:cNvPr id="3" name="Text Placeholder 2">
            <a:extLst>
              <a:ext uri="{FF2B5EF4-FFF2-40B4-BE49-F238E27FC236}">
                <a16:creationId xmlns:a16="http://schemas.microsoft.com/office/drawing/2014/main" id="{D01931B0-1C16-4C6A-976B-45081868CC40}"/>
              </a:ext>
            </a:extLst>
          </p:cNvPr>
          <p:cNvSpPr>
            <a:spLocks noGrp="1"/>
          </p:cNvSpPr>
          <p:nvPr>
            <p:ph type="body" sz="quarter" idx="17"/>
          </p:nvPr>
        </p:nvSpPr>
        <p:spPr/>
        <p:txBody>
          <a:bodyPr/>
          <a:lstStyle/>
          <a:p>
            <a:r>
              <a:rPr lang="en-US" dirty="0"/>
              <a:t>MDH STI/HIV/TB Section and Hepatitis Unit</a:t>
            </a:r>
          </a:p>
        </p:txBody>
      </p:sp>
      <p:sp>
        <p:nvSpPr>
          <p:cNvPr id="5" name="Slide Number Placeholder 4">
            <a:extLst>
              <a:ext uri="{FF2B5EF4-FFF2-40B4-BE49-F238E27FC236}">
                <a16:creationId xmlns:a16="http://schemas.microsoft.com/office/drawing/2014/main" id="{90DA1110-3138-4B0B-8253-8B9AD13C9055}"/>
              </a:ext>
            </a:extLst>
          </p:cNvPr>
          <p:cNvSpPr>
            <a:spLocks noGrp="1"/>
          </p:cNvSpPr>
          <p:nvPr>
            <p:ph type="sldNum" sz="quarter" idx="16"/>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00781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8974-DEB3-343D-8A51-E21043A21A33}"/>
              </a:ext>
            </a:extLst>
          </p:cNvPr>
          <p:cNvSpPr>
            <a:spLocks noGrp="1"/>
          </p:cNvSpPr>
          <p:nvPr>
            <p:ph type="title"/>
          </p:nvPr>
        </p:nvSpPr>
        <p:spPr/>
        <p:txBody>
          <a:bodyPr/>
          <a:lstStyle/>
          <a:p>
            <a:r>
              <a:rPr lang="en-US" dirty="0"/>
              <a:t>Census data updates</a:t>
            </a:r>
          </a:p>
        </p:txBody>
      </p:sp>
      <p:sp>
        <p:nvSpPr>
          <p:cNvPr id="3" name="Content Placeholder 2">
            <a:extLst>
              <a:ext uri="{FF2B5EF4-FFF2-40B4-BE49-F238E27FC236}">
                <a16:creationId xmlns:a16="http://schemas.microsoft.com/office/drawing/2014/main" id="{7CCD1571-52F2-EDA1-94BC-DBE6CF76B3C9}"/>
              </a:ext>
            </a:extLst>
          </p:cNvPr>
          <p:cNvSpPr>
            <a:spLocks noGrp="1"/>
          </p:cNvSpPr>
          <p:nvPr>
            <p:ph idx="1"/>
          </p:nvPr>
        </p:nvSpPr>
        <p:spPr/>
        <p:txBody>
          <a:bodyPr/>
          <a:lstStyle/>
          <a:p>
            <a:r>
              <a:rPr lang="en-US" dirty="0"/>
              <a:t>To better represent historical rates, historical census data and population estimates were used to calculate disease incidence rates.</a:t>
            </a:r>
          </a:p>
          <a:p>
            <a:r>
              <a:rPr lang="en-US" dirty="0"/>
              <a:t>Census data was used for 3 years intervals then sequential estimates are used for future years.  </a:t>
            </a:r>
          </a:p>
          <a:p>
            <a:pPr lvl="1"/>
            <a:r>
              <a:rPr lang="en-US" b="1" dirty="0"/>
              <a:t>2014-2016: </a:t>
            </a:r>
            <a:r>
              <a:rPr lang="en-US" dirty="0"/>
              <a:t>Utilized</a:t>
            </a:r>
            <a:r>
              <a:rPr lang="en-US" b="1" dirty="0"/>
              <a:t> </a:t>
            </a:r>
            <a:r>
              <a:rPr lang="en-US" dirty="0"/>
              <a:t>2014 census estimates published and released in 2021</a:t>
            </a:r>
          </a:p>
          <a:p>
            <a:pPr lvl="1"/>
            <a:r>
              <a:rPr lang="en-US" b="1" dirty="0"/>
              <a:t>2017-2019:</a:t>
            </a:r>
            <a:r>
              <a:rPr lang="en-US" dirty="0"/>
              <a:t> Utilized 2017 census estimates published and released in 2021</a:t>
            </a:r>
          </a:p>
          <a:p>
            <a:pPr lvl="1"/>
            <a:r>
              <a:rPr lang="en-US" b="1" dirty="0"/>
              <a:t>2020-2022: </a:t>
            </a:r>
            <a:r>
              <a:rPr lang="en-US" dirty="0"/>
              <a:t>Utilized 2020 census estimates published and released in 2021</a:t>
            </a:r>
          </a:p>
          <a:p>
            <a:pPr lvl="1"/>
            <a:r>
              <a:rPr lang="en-US" b="1" dirty="0"/>
              <a:t>2023:</a:t>
            </a:r>
            <a:r>
              <a:rPr lang="en-US" dirty="0"/>
              <a:t> Utilized 2022 estimates published in June of 2023</a:t>
            </a:r>
          </a:p>
        </p:txBody>
      </p:sp>
      <p:sp>
        <p:nvSpPr>
          <p:cNvPr id="5" name="Slide Number Placeholder 4">
            <a:extLst>
              <a:ext uri="{FF2B5EF4-FFF2-40B4-BE49-F238E27FC236}">
                <a16:creationId xmlns:a16="http://schemas.microsoft.com/office/drawing/2014/main" id="{01FAA276-3F94-F7B3-1AA0-0004018ED1F2}"/>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74063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STIs in Minnesota</a:t>
            </a:r>
          </a:p>
        </p:txBody>
      </p:sp>
      <p:sp>
        <p:nvSpPr>
          <p:cNvPr id="3" name="Text Placeholder 8"/>
          <p:cNvSpPr>
            <a:spLocks noGrp="1"/>
          </p:cNvSpPr>
          <p:nvPr>
            <p:ph type="body" sz="quarter" idx="14"/>
          </p:nvPr>
        </p:nvSpPr>
        <p:spPr/>
        <p:txBody>
          <a:bodyPr>
            <a:normAutofit/>
          </a:bodyPr>
          <a:lstStyle/>
          <a:p>
            <a:r>
              <a:rPr lang="en-US" sz="1400" dirty="0"/>
              <a:t>Minnesota Department of Health STI Surveillance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l" eaLnBrk="1" hangingPunct="1"/>
            <a:r>
              <a:rPr lang="en-US" altLang="en-US" sz="2900" dirty="0"/>
              <a:t>STIs in Minnesota:</a:t>
            </a:r>
            <a:br>
              <a:rPr lang="en-US" altLang="en-US" sz="2900" dirty="0"/>
            </a:br>
            <a:r>
              <a:rPr lang="en-US" altLang="en-US" sz="2900" dirty="0"/>
              <a:t>Number of Cases Reported in 2023</a:t>
            </a:r>
          </a:p>
        </p:txBody>
      </p:sp>
      <p:sp>
        <p:nvSpPr>
          <p:cNvPr id="14340" name="Rectangle 3"/>
          <p:cNvSpPr>
            <a:spLocks noGrp="1" noChangeArrowheads="1"/>
          </p:cNvSpPr>
          <p:nvPr>
            <p:ph idx="1"/>
          </p:nvPr>
        </p:nvSpPr>
        <p:spPr>
          <a:xfrm>
            <a:off x="1986516" y="1943986"/>
            <a:ext cx="8458200" cy="3810000"/>
          </a:xfrm>
          <a:prstGeom prst="rect">
            <a:avLst/>
          </a:prstGeom>
        </p:spPr>
        <p:txBody>
          <a:bodyPr/>
          <a:lstStyle/>
          <a:p>
            <a:pPr eaLnBrk="1" hangingPunct="1"/>
            <a:r>
              <a:rPr lang="en-US" altLang="en-US" sz="2800" dirty="0"/>
              <a:t>Total of 31,232 STI cases reported to MDH in 2023:</a:t>
            </a:r>
          </a:p>
          <a:p>
            <a:pPr lvl="1" eaLnBrk="1" hangingPunct="1"/>
            <a:r>
              <a:rPr lang="en-US" altLang="en-US" sz="2800" dirty="0"/>
              <a:t>21,767 Chlamydia cases</a:t>
            </a:r>
          </a:p>
          <a:p>
            <a:pPr lvl="1" eaLnBrk="1" hangingPunct="1"/>
            <a:r>
              <a:rPr lang="en-US" altLang="en-US" sz="2800" dirty="0"/>
              <a:t> 7,717 Gonorrhea cases</a:t>
            </a:r>
          </a:p>
          <a:p>
            <a:pPr lvl="1" eaLnBrk="1" hangingPunct="1"/>
            <a:r>
              <a:rPr lang="en-US" altLang="en-US" sz="2800" dirty="0"/>
              <a:t>1,748 Syphilis cases (all stages)</a:t>
            </a:r>
          </a:p>
          <a:p>
            <a:pPr lvl="1" eaLnBrk="1" hangingPunct="1"/>
            <a:r>
              <a:rPr lang="en-US" altLang="en-US" sz="2800" dirty="0"/>
              <a:t> 0 Chancroid cases</a:t>
            </a:r>
          </a:p>
          <a:p>
            <a:pPr eaLnBrk="1" hangingPunct="1"/>
            <a:endParaRPr lang="en-US" alt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STIs in Minnesota:</a:t>
            </a:r>
            <a:br>
              <a:rPr lang="en-US" altLang="en-US" sz="2900" dirty="0"/>
            </a:br>
            <a:r>
              <a:rPr lang="en-US" altLang="en-US" sz="2900" dirty="0"/>
              <a:t>Rate per 100,000 by Year of Diagnosis, 2014-2023</a:t>
            </a:r>
            <a:endParaRPr lang="en-US" sz="2900" dirty="0"/>
          </a:p>
        </p:txBody>
      </p:sp>
      <p:sp>
        <p:nvSpPr>
          <p:cNvPr id="13317" name="Text Box 5"/>
          <p:cNvSpPr txBox="1">
            <a:spLocks noChangeArrowheads="1"/>
          </p:cNvSpPr>
          <p:nvPr/>
        </p:nvSpPr>
        <p:spPr bwMode="auto">
          <a:xfrm>
            <a:off x="1316182" y="6357768"/>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1200" dirty="0">
                <a:solidFill>
                  <a:schemeClr val="tx2"/>
                </a:solidFill>
                <a:latin typeface="+mn-lt"/>
              </a:rPr>
              <a:t>* P&amp;S = Primary and Secondary</a:t>
            </a:r>
          </a:p>
        </p:txBody>
      </p:sp>
      <p:graphicFrame>
        <p:nvGraphicFramePr>
          <p:cNvPr id="19" name="Table 18">
            <a:extLst>
              <a:ext uri="{FF2B5EF4-FFF2-40B4-BE49-F238E27FC236}">
                <a16:creationId xmlns:a16="http://schemas.microsoft.com/office/drawing/2014/main" id="{47B82570-C808-5499-4565-0B3F96FF8E39}"/>
              </a:ext>
            </a:extLst>
          </p:cNvPr>
          <p:cNvGraphicFramePr>
            <a:graphicFrameLocks noGrp="1"/>
          </p:cNvGraphicFramePr>
          <p:nvPr/>
        </p:nvGraphicFramePr>
        <p:xfrm>
          <a:off x="2063750" y="2758440"/>
          <a:ext cx="7150100" cy="670560"/>
        </p:xfrm>
        <a:graphic>
          <a:graphicData uri="http://schemas.openxmlformats.org/drawingml/2006/table">
            <a:tbl>
              <a:tblPr firstRow="1">
                <a:tableStyleId>{5C22544A-7EE6-4342-B048-85BDC9FD1C3A}</a:tableStyleId>
              </a:tblPr>
              <a:tblGrid>
                <a:gridCol w="1054100">
                  <a:extLst>
                    <a:ext uri="{9D8B030D-6E8A-4147-A177-3AD203B41FA5}">
                      <a16:colId xmlns:a16="http://schemas.microsoft.com/office/drawing/2014/main" val="1560335788"/>
                    </a:ext>
                  </a:extLst>
                </a:gridCol>
                <a:gridCol w="609600">
                  <a:extLst>
                    <a:ext uri="{9D8B030D-6E8A-4147-A177-3AD203B41FA5}">
                      <a16:colId xmlns:a16="http://schemas.microsoft.com/office/drawing/2014/main" val="3211720300"/>
                    </a:ext>
                  </a:extLst>
                </a:gridCol>
                <a:gridCol w="609600">
                  <a:extLst>
                    <a:ext uri="{9D8B030D-6E8A-4147-A177-3AD203B41FA5}">
                      <a16:colId xmlns:a16="http://schemas.microsoft.com/office/drawing/2014/main" val="2114306850"/>
                    </a:ext>
                  </a:extLst>
                </a:gridCol>
                <a:gridCol w="609600">
                  <a:extLst>
                    <a:ext uri="{9D8B030D-6E8A-4147-A177-3AD203B41FA5}">
                      <a16:colId xmlns:a16="http://schemas.microsoft.com/office/drawing/2014/main" val="2833191081"/>
                    </a:ext>
                  </a:extLst>
                </a:gridCol>
                <a:gridCol w="609600">
                  <a:extLst>
                    <a:ext uri="{9D8B030D-6E8A-4147-A177-3AD203B41FA5}">
                      <a16:colId xmlns:a16="http://schemas.microsoft.com/office/drawing/2014/main" val="1124153834"/>
                    </a:ext>
                  </a:extLst>
                </a:gridCol>
                <a:gridCol w="609600">
                  <a:extLst>
                    <a:ext uri="{9D8B030D-6E8A-4147-A177-3AD203B41FA5}">
                      <a16:colId xmlns:a16="http://schemas.microsoft.com/office/drawing/2014/main" val="2480280576"/>
                    </a:ext>
                  </a:extLst>
                </a:gridCol>
                <a:gridCol w="609600">
                  <a:extLst>
                    <a:ext uri="{9D8B030D-6E8A-4147-A177-3AD203B41FA5}">
                      <a16:colId xmlns:a16="http://schemas.microsoft.com/office/drawing/2014/main" val="2267035062"/>
                    </a:ext>
                  </a:extLst>
                </a:gridCol>
                <a:gridCol w="609600">
                  <a:extLst>
                    <a:ext uri="{9D8B030D-6E8A-4147-A177-3AD203B41FA5}">
                      <a16:colId xmlns:a16="http://schemas.microsoft.com/office/drawing/2014/main" val="2678559976"/>
                    </a:ext>
                  </a:extLst>
                </a:gridCol>
                <a:gridCol w="609600">
                  <a:extLst>
                    <a:ext uri="{9D8B030D-6E8A-4147-A177-3AD203B41FA5}">
                      <a16:colId xmlns:a16="http://schemas.microsoft.com/office/drawing/2014/main" val="2686864917"/>
                    </a:ext>
                  </a:extLst>
                </a:gridCol>
                <a:gridCol w="609600">
                  <a:extLst>
                    <a:ext uri="{9D8B030D-6E8A-4147-A177-3AD203B41FA5}">
                      <a16:colId xmlns:a16="http://schemas.microsoft.com/office/drawing/2014/main" val="3411914901"/>
                    </a:ext>
                  </a:extLst>
                </a:gridCol>
                <a:gridCol w="609600">
                  <a:extLst>
                    <a:ext uri="{9D8B030D-6E8A-4147-A177-3AD203B41FA5}">
                      <a16:colId xmlns:a16="http://schemas.microsoft.com/office/drawing/2014/main" val="2880665945"/>
                    </a:ext>
                  </a:extLst>
                </a:gridCol>
              </a:tblGrid>
              <a:tr h="167640">
                <a:tc>
                  <a:txBody>
                    <a:bodyPr/>
                    <a:lstStyle/>
                    <a:p>
                      <a:pPr algn="l" fontAlgn="b"/>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87718745"/>
                  </a:ext>
                </a:extLst>
              </a:tr>
              <a:tr h="167640">
                <a:tc>
                  <a:txBody>
                    <a:bodyPr/>
                    <a:lstStyle/>
                    <a:p>
                      <a:pPr algn="l" fontAlgn="b"/>
                      <a:r>
                        <a:rPr lang="en-US" sz="1000" u="none" strike="noStrike">
                          <a:effectLst/>
                        </a:rPr>
                        <a:t>Chlamydia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380.7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382233947"/>
                  </a:ext>
                </a:extLst>
              </a:tr>
              <a:tr h="167640">
                <a:tc>
                  <a:txBody>
                    <a:bodyPr/>
                    <a:lstStyle/>
                    <a:p>
                      <a:pPr algn="l" fontAlgn="b"/>
                      <a:r>
                        <a:rPr lang="en-US" sz="1000" u="none" strike="noStrike">
                          <a:effectLst/>
                        </a:rPr>
                        <a:t>Gonorrhea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476569204"/>
                  </a:ext>
                </a:extLst>
              </a:tr>
              <a:tr h="167640">
                <a:tc>
                  <a:txBody>
                    <a:bodyPr/>
                    <a:lstStyle/>
                    <a:p>
                      <a:pPr algn="l" fontAlgn="b"/>
                      <a:r>
                        <a:rPr lang="en-US" sz="1000" u="none" strike="noStrike">
                          <a:effectLst/>
                        </a:rPr>
                        <a:t>P&amp;S* Syphilis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969734592"/>
                  </a:ext>
                </a:extLst>
              </a:tr>
            </a:tbl>
          </a:graphicData>
        </a:graphic>
      </p:graphicFrame>
      <p:pic>
        <p:nvPicPr>
          <p:cNvPr id="28" name="Content Placeholder 27" descr="STI rate per 100,000 by Year of Diagnosis, 2014-2023. Refer to table on slide for full data. ">
            <a:extLst>
              <a:ext uri="{FF2B5EF4-FFF2-40B4-BE49-F238E27FC236}">
                <a16:creationId xmlns:a16="http://schemas.microsoft.com/office/drawing/2014/main" id="{5E4D9748-1558-6AEA-248D-A250063F5E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536" y="1261073"/>
            <a:ext cx="10386264" cy="4902422"/>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365771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l" eaLnBrk="1" hangingPunct="1"/>
            <a:r>
              <a:rPr lang="en-US" altLang="en-US" sz="2900" dirty="0"/>
              <a:t>Syphilis Rates by Stage of Diagnosis, Minnesota, 2014-2023</a:t>
            </a:r>
          </a:p>
        </p:txBody>
      </p:sp>
      <p:sp>
        <p:nvSpPr>
          <p:cNvPr id="32773" name="Text Box 7"/>
          <p:cNvSpPr txBox="1">
            <a:spLocks noChangeArrowheads="1"/>
          </p:cNvSpPr>
          <p:nvPr/>
        </p:nvSpPr>
        <p:spPr bwMode="auto">
          <a:xfrm>
            <a:off x="2152651" y="6488474"/>
            <a:ext cx="2142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dirty="0">
                <a:latin typeface="Calibri" panose="020F0502020204030204" pitchFamily="34" charset="0"/>
                <a:cs typeface="Calibri" panose="020F0502020204030204" pitchFamily="34" charset="0"/>
              </a:rPr>
              <a:t>* P&amp;S = Primary and Secondary</a:t>
            </a:r>
          </a:p>
        </p:txBody>
      </p:sp>
      <p:graphicFrame>
        <p:nvGraphicFramePr>
          <p:cNvPr id="14" name="Table 13">
            <a:extLst>
              <a:ext uri="{FF2B5EF4-FFF2-40B4-BE49-F238E27FC236}">
                <a16:creationId xmlns:a16="http://schemas.microsoft.com/office/drawing/2014/main" id="{4333DB8D-3A27-2727-7EE3-5015D2F43477}"/>
              </a:ext>
            </a:extLst>
          </p:cNvPr>
          <p:cNvGraphicFramePr>
            <a:graphicFrameLocks noGrp="1"/>
          </p:cNvGraphicFramePr>
          <p:nvPr/>
        </p:nvGraphicFramePr>
        <p:xfrm>
          <a:off x="2647950" y="3094038"/>
          <a:ext cx="6896100" cy="670560"/>
        </p:xfrm>
        <a:graphic>
          <a:graphicData uri="http://schemas.openxmlformats.org/drawingml/2006/table">
            <a:tbl>
              <a:tblPr firstRow="1">
                <a:tableStyleId>{5C22544A-7EE6-4342-B048-85BDC9FD1C3A}</a:tableStyleId>
              </a:tblPr>
              <a:tblGrid>
                <a:gridCol w="800100">
                  <a:extLst>
                    <a:ext uri="{9D8B030D-6E8A-4147-A177-3AD203B41FA5}">
                      <a16:colId xmlns:a16="http://schemas.microsoft.com/office/drawing/2014/main" val="2271465915"/>
                    </a:ext>
                  </a:extLst>
                </a:gridCol>
                <a:gridCol w="609600">
                  <a:extLst>
                    <a:ext uri="{9D8B030D-6E8A-4147-A177-3AD203B41FA5}">
                      <a16:colId xmlns:a16="http://schemas.microsoft.com/office/drawing/2014/main" val="529124801"/>
                    </a:ext>
                  </a:extLst>
                </a:gridCol>
                <a:gridCol w="609600">
                  <a:extLst>
                    <a:ext uri="{9D8B030D-6E8A-4147-A177-3AD203B41FA5}">
                      <a16:colId xmlns:a16="http://schemas.microsoft.com/office/drawing/2014/main" val="1855140883"/>
                    </a:ext>
                  </a:extLst>
                </a:gridCol>
                <a:gridCol w="609600">
                  <a:extLst>
                    <a:ext uri="{9D8B030D-6E8A-4147-A177-3AD203B41FA5}">
                      <a16:colId xmlns:a16="http://schemas.microsoft.com/office/drawing/2014/main" val="882151608"/>
                    </a:ext>
                  </a:extLst>
                </a:gridCol>
                <a:gridCol w="609600">
                  <a:extLst>
                    <a:ext uri="{9D8B030D-6E8A-4147-A177-3AD203B41FA5}">
                      <a16:colId xmlns:a16="http://schemas.microsoft.com/office/drawing/2014/main" val="3591977629"/>
                    </a:ext>
                  </a:extLst>
                </a:gridCol>
                <a:gridCol w="609600">
                  <a:extLst>
                    <a:ext uri="{9D8B030D-6E8A-4147-A177-3AD203B41FA5}">
                      <a16:colId xmlns:a16="http://schemas.microsoft.com/office/drawing/2014/main" val="2089433039"/>
                    </a:ext>
                  </a:extLst>
                </a:gridCol>
                <a:gridCol w="609600">
                  <a:extLst>
                    <a:ext uri="{9D8B030D-6E8A-4147-A177-3AD203B41FA5}">
                      <a16:colId xmlns:a16="http://schemas.microsoft.com/office/drawing/2014/main" val="621819035"/>
                    </a:ext>
                  </a:extLst>
                </a:gridCol>
                <a:gridCol w="609600">
                  <a:extLst>
                    <a:ext uri="{9D8B030D-6E8A-4147-A177-3AD203B41FA5}">
                      <a16:colId xmlns:a16="http://schemas.microsoft.com/office/drawing/2014/main" val="681239433"/>
                    </a:ext>
                  </a:extLst>
                </a:gridCol>
                <a:gridCol w="609600">
                  <a:extLst>
                    <a:ext uri="{9D8B030D-6E8A-4147-A177-3AD203B41FA5}">
                      <a16:colId xmlns:a16="http://schemas.microsoft.com/office/drawing/2014/main" val="3812124334"/>
                    </a:ext>
                  </a:extLst>
                </a:gridCol>
                <a:gridCol w="609600">
                  <a:extLst>
                    <a:ext uri="{9D8B030D-6E8A-4147-A177-3AD203B41FA5}">
                      <a16:colId xmlns:a16="http://schemas.microsoft.com/office/drawing/2014/main" val="2872209892"/>
                    </a:ext>
                  </a:extLst>
                </a:gridCol>
                <a:gridCol w="609600">
                  <a:extLst>
                    <a:ext uri="{9D8B030D-6E8A-4147-A177-3AD203B41FA5}">
                      <a16:colId xmlns:a16="http://schemas.microsoft.com/office/drawing/2014/main" val="141446161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713020335"/>
                  </a:ext>
                </a:extLst>
              </a:tr>
              <a:tr h="167640">
                <a:tc>
                  <a:txBody>
                    <a:bodyPr/>
                    <a:lstStyle/>
                    <a:p>
                      <a:pPr algn="l" fontAlgn="b"/>
                      <a:r>
                        <a:rPr lang="en-US" sz="1000" u="none" strike="noStrike">
                          <a:effectLst/>
                        </a:rPr>
                        <a:t>All Stages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8154074"/>
                  </a:ext>
                </a:extLst>
              </a:tr>
              <a:tr h="167640">
                <a:tc>
                  <a:txBody>
                    <a:bodyPr/>
                    <a:lstStyle/>
                    <a:p>
                      <a:pPr algn="l" fontAlgn="b"/>
                      <a:r>
                        <a:rPr lang="en-US" sz="1000" u="none" strike="noStrike">
                          <a:effectLst/>
                        </a:rPr>
                        <a:t>P&amp;S*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682556277"/>
                  </a:ext>
                </a:extLst>
              </a:tr>
              <a:tr h="167640">
                <a:tc>
                  <a:txBody>
                    <a:bodyPr/>
                    <a:lstStyle/>
                    <a:p>
                      <a:pPr algn="l" fontAlgn="b"/>
                      <a:r>
                        <a:rPr lang="en-US" sz="1000" u="none" strike="noStrike">
                          <a:effectLst/>
                        </a:rPr>
                        <a:t>Early NP/NS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6.8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704073929"/>
                  </a:ext>
                </a:extLst>
              </a:tr>
            </a:tbl>
          </a:graphicData>
        </a:graphic>
      </p:graphicFrame>
      <p:pic>
        <p:nvPicPr>
          <p:cNvPr id="18" name="Content Placeholder 17" descr="Syphilis Rates by Stage of Diagnosis, Minnesota, 2014-2023. Refer to text on screen for full data. ">
            <a:extLst>
              <a:ext uri="{FF2B5EF4-FFF2-40B4-BE49-F238E27FC236}">
                <a16:creationId xmlns:a16="http://schemas.microsoft.com/office/drawing/2014/main" id="{08E7CC52-944A-3EEC-2E70-9F67D4CA69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37490"/>
            <a:ext cx="10515600" cy="488360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16</a:t>
            </a:fld>
            <a:endParaRPr lang="en-US" dirty="0"/>
          </a:p>
        </p:txBody>
      </p:sp>
      <p:sp>
        <p:nvSpPr>
          <p:cNvPr id="6" name="Title 5" descr="Map of 2023 Minnesota Primary &amp; Secondary Syphilis Rates by County"/>
          <p:cNvSpPr>
            <a:spLocks noGrp="1"/>
          </p:cNvSpPr>
          <p:nvPr>
            <p:ph type="title"/>
          </p:nvPr>
        </p:nvSpPr>
        <p:spPr>
          <a:xfrm>
            <a:off x="0" y="42335"/>
            <a:ext cx="12192000" cy="1195367"/>
          </a:xfrm>
        </p:spPr>
        <p:txBody>
          <a:bodyPr>
            <a:normAutofit/>
          </a:bodyPr>
          <a:lstStyle/>
          <a:p>
            <a:pPr algn="ctr"/>
            <a:r>
              <a:rPr lang="en-US" sz="3161" dirty="0">
                <a:solidFill>
                  <a:schemeClr val="bg1"/>
                </a:solidFill>
              </a:rPr>
              <a:t>2023 Minnesota Primary &amp; Secondary Syphilis Rates by County</a:t>
            </a:r>
          </a:p>
        </p:txBody>
      </p:sp>
      <p:sp>
        <p:nvSpPr>
          <p:cNvPr id="3" name="TextBox 2"/>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15" name="Picture 14">
            <a:extLst>
              <a:ext uri="{FF2B5EF4-FFF2-40B4-BE49-F238E27FC236}">
                <a16:creationId xmlns:a16="http://schemas.microsoft.com/office/drawing/2014/main" id="{7A2C64D4-0D6D-BC7B-0E9E-C9AB316FF14D}"/>
              </a:ext>
            </a:extLst>
          </p:cNvPr>
          <p:cNvPicPr>
            <a:picLocks noChangeAspect="1"/>
          </p:cNvPicPr>
          <p:nvPr/>
        </p:nvPicPr>
        <p:blipFill>
          <a:blip r:embed="rId3"/>
          <a:stretch>
            <a:fillRect/>
          </a:stretch>
        </p:blipFill>
        <p:spPr>
          <a:xfrm>
            <a:off x="0" y="1481665"/>
            <a:ext cx="5810250" cy="5334000"/>
          </a:xfrm>
          <a:prstGeom prst="rect">
            <a:avLst/>
          </a:prstGeom>
        </p:spPr>
      </p:pic>
      <p:pic>
        <p:nvPicPr>
          <p:cNvPr id="5" name="Picture 4" descr="2023 Minnesota Primary &amp; Secondary Syphilis Rates by County. Refer to slide notes for full data. ">
            <a:extLst>
              <a:ext uri="{FF2B5EF4-FFF2-40B4-BE49-F238E27FC236}">
                <a16:creationId xmlns:a16="http://schemas.microsoft.com/office/drawing/2014/main" id="{C0C48465-D1D1-034E-D517-CDE842B2E9D2}"/>
              </a:ext>
            </a:extLst>
          </p:cNvPr>
          <p:cNvPicPr>
            <a:picLocks noChangeAspect="1"/>
          </p:cNvPicPr>
          <p:nvPr/>
        </p:nvPicPr>
        <p:blipFill>
          <a:blip r:embed="rId4"/>
          <a:stretch>
            <a:fillRect/>
          </a:stretch>
        </p:blipFill>
        <p:spPr>
          <a:xfrm>
            <a:off x="6231309" y="3798007"/>
            <a:ext cx="4896337" cy="1412151"/>
          </a:xfrm>
          <a:prstGeom prst="rect">
            <a:avLst/>
          </a:prstGeom>
        </p:spPr>
      </p:pic>
    </p:spTree>
    <p:extLst>
      <p:ext uri="{BB962C8B-B14F-4D97-AF65-F5344CB8AC3E}">
        <p14:creationId xmlns:p14="http://schemas.microsoft.com/office/powerpoint/2010/main" val="205314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Primary &amp; Secondary Syphilis Infections by Residence at Diagnosis</a:t>
            </a:r>
            <a:br>
              <a:rPr lang="en-US" altLang="en-US" sz="2900" dirty="0"/>
            </a:br>
            <a:r>
              <a:rPr lang="en-US" altLang="en-US" sz="2900" dirty="0"/>
              <a:t>Minnesota, 2023 </a:t>
            </a:r>
            <a:endParaRPr lang="en-US" sz="2900" dirty="0"/>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000" dirty="0">
                <a:latin typeface="+mn-lt"/>
              </a:rPr>
              <a:t>Total Number of Cases = 502</a:t>
            </a:r>
          </a:p>
        </p:txBody>
      </p:sp>
      <p:pic>
        <p:nvPicPr>
          <p:cNvPr id="6" name="Content Placeholder 5" descr="Primary &amp; Secondary Syphilis Infections by Residence at Diagnosis. Refer to slide notes for full data. ">
            <a:extLst>
              <a:ext uri="{FF2B5EF4-FFF2-40B4-BE49-F238E27FC236}">
                <a16:creationId xmlns:a16="http://schemas.microsoft.com/office/drawing/2014/main" id="{6B7A94BE-9392-A4E6-5BDE-0A70C230C3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0743" y="2100118"/>
            <a:ext cx="5670514" cy="3663826"/>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838200" y="152400"/>
            <a:ext cx="108553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Gender, Minnesota, 2014-2023</a:t>
            </a:r>
          </a:p>
        </p:txBody>
      </p:sp>
      <p:graphicFrame>
        <p:nvGraphicFramePr>
          <p:cNvPr id="5" name="Table 4">
            <a:extLst>
              <a:ext uri="{FF2B5EF4-FFF2-40B4-BE49-F238E27FC236}">
                <a16:creationId xmlns:a16="http://schemas.microsoft.com/office/drawing/2014/main" id="{79922890-6ED9-E032-25AF-C19C9E47C8EF}"/>
              </a:ext>
            </a:extLst>
          </p:cNvPr>
          <p:cNvGraphicFramePr>
            <a:graphicFrameLocks noGrp="1"/>
          </p:cNvGraphicFramePr>
          <p:nvPr/>
        </p:nvGraphicFramePr>
        <p:xfrm>
          <a:off x="2743200" y="3094038"/>
          <a:ext cx="6705600" cy="6705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05321021"/>
                    </a:ext>
                  </a:extLst>
                </a:gridCol>
                <a:gridCol w="609600">
                  <a:extLst>
                    <a:ext uri="{9D8B030D-6E8A-4147-A177-3AD203B41FA5}">
                      <a16:colId xmlns:a16="http://schemas.microsoft.com/office/drawing/2014/main" val="3494363082"/>
                    </a:ext>
                  </a:extLst>
                </a:gridCol>
                <a:gridCol w="609600">
                  <a:extLst>
                    <a:ext uri="{9D8B030D-6E8A-4147-A177-3AD203B41FA5}">
                      <a16:colId xmlns:a16="http://schemas.microsoft.com/office/drawing/2014/main" val="3864427277"/>
                    </a:ext>
                  </a:extLst>
                </a:gridCol>
                <a:gridCol w="609600">
                  <a:extLst>
                    <a:ext uri="{9D8B030D-6E8A-4147-A177-3AD203B41FA5}">
                      <a16:colId xmlns:a16="http://schemas.microsoft.com/office/drawing/2014/main" val="2251797394"/>
                    </a:ext>
                  </a:extLst>
                </a:gridCol>
                <a:gridCol w="609600">
                  <a:extLst>
                    <a:ext uri="{9D8B030D-6E8A-4147-A177-3AD203B41FA5}">
                      <a16:colId xmlns:a16="http://schemas.microsoft.com/office/drawing/2014/main" val="2675874549"/>
                    </a:ext>
                  </a:extLst>
                </a:gridCol>
                <a:gridCol w="609600">
                  <a:extLst>
                    <a:ext uri="{9D8B030D-6E8A-4147-A177-3AD203B41FA5}">
                      <a16:colId xmlns:a16="http://schemas.microsoft.com/office/drawing/2014/main" val="1541126815"/>
                    </a:ext>
                  </a:extLst>
                </a:gridCol>
                <a:gridCol w="609600">
                  <a:extLst>
                    <a:ext uri="{9D8B030D-6E8A-4147-A177-3AD203B41FA5}">
                      <a16:colId xmlns:a16="http://schemas.microsoft.com/office/drawing/2014/main" val="3967968039"/>
                    </a:ext>
                  </a:extLst>
                </a:gridCol>
                <a:gridCol w="609600">
                  <a:extLst>
                    <a:ext uri="{9D8B030D-6E8A-4147-A177-3AD203B41FA5}">
                      <a16:colId xmlns:a16="http://schemas.microsoft.com/office/drawing/2014/main" val="3588181672"/>
                    </a:ext>
                  </a:extLst>
                </a:gridCol>
                <a:gridCol w="609600">
                  <a:extLst>
                    <a:ext uri="{9D8B030D-6E8A-4147-A177-3AD203B41FA5}">
                      <a16:colId xmlns:a16="http://schemas.microsoft.com/office/drawing/2014/main" val="680384136"/>
                    </a:ext>
                  </a:extLst>
                </a:gridCol>
                <a:gridCol w="609600">
                  <a:extLst>
                    <a:ext uri="{9D8B030D-6E8A-4147-A177-3AD203B41FA5}">
                      <a16:colId xmlns:a16="http://schemas.microsoft.com/office/drawing/2014/main" val="3270288577"/>
                    </a:ext>
                  </a:extLst>
                </a:gridCol>
                <a:gridCol w="609600">
                  <a:extLst>
                    <a:ext uri="{9D8B030D-6E8A-4147-A177-3AD203B41FA5}">
                      <a16:colId xmlns:a16="http://schemas.microsoft.com/office/drawing/2014/main" val="1653963383"/>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895190563"/>
                  </a:ext>
                </a:extLst>
              </a:tr>
              <a:tr h="167640">
                <a:tc>
                  <a:txBody>
                    <a:bodyPr/>
                    <a:lstStyle/>
                    <a:p>
                      <a:pPr algn="l" fontAlgn="b"/>
                      <a:r>
                        <a:rPr lang="en-US" sz="1000" u="none" strike="noStrike">
                          <a:effectLst/>
                        </a:rPr>
                        <a:t>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393135559"/>
                  </a:ext>
                </a:extLst>
              </a:tr>
              <a:tr h="167640">
                <a:tc>
                  <a:txBody>
                    <a:bodyPr/>
                    <a:lstStyle/>
                    <a:p>
                      <a:pPr algn="l" fontAlgn="b"/>
                      <a:r>
                        <a:rPr lang="en-US" sz="1000" u="none" strike="noStrike">
                          <a:effectLst/>
                        </a:rPr>
                        <a:t>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207521254"/>
                  </a:ext>
                </a:extLst>
              </a:tr>
              <a:tr h="167640">
                <a:tc>
                  <a:txBody>
                    <a:bodyPr/>
                    <a:lstStyle/>
                    <a:p>
                      <a:pPr algn="l" fontAlgn="b"/>
                      <a:r>
                        <a:rPr lang="en-US" sz="1000" u="none" strike="noStrike">
                          <a:effectLst/>
                        </a:rPr>
                        <a:t>Overall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017705687"/>
                  </a:ext>
                </a:extLst>
              </a:tr>
            </a:tbl>
          </a:graphicData>
        </a:graphic>
      </p:graphicFrame>
      <p:pic>
        <p:nvPicPr>
          <p:cNvPr id="11" name="Content Placeholder 10" descr="Primary &amp; Secondary Syphilis Rates by Gender, Minnesota, 2014-2023. Refer to table on slide for full data.">
            <a:extLst>
              <a:ext uri="{FF2B5EF4-FFF2-40B4-BE49-F238E27FC236}">
                <a16:creationId xmlns:a16="http://schemas.microsoft.com/office/drawing/2014/main" id="{73909D95-4488-CE3E-110C-8EEFCC6368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5065" y="1792146"/>
            <a:ext cx="10444306" cy="4199257"/>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pPr algn="l" eaLnBrk="1" hangingPunct="1"/>
            <a:r>
              <a:rPr lang="en-US" altLang="en-US" sz="3200" dirty="0"/>
              <a:t>Age-Specific Primary &amp; Secondary Syphilis Rates by Gender, Minnesota, 2023</a:t>
            </a:r>
          </a:p>
        </p:txBody>
      </p:sp>
      <p:graphicFrame>
        <p:nvGraphicFramePr>
          <p:cNvPr id="5" name="Table 4">
            <a:extLst>
              <a:ext uri="{FF2B5EF4-FFF2-40B4-BE49-F238E27FC236}">
                <a16:creationId xmlns:a16="http://schemas.microsoft.com/office/drawing/2014/main" id="{F4429465-3369-5654-C7FD-A4C877B75078}"/>
              </a:ext>
            </a:extLst>
          </p:cNvPr>
          <p:cNvGraphicFramePr>
            <a:graphicFrameLocks noGrp="1"/>
          </p:cNvGraphicFramePr>
          <p:nvPr/>
        </p:nvGraphicFramePr>
        <p:xfrm>
          <a:off x="3657600" y="3178175"/>
          <a:ext cx="48768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237119771"/>
                    </a:ext>
                  </a:extLst>
                </a:gridCol>
                <a:gridCol w="609600">
                  <a:extLst>
                    <a:ext uri="{9D8B030D-6E8A-4147-A177-3AD203B41FA5}">
                      <a16:colId xmlns:a16="http://schemas.microsoft.com/office/drawing/2014/main" val="3386758460"/>
                    </a:ext>
                  </a:extLst>
                </a:gridCol>
                <a:gridCol w="609600">
                  <a:extLst>
                    <a:ext uri="{9D8B030D-6E8A-4147-A177-3AD203B41FA5}">
                      <a16:colId xmlns:a16="http://schemas.microsoft.com/office/drawing/2014/main" val="2592107006"/>
                    </a:ext>
                  </a:extLst>
                </a:gridCol>
                <a:gridCol w="609600">
                  <a:extLst>
                    <a:ext uri="{9D8B030D-6E8A-4147-A177-3AD203B41FA5}">
                      <a16:colId xmlns:a16="http://schemas.microsoft.com/office/drawing/2014/main" val="2411122800"/>
                    </a:ext>
                  </a:extLst>
                </a:gridCol>
                <a:gridCol w="609600">
                  <a:extLst>
                    <a:ext uri="{9D8B030D-6E8A-4147-A177-3AD203B41FA5}">
                      <a16:colId xmlns:a16="http://schemas.microsoft.com/office/drawing/2014/main" val="3331238792"/>
                    </a:ext>
                  </a:extLst>
                </a:gridCol>
                <a:gridCol w="609600">
                  <a:extLst>
                    <a:ext uri="{9D8B030D-6E8A-4147-A177-3AD203B41FA5}">
                      <a16:colId xmlns:a16="http://schemas.microsoft.com/office/drawing/2014/main" val="2018240801"/>
                    </a:ext>
                  </a:extLst>
                </a:gridCol>
                <a:gridCol w="609600">
                  <a:extLst>
                    <a:ext uri="{9D8B030D-6E8A-4147-A177-3AD203B41FA5}">
                      <a16:colId xmlns:a16="http://schemas.microsoft.com/office/drawing/2014/main" val="1807118152"/>
                    </a:ext>
                  </a:extLst>
                </a:gridCol>
                <a:gridCol w="609600">
                  <a:extLst>
                    <a:ext uri="{9D8B030D-6E8A-4147-A177-3AD203B41FA5}">
                      <a16:colId xmlns:a16="http://schemas.microsoft.com/office/drawing/2014/main" val="1528978705"/>
                    </a:ext>
                  </a:extLst>
                </a:gridCol>
              </a:tblGrid>
              <a:tr h="167640">
                <a:tc>
                  <a:txBody>
                    <a:bodyPr/>
                    <a:lstStyle/>
                    <a:p>
                      <a:pPr algn="l" fontAlgn="b"/>
                      <a:endParaRPr lang="en-US" sz="1000" b="1"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992730884"/>
                  </a:ext>
                </a:extLst>
              </a:tr>
              <a:tr h="167640">
                <a:tc>
                  <a:txBody>
                    <a:bodyPr/>
                    <a:lstStyle/>
                    <a:p>
                      <a:pPr algn="l" fontAlgn="b"/>
                      <a:r>
                        <a:rPr lang="en-US" sz="1000" u="none" strike="noStrike">
                          <a:effectLst/>
                        </a:rPr>
                        <a:t>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8.4</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78275327"/>
                  </a:ext>
                </a:extLst>
              </a:tr>
              <a:tr h="167640">
                <a:tc>
                  <a:txBody>
                    <a:bodyPr/>
                    <a:lstStyle/>
                    <a:p>
                      <a:pPr algn="l" fontAlgn="b"/>
                      <a:r>
                        <a:rPr lang="en-US" sz="1000" u="none" strike="noStrike">
                          <a:effectLst/>
                        </a:rPr>
                        <a:t>Females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1.4</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693257295"/>
                  </a:ext>
                </a:extLst>
              </a:tr>
            </a:tbl>
          </a:graphicData>
        </a:graphic>
      </p:graphicFrame>
      <p:pic>
        <p:nvPicPr>
          <p:cNvPr id="9" name="Content Placeholder 8" descr="Age-Specific Primary &amp; Secondary Syphilis Rates by Gender, Minnesota, 2023. Refer to table on slide for full data. ">
            <a:extLst>
              <a:ext uri="{FF2B5EF4-FFF2-40B4-BE49-F238E27FC236}">
                <a16:creationId xmlns:a16="http://schemas.microsoft.com/office/drawing/2014/main" id="{BA742C59-B7B0-7D24-D6B5-28F13850AE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20108"/>
            <a:ext cx="10574172" cy="429575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0C3CD-31FA-4DBD-8E7A-F19BA7A856E7}"/>
              </a:ext>
            </a:extLst>
          </p:cNvPr>
          <p:cNvSpPr>
            <a:spLocks noGrp="1"/>
          </p:cNvSpPr>
          <p:nvPr>
            <p:ph type="title"/>
          </p:nvPr>
        </p:nvSpPr>
        <p:spPr/>
        <p:txBody>
          <a:bodyPr>
            <a:normAutofit fontScale="90000"/>
          </a:bodyPr>
          <a:lstStyle/>
          <a:p>
            <a:pPr algn="l"/>
            <a:r>
              <a:rPr lang="en-US" dirty="0"/>
              <a:t>Annual HIV/STI and Hepatitis 2023 Data Release Agenda</a:t>
            </a:r>
          </a:p>
        </p:txBody>
      </p:sp>
      <p:sp>
        <p:nvSpPr>
          <p:cNvPr id="8" name="Content Placeholder 7">
            <a:extLst>
              <a:ext uri="{FF2B5EF4-FFF2-40B4-BE49-F238E27FC236}">
                <a16:creationId xmlns:a16="http://schemas.microsoft.com/office/drawing/2014/main" id="{03902E03-B591-4F6E-AC5B-374B54646014}"/>
              </a:ext>
            </a:extLst>
          </p:cNvPr>
          <p:cNvSpPr>
            <a:spLocks noGrp="1"/>
          </p:cNvSpPr>
          <p:nvPr>
            <p:ph sz="quarter" idx="10"/>
          </p:nvPr>
        </p:nvSpPr>
        <p:spPr/>
        <p:txBody>
          <a:bodyPr>
            <a:normAutofit fontScale="85000" lnSpcReduction="20000"/>
          </a:bodyPr>
          <a:lstStyle/>
          <a:p>
            <a:pPr marL="0" indent="0">
              <a:buNone/>
            </a:pPr>
            <a:r>
              <a:rPr lang="en-US" dirty="0"/>
              <a:t>Thursday, April 25 from 2-3 p.m.</a:t>
            </a:r>
          </a:p>
          <a:p>
            <a:r>
              <a:rPr lang="en-US" dirty="0"/>
              <a:t>Introduction</a:t>
            </a:r>
          </a:p>
          <a:p>
            <a:r>
              <a:rPr lang="en-US" dirty="0"/>
              <a:t>2023 STI Data</a:t>
            </a:r>
          </a:p>
          <a:p>
            <a:r>
              <a:rPr lang="en-US" dirty="0"/>
              <a:t>2023 HIV Data </a:t>
            </a:r>
          </a:p>
          <a:p>
            <a:r>
              <a:rPr lang="en-US" dirty="0"/>
              <a:t>2023 Hepatitis Data</a:t>
            </a:r>
          </a:p>
          <a:p>
            <a:r>
              <a:rPr lang="en-US" dirty="0"/>
              <a:t>Prevention</a:t>
            </a:r>
          </a:p>
          <a:p>
            <a:pPr lvl="1"/>
            <a:r>
              <a:rPr lang="en-US" dirty="0"/>
              <a:t>Southside Harm Reduction</a:t>
            </a:r>
          </a:p>
          <a:p>
            <a:pPr lvl="1"/>
            <a:r>
              <a:rPr lang="en-US" dirty="0"/>
              <a:t>Native American Community Clinic (NACC)</a:t>
            </a:r>
          </a:p>
          <a:p>
            <a:r>
              <a:rPr lang="en-US" dirty="0"/>
              <a:t>Partner Services Update</a:t>
            </a:r>
          </a:p>
          <a:p>
            <a:r>
              <a:rPr lang="en-US" dirty="0"/>
              <a:t>Question &amp; Answers </a:t>
            </a:r>
          </a:p>
        </p:txBody>
      </p:sp>
      <p:sp>
        <p:nvSpPr>
          <p:cNvPr id="6" name="Slide Number Placeholder 5">
            <a:extLst>
              <a:ext uri="{FF2B5EF4-FFF2-40B4-BE49-F238E27FC236}">
                <a16:creationId xmlns:a16="http://schemas.microsoft.com/office/drawing/2014/main" id="{7ED2CDDD-8560-456C-B501-522F6C5AE4DC}"/>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22709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Cases by Race</a:t>
            </a:r>
            <a:br>
              <a:rPr lang="en-US" altLang="en-US" sz="2900" dirty="0">
                <a:solidFill>
                  <a:schemeClr val="bg1"/>
                </a:solidFill>
                <a:latin typeface="+mj-lt"/>
              </a:rPr>
            </a:br>
            <a:r>
              <a:rPr lang="en-US" altLang="en-US" sz="2900" dirty="0">
                <a:solidFill>
                  <a:schemeClr val="bg1"/>
                </a:solidFill>
                <a:latin typeface="+mj-lt"/>
              </a:rPr>
              <a:t>Minnesota, 2023</a:t>
            </a:r>
          </a:p>
        </p:txBody>
      </p:sp>
      <p:sp>
        <p:nvSpPr>
          <p:cNvPr id="38916" name="Text Box 3"/>
          <p:cNvSpPr txBox="1">
            <a:spLocks noChangeArrowheads="1"/>
          </p:cNvSpPr>
          <p:nvPr/>
        </p:nvSpPr>
        <p:spPr bwMode="auto">
          <a:xfrm>
            <a:off x="1905000" y="6129421"/>
            <a:ext cx="402246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*Includes people reported with more than one race </a:t>
            </a:r>
          </a:p>
        </p:txBody>
      </p:sp>
      <p:pic>
        <p:nvPicPr>
          <p:cNvPr id="5" name="Content Placeholder 4" descr="Primary &amp; Secondary Syphilis Cases by Race. Minnesota, 2023. Refer to slide notes for full data. ">
            <a:extLst>
              <a:ext uri="{FF2B5EF4-FFF2-40B4-BE49-F238E27FC236}">
                <a16:creationId xmlns:a16="http://schemas.microsoft.com/office/drawing/2014/main" id="{B3BAA81E-EC03-0407-D882-C39B8DFD24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1071" y="1686421"/>
            <a:ext cx="8109857" cy="4431159"/>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Rates by Age</a:t>
            </a:r>
            <a:br>
              <a:rPr lang="en-US" altLang="en-US" sz="2900" dirty="0">
                <a:solidFill>
                  <a:schemeClr val="bg1"/>
                </a:solidFill>
                <a:latin typeface="+mj-lt"/>
              </a:rPr>
            </a:br>
            <a:r>
              <a:rPr lang="en-US" altLang="en-US" sz="2900" dirty="0">
                <a:solidFill>
                  <a:schemeClr val="bg1"/>
                </a:solidFill>
                <a:latin typeface="+mj-lt"/>
              </a:rPr>
              <a:t>Minnesota, 2014-2023</a:t>
            </a:r>
          </a:p>
        </p:txBody>
      </p:sp>
      <p:graphicFrame>
        <p:nvGraphicFramePr>
          <p:cNvPr id="2" name="Table 1">
            <a:extLst>
              <a:ext uri="{FF2B5EF4-FFF2-40B4-BE49-F238E27FC236}">
                <a16:creationId xmlns:a16="http://schemas.microsoft.com/office/drawing/2014/main" id="{DBAA9F84-560D-6447-E1EC-FA14A58B8C55}"/>
              </a:ext>
            </a:extLst>
          </p:cNvPr>
          <p:cNvGraphicFramePr>
            <a:graphicFrameLocks noGrp="1"/>
          </p:cNvGraphicFramePr>
          <p:nvPr/>
        </p:nvGraphicFramePr>
        <p:xfrm>
          <a:off x="2743200" y="2927350"/>
          <a:ext cx="6705600" cy="100584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43168348"/>
                    </a:ext>
                  </a:extLst>
                </a:gridCol>
                <a:gridCol w="609600">
                  <a:extLst>
                    <a:ext uri="{9D8B030D-6E8A-4147-A177-3AD203B41FA5}">
                      <a16:colId xmlns:a16="http://schemas.microsoft.com/office/drawing/2014/main" val="3367083560"/>
                    </a:ext>
                  </a:extLst>
                </a:gridCol>
                <a:gridCol w="609600">
                  <a:extLst>
                    <a:ext uri="{9D8B030D-6E8A-4147-A177-3AD203B41FA5}">
                      <a16:colId xmlns:a16="http://schemas.microsoft.com/office/drawing/2014/main" val="2158355018"/>
                    </a:ext>
                  </a:extLst>
                </a:gridCol>
                <a:gridCol w="609600">
                  <a:extLst>
                    <a:ext uri="{9D8B030D-6E8A-4147-A177-3AD203B41FA5}">
                      <a16:colId xmlns:a16="http://schemas.microsoft.com/office/drawing/2014/main" val="2589092244"/>
                    </a:ext>
                  </a:extLst>
                </a:gridCol>
                <a:gridCol w="609600">
                  <a:extLst>
                    <a:ext uri="{9D8B030D-6E8A-4147-A177-3AD203B41FA5}">
                      <a16:colId xmlns:a16="http://schemas.microsoft.com/office/drawing/2014/main" val="2684003818"/>
                    </a:ext>
                  </a:extLst>
                </a:gridCol>
                <a:gridCol w="609600">
                  <a:extLst>
                    <a:ext uri="{9D8B030D-6E8A-4147-A177-3AD203B41FA5}">
                      <a16:colId xmlns:a16="http://schemas.microsoft.com/office/drawing/2014/main" val="702332113"/>
                    </a:ext>
                  </a:extLst>
                </a:gridCol>
                <a:gridCol w="609600">
                  <a:extLst>
                    <a:ext uri="{9D8B030D-6E8A-4147-A177-3AD203B41FA5}">
                      <a16:colId xmlns:a16="http://schemas.microsoft.com/office/drawing/2014/main" val="3166249868"/>
                    </a:ext>
                  </a:extLst>
                </a:gridCol>
                <a:gridCol w="609600">
                  <a:extLst>
                    <a:ext uri="{9D8B030D-6E8A-4147-A177-3AD203B41FA5}">
                      <a16:colId xmlns:a16="http://schemas.microsoft.com/office/drawing/2014/main" val="2120492493"/>
                    </a:ext>
                  </a:extLst>
                </a:gridCol>
                <a:gridCol w="609600">
                  <a:extLst>
                    <a:ext uri="{9D8B030D-6E8A-4147-A177-3AD203B41FA5}">
                      <a16:colId xmlns:a16="http://schemas.microsoft.com/office/drawing/2014/main" val="1134684841"/>
                    </a:ext>
                  </a:extLst>
                </a:gridCol>
                <a:gridCol w="609600">
                  <a:extLst>
                    <a:ext uri="{9D8B030D-6E8A-4147-A177-3AD203B41FA5}">
                      <a16:colId xmlns:a16="http://schemas.microsoft.com/office/drawing/2014/main" val="1806118099"/>
                    </a:ext>
                  </a:extLst>
                </a:gridCol>
                <a:gridCol w="609600">
                  <a:extLst>
                    <a:ext uri="{9D8B030D-6E8A-4147-A177-3AD203B41FA5}">
                      <a16:colId xmlns:a16="http://schemas.microsoft.com/office/drawing/2014/main" val="3021124067"/>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690665620"/>
                  </a:ext>
                </a:extLst>
              </a:tr>
              <a:tr h="167640">
                <a:tc>
                  <a:txBody>
                    <a:bodyPr/>
                    <a:lstStyle/>
                    <a:p>
                      <a:pPr algn="l" fontAlgn="b"/>
                      <a:r>
                        <a:rPr lang="en-US" sz="1000" u="none" strike="noStrike">
                          <a:effectLst/>
                        </a:rPr>
                        <a:t>15-19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58376333"/>
                  </a:ext>
                </a:extLst>
              </a:tr>
              <a:tr h="167640">
                <a:tc>
                  <a:txBody>
                    <a:bodyPr/>
                    <a:lstStyle/>
                    <a:p>
                      <a:pPr algn="l" fontAlgn="b"/>
                      <a:r>
                        <a:rPr lang="en-US" sz="1000" u="none" strike="noStrike">
                          <a:effectLst/>
                        </a:rPr>
                        <a:t>20-24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77405195"/>
                  </a:ext>
                </a:extLst>
              </a:tr>
              <a:tr h="167640">
                <a:tc>
                  <a:txBody>
                    <a:bodyPr/>
                    <a:lstStyle/>
                    <a:p>
                      <a:pPr algn="l" fontAlgn="b"/>
                      <a:r>
                        <a:rPr lang="en-US" sz="1000" u="none" strike="noStrike">
                          <a:effectLst/>
                        </a:rPr>
                        <a:t>25-29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494439058"/>
                  </a:ext>
                </a:extLst>
              </a:tr>
              <a:tr h="167640">
                <a:tc>
                  <a:txBody>
                    <a:bodyPr/>
                    <a:lstStyle/>
                    <a:p>
                      <a:pPr algn="l" fontAlgn="b"/>
                      <a:r>
                        <a:rPr lang="en-US" sz="1000" u="none" strike="noStrike">
                          <a:effectLst/>
                        </a:rPr>
                        <a:t>30-39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673313599"/>
                  </a:ext>
                </a:extLst>
              </a:tr>
              <a:tr h="167640">
                <a:tc>
                  <a:txBody>
                    <a:bodyPr/>
                    <a:lstStyle/>
                    <a:p>
                      <a:pPr algn="l" fontAlgn="b"/>
                      <a:r>
                        <a:rPr lang="en-US" sz="1000" u="none" strike="noStrike">
                          <a:effectLst/>
                        </a:rPr>
                        <a:t>40-49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12</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4002036512"/>
                  </a:ext>
                </a:extLst>
              </a:tr>
            </a:tbl>
          </a:graphicData>
        </a:graphic>
      </p:graphicFrame>
      <p:pic>
        <p:nvPicPr>
          <p:cNvPr id="8" name="Content Placeholder 7" descr="Primary &amp; Secondary Syphilis Rates by Age. Minnesota, 2014-2023. Refer to table on slide for full data.">
            <a:extLst>
              <a:ext uri="{FF2B5EF4-FFF2-40B4-BE49-F238E27FC236}">
                <a16:creationId xmlns:a16="http://schemas.microsoft.com/office/drawing/2014/main" id="{710C0F28-8A2B-E4DE-44B2-B838703D0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970" y="1822746"/>
            <a:ext cx="11024060" cy="4402183"/>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dirty="0"/>
              <a:t>Minnesota Department of Health STI Surveillance System</a:t>
            </a:r>
          </a:p>
        </p:txBody>
      </p:sp>
    </p:spTree>
    <p:extLst>
      <p:ext uri="{BB962C8B-B14F-4D97-AF65-F5344CB8AC3E}">
        <p14:creationId xmlns:p14="http://schemas.microsoft.com/office/powerpoint/2010/main" val="304849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Early Syphilis Cases</a:t>
            </a:r>
            <a:br>
              <a:rPr lang="en-US" sz="2900" dirty="0"/>
            </a:br>
            <a:r>
              <a:rPr lang="en-US" sz="2900" dirty="0"/>
              <a:t>Minnesota, 2023</a:t>
            </a:r>
          </a:p>
        </p:txBody>
      </p:sp>
      <p:graphicFrame>
        <p:nvGraphicFramePr>
          <p:cNvPr id="3" name="Table 2">
            <a:extLst>
              <a:ext uri="{FF2B5EF4-FFF2-40B4-BE49-F238E27FC236}">
                <a16:creationId xmlns:a16="http://schemas.microsoft.com/office/drawing/2014/main" id="{CFC69CF0-F617-35EE-D8ED-9B59EF6B6871}"/>
              </a:ext>
            </a:extLst>
          </p:cNvPr>
          <p:cNvGraphicFramePr>
            <a:graphicFrameLocks noGrp="1"/>
          </p:cNvGraphicFramePr>
          <p:nvPr/>
        </p:nvGraphicFramePr>
        <p:xfrm>
          <a:off x="5422900" y="1842115"/>
          <a:ext cx="1346200" cy="389382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627646023"/>
                    </a:ext>
                  </a:extLst>
                </a:gridCol>
                <a:gridCol w="635000">
                  <a:extLst>
                    <a:ext uri="{9D8B030D-6E8A-4147-A177-3AD203B41FA5}">
                      <a16:colId xmlns:a16="http://schemas.microsoft.com/office/drawing/2014/main" val="2779050719"/>
                    </a:ext>
                  </a:extLst>
                </a:gridCol>
              </a:tblGrid>
              <a:tr h="134025">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Cases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6191095"/>
                  </a:ext>
                </a:extLst>
              </a:tr>
              <a:tr h="124042">
                <a:tc>
                  <a:txBody>
                    <a:bodyPr/>
                    <a:lstStyle/>
                    <a:p>
                      <a:pPr algn="r" fontAlgn="b"/>
                      <a:r>
                        <a:rPr lang="en-US" sz="1000" u="none" strike="noStrike">
                          <a:effectLst/>
                        </a:rPr>
                        <a:t>2002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12</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007105394"/>
                  </a:ext>
                </a:extLst>
              </a:tr>
              <a:tr h="124042">
                <a:tc>
                  <a:txBody>
                    <a:bodyPr/>
                    <a:lstStyle/>
                    <a:p>
                      <a:pPr algn="r" fontAlgn="b"/>
                      <a:r>
                        <a:rPr lang="en-US" sz="1000" u="none" strike="noStrike">
                          <a:effectLst/>
                        </a:rPr>
                        <a:t>2003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04996672"/>
                  </a:ext>
                </a:extLst>
              </a:tr>
              <a:tr h="124042">
                <a:tc>
                  <a:txBody>
                    <a:bodyPr/>
                    <a:lstStyle/>
                    <a:p>
                      <a:pPr algn="r" fontAlgn="b"/>
                      <a:r>
                        <a:rPr lang="en-US" sz="1000" u="none" strike="noStrike">
                          <a:effectLst/>
                        </a:rPr>
                        <a:t>2004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6</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747071616"/>
                  </a:ext>
                </a:extLst>
              </a:tr>
              <a:tr h="124042">
                <a:tc>
                  <a:txBody>
                    <a:bodyPr/>
                    <a:lstStyle/>
                    <a:p>
                      <a:pPr algn="r" fontAlgn="b"/>
                      <a:r>
                        <a:rPr lang="en-US" sz="1000" u="none" strike="noStrike">
                          <a:effectLst/>
                        </a:rPr>
                        <a:t>2005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795027608"/>
                  </a:ext>
                </a:extLst>
              </a:tr>
              <a:tr h="124042">
                <a:tc>
                  <a:txBody>
                    <a:bodyPr/>
                    <a:lstStyle/>
                    <a:p>
                      <a:pPr algn="r" fontAlgn="b"/>
                      <a:r>
                        <a:rPr lang="en-US" sz="1000" u="none" strike="noStrike">
                          <a:effectLst/>
                        </a:rPr>
                        <a:t>2006</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14</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65905659"/>
                  </a:ext>
                </a:extLst>
              </a:tr>
              <a:tr h="124042">
                <a:tc>
                  <a:txBody>
                    <a:bodyPr/>
                    <a:lstStyle/>
                    <a:p>
                      <a:pPr algn="r" fontAlgn="b"/>
                      <a:r>
                        <a:rPr lang="en-US" sz="1000" u="none" strike="noStrike">
                          <a:effectLst/>
                        </a:rPr>
                        <a:t>2007</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2</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96583817"/>
                  </a:ext>
                </a:extLst>
              </a:tr>
              <a:tr h="124042">
                <a:tc>
                  <a:txBody>
                    <a:bodyPr/>
                    <a:lstStyle/>
                    <a:p>
                      <a:pPr algn="r" fontAlgn="b"/>
                      <a:r>
                        <a:rPr lang="en-US" sz="1000" u="none" strike="noStrike">
                          <a:effectLst/>
                        </a:rPr>
                        <a:t>2008</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5</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88863553"/>
                  </a:ext>
                </a:extLst>
              </a:tr>
              <a:tr h="124042">
                <a:tc>
                  <a:txBody>
                    <a:bodyPr/>
                    <a:lstStyle/>
                    <a:p>
                      <a:pPr algn="r" fontAlgn="b"/>
                      <a:r>
                        <a:rPr lang="en-US" sz="1000" u="none" strike="noStrike">
                          <a:effectLst/>
                        </a:rPr>
                        <a:t>2009</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20624939"/>
                  </a:ext>
                </a:extLst>
              </a:tr>
              <a:tr h="124042">
                <a:tc>
                  <a:txBody>
                    <a:bodyPr/>
                    <a:lstStyle/>
                    <a:p>
                      <a:pPr algn="r" fontAlgn="b"/>
                      <a:r>
                        <a:rPr lang="en-US" sz="1000" u="none" strike="noStrike">
                          <a:effectLst/>
                        </a:rPr>
                        <a:t>2010</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14</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304486044"/>
                  </a:ext>
                </a:extLst>
              </a:tr>
              <a:tr h="134025">
                <a:tc>
                  <a:txBody>
                    <a:bodyPr/>
                    <a:lstStyle/>
                    <a:p>
                      <a:pPr algn="r" fontAlgn="b"/>
                      <a:r>
                        <a:rPr lang="en-US" sz="1000" u="none" strike="noStrike">
                          <a:effectLst/>
                        </a:rPr>
                        <a:t>2011</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7521933"/>
                  </a:ext>
                </a:extLst>
              </a:tr>
              <a:tr h="134025">
                <a:tc>
                  <a:txBody>
                    <a:bodyPr/>
                    <a:lstStyle/>
                    <a:p>
                      <a:pPr algn="r" fontAlgn="b"/>
                      <a:r>
                        <a:rPr lang="en-US" sz="1000" u="none" strike="noStrike">
                          <a:effectLst/>
                        </a:rPr>
                        <a:t>2012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24976014"/>
                  </a:ext>
                </a:extLst>
              </a:tr>
              <a:tr h="134025">
                <a:tc>
                  <a:txBody>
                    <a:bodyPr/>
                    <a:lstStyle/>
                    <a:p>
                      <a:pPr algn="r" fontAlgn="b"/>
                      <a:r>
                        <a:rPr lang="en-US" sz="1000" u="none" strike="noStrike">
                          <a:effectLst/>
                        </a:rPr>
                        <a:t>2013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1512886"/>
                  </a:ext>
                </a:extLst>
              </a:tr>
              <a:tr h="134025">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5970184"/>
                  </a:ext>
                </a:extLst>
              </a:tr>
              <a:tr h="134025">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6844788"/>
                  </a:ext>
                </a:extLst>
              </a:tr>
              <a:tr h="134025">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7727719"/>
                  </a:ext>
                </a:extLst>
              </a:tr>
              <a:tr h="134025">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24305884"/>
                  </a:ext>
                </a:extLst>
              </a:tr>
              <a:tr h="134025">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445552"/>
                  </a:ext>
                </a:extLst>
              </a:tr>
              <a:tr h="134025">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84681611"/>
                  </a:ext>
                </a:extLst>
              </a:tr>
              <a:tr h="134025">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99066576"/>
                  </a:ext>
                </a:extLst>
              </a:tr>
              <a:tr h="134025">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39857014"/>
                  </a:ext>
                </a:extLst>
              </a:tr>
              <a:tr h="134025">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345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3601636"/>
                  </a:ext>
                </a:extLst>
              </a:tr>
              <a:tr h="134025">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268</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31060734"/>
                  </a:ext>
                </a:extLst>
              </a:tr>
            </a:tbl>
          </a:graphicData>
        </a:graphic>
      </p:graphicFrame>
      <p:pic>
        <p:nvPicPr>
          <p:cNvPr id="8" name="Content Placeholder 7" descr="Female early syphilis cases. Minnesota, 2023. Refer to table on slide for full data. ">
            <a:extLst>
              <a:ext uri="{FF2B5EF4-FFF2-40B4-BE49-F238E27FC236}">
                <a16:creationId xmlns:a16="http://schemas.microsoft.com/office/drawing/2014/main" id="{88C357F7-168D-AB89-2749-D77F829932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32479"/>
            <a:ext cx="10502314" cy="4513091"/>
          </a:xfrm>
        </p:spPr>
      </p:pic>
    </p:spTree>
    <p:extLst>
      <p:ext uri="{BB962C8B-B14F-4D97-AF65-F5344CB8AC3E}">
        <p14:creationId xmlns:p14="http://schemas.microsoft.com/office/powerpoint/2010/main" val="307719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Syphilis Cases (All Stages)</a:t>
            </a:r>
            <a:br>
              <a:rPr lang="en-US" sz="2900" dirty="0"/>
            </a:br>
            <a:r>
              <a:rPr lang="en-US" sz="2900" dirty="0"/>
              <a:t>Minnesota, 2023</a:t>
            </a:r>
          </a:p>
        </p:txBody>
      </p:sp>
      <p:graphicFrame>
        <p:nvGraphicFramePr>
          <p:cNvPr id="5" name="Table 4">
            <a:extLst>
              <a:ext uri="{FF2B5EF4-FFF2-40B4-BE49-F238E27FC236}">
                <a16:creationId xmlns:a16="http://schemas.microsoft.com/office/drawing/2014/main" id="{FCB4DA08-32FF-F3B6-3003-46EAB0348BA3}"/>
              </a:ext>
            </a:extLst>
          </p:cNvPr>
          <p:cNvGraphicFramePr>
            <a:graphicFrameLocks noGrp="1"/>
          </p:cNvGraphicFramePr>
          <p:nvPr/>
        </p:nvGraphicFramePr>
        <p:xfrm>
          <a:off x="5422900" y="2424113"/>
          <a:ext cx="1346200" cy="201168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2102743003"/>
                    </a:ext>
                  </a:extLst>
                </a:gridCol>
                <a:gridCol w="635000">
                  <a:extLst>
                    <a:ext uri="{9D8B030D-6E8A-4147-A177-3AD203B41FA5}">
                      <a16:colId xmlns:a16="http://schemas.microsoft.com/office/drawing/2014/main" val="1471477410"/>
                    </a:ext>
                  </a:extLst>
                </a:gridCol>
              </a:tblGrid>
              <a:tr h="182880">
                <a:tc>
                  <a:txBody>
                    <a:bodyPr/>
                    <a:lstStyle/>
                    <a:p>
                      <a:pPr algn="l"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Cases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6142766"/>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07889132"/>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177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46948244"/>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7674692"/>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31944829"/>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8152816"/>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02969141"/>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08992883"/>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7477352"/>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6264993"/>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633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4078913"/>
                  </a:ext>
                </a:extLst>
              </a:tr>
            </a:tbl>
          </a:graphicData>
        </a:graphic>
      </p:graphicFrame>
      <p:pic>
        <p:nvPicPr>
          <p:cNvPr id="10" name="Content Placeholder 9" descr="Female Syphilis Cases (All Stages)&#10;Minnesota, 2023. Refer to table on slide for full data. ">
            <a:extLst>
              <a:ext uri="{FF2B5EF4-FFF2-40B4-BE49-F238E27FC236}">
                <a16:creationId xmlns:a16="http://schemas.microsoft.com/office/drawing/2014/main" id="{CA194F16-42EA-73BB-584B-5BA05E34A8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8641" y="1643052"/>
            <a:ext cx="9654717" cy="4140925"/>
          </a:xfrm>
        </p:spPr>
      </p:pic>
    </p:spTree>
    <p:extLst>
      <p:ext uri="{BB962C8B-B14F-4D97-AF65-F5344CB8AC3E}">
        <p14:creationId xmlns:p14="http://schemas.microsoft.com/office/powerpoint/2010/main" val="31529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2023</a:t>
            </a:r>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j-lt"/>
              </a:rPr>
              <a:t>Suburban = Seven-county metro area including Anoka, Carver, Dakota, Hennepin (excluding Minneapolis), Ramsey (excluding St. Paul), Scott, and Washington counties.  Greater MN = All other Minnesota counties outside the seven-county metro area.</a:t>
            </a:r>
          </a:p>
        </p:txBody>
      </p:sp>
      <p:pic>
        <p:nvPicPr>
          <p:cNvPr id="5" name="Content Placeholder 4" descr="Early Syphilis Infections in Females by Residence at Diagnosis. Minnesota, 2023. Refer to slide notes for full data. ">
            <a:extLst>
              <a:ext uri="{FF2B5EF4-FFF2-40B4-BE49-F238E27FC236}">
                <a16:creationId xmlns:a16="http://schemas.microsoft.com/office/drawing/2014/main" id="{76F73A02-6CEE-B4CB-FAD2-BE3EF6C9E5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0183" y="1459499"/>
            <a:ext cx="5434148" cy="4486790"/>
          </a:xfrm>
        </p:spPr>
      </p:pic>
    </p:spTree>
    <p:extLst>
      <p:ext uri="{BB962C8B-B14F-4D97-AF65-F5344CB8AC3E}">
        <p14:creationId xmlns:p14="http://schemas.microsoft.com/office/powerpoint/2010/main" val="24503853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2023</a:t>
            </a:r>
          </a:p>
        </p:txBody>
      </p:sp>
      <p:sp>
        <p:nvSpPr>
          <p:cNvPr id="38916" name="Text Box 3"/>
          <p:cNvSpPr txBox="1">
            <a:spLocks noChangeArrowheads="1"/>
          </p:cNvSpPr>
          <p:nvPr/>
        </p:nvSpPr>
        <p:spPr bwMode="auto">
          <a:xfrm>
            <a:off x="1394804" y="6150357"/>
            <a:ext cx="4701196"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people reported with more than one race </a:t>
            </a:r>
          </a:p>
        </p:txBody>
      </p:sp>
      <p:pic>
        <p:nvPicPr>
          <p:cNvPr id="5" name="Content Placeholder 4" descr="Early Syphilis Cases in Females by Race/Ethnicity. Minnesota, 2023. Refer to slide notes for full data. ">
            <a:extLst>
              <a:ext uri="{FF2B5EF4-FFF2-40B4-BE49-F238E27FC236}">
                <a16:creationId xmlns:a16="http://schemas.microsoft.com/office/drawing/2014/main" id="{352FF0C1-8D9F-145C-A694-DBF701FDA1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0731" y="1528355"/>
            <a:ext cx="6730537" cy="4377880"/>
          </a:xfrm>
        </p:spPr>
      </p:pic>
    </p:spTree>
    <p:extLst>
      <p:ext uri="{BB962C8B-B14F-4D97-AF65-F5344CB8AC3E}">
        <p14:creationId xmlns:p14="http://schemas.microsoft.com/office/powerpoint/2010/main" val="23659972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Congenital Syphilis Rates Among Infants</a:t>
            </a:r>
            <a:br>
              <a:rPr lang="en-US" altLang="en-US" sz="2900" dirty="0"/>
            </a:br>
            <a:r>
              <a:rPr lang="en-US" altLang="en-US" sz="2900" dirty="0"/>
              <a:t>Minnesota, 2014-2023</a:t>
            </a:r>
            <a:endParaRPr lang="en-US" sz="2900" dirty="0"/>
          </a:p>
        </p:txBody>
      </p:sp>
      <p:graphicFrame>
        <p:nvGraphicFramePr>
          <p:cNvPr id="3" name="Table 2">
            <a:extLst>
              <a:ext uri="{FF2B5EF4-FFF2-40B4-BE49-F238E27FC236}">
                <a16:creationId xmlns:a16="http://schemas.microsoft.com/office/drawing/2014/main" id="{2715475F-6459-16B4-2D67-0211F82A468D}"/>
              </a:ext>
            </a:extLst>
          </p:cNvPr>
          <p:cNvGraphicFramePr>
            <a:graphicFrameLocks noGrp="1"/>
          </p:cNvGraphicFramePr>
          <p:nvPr/>
        </p:nvGraphicFramePr>
        <p:xfrm>
          <a:off x="5118100" y="2332038"/>
          <a:ext cx="1955800" cy="219456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4134316845"/>
                    </a:ext>
                  </a:extLst>
                </a:gridCol>
                <a:gridCol w="635000">
                  <a:extLst>
                    <a:ext uri="{9D8B030D-6E8A-4147-A177-3AD203B41FA5}">
                      <a16:colId xmlns:a16="http://schemas.microsoft.com/office/drawing/2014/main" val="1163334985"/>
                    </a:ext>
                  </a:extLst>
                </a:gridCol>
                <a:gridCol w="609600">
                  <a:extLst>
                    <a:ext uri="{9D8B030D-6E8A-4147-A177-3AD203B41FA5}">
                      <a16:colId xmlns:a16="http://schemas.microsoft.com/office/drawing/2014/main" val="968811373"/>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Rate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Count</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96729071"/>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84447015"/>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4792122"/>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6704121"/>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47013754"/>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2439051"/>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58865303"/>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65254653"/>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6462637"/>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91061131"/>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88397604"/>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35208593"/>
                  </a:ext>
                </a:extLst>
              </a:tr>
            </a:tbl>
          </a:graphicData>
        </a:graphic>
      </p:graphicFrame>
      <p:pic>
        <p:nvPicPr>
          <p:cNvPr id="8" name="Content Placeholder 7" descr="Congenital Syphilis Rates Among Infants&#10;Minnesota, 2014-2023. Refer to table on slide for full data. ">
            <a:extLst>
              <a:ext uri="{FF2B5EF4-FFF2-40B4-BE49-F238E27FC236}">
                <a16:creationId xmlns:a16="http://schemas.microsoft.com/office/drawing/2014/main" id="{FDEFEED9-96F4-3CD4-DF4F-A0ECB7B9B3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2860" y="1703580"/>
            <a:ext cx="9980598" cy="4272517"/>
          </a:xfrm>
        </p:spPr>
      </p:pic>
    </p:spTree>
    <p:extLst>
      <p:ext uri="{BB962C8B-B14F-4D97-AF65-F5344CB8AC3E}">
        <p14:creationId xmlns:p14="http://schemas.microsoft.com/office/powerpoint/2010/main" val="197385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Primary and Secondary Syphilis Rates among Females aged 15-44 years and Number of Congenital Syphilis Cases – Minnesota, 2006-2023</a:t>
            </a:r>
          </a:p>
        </p:txBody>
      </p:sp>
      <p:graphicFrame>
        <p:nvGraphicFramePr>
          <p:cNvPr id="3" name="Table 2">
            <a:extLst>
              <a:ext uri="{FF2B5EF4-FFF2-40B4-BE49-F238E27FC236}">
                <a16:creationId xmlns:a16="http://schemas.microsoft.com/office/drawing/2014/main" id="{1A03387E-B1B1-17C8-1FE8-1CA3BB33D6A4}"/>
              </a:ext>
            </a:extLst>
          </p:cNvPr>
          <p:cNvGraphicFramePr>
            <a:graphicFrameLocks noGrp="1"/>
          </p:cNvGraphicFramePr>
          <p:nvPr/>
        </p:nvGraphicFramePr>
        <p:xfrm>
          <a:off x="5118100" y="2114593"/>
          <a:ext cx="1955800" cy="380238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722384875"/>
                    </a:ext>
                  </a:extLst>
                </a:gridCol>
                <a:gridCol w="635000">
                  <a:extLst>
                    <a:ext uri="{9D8B030D-6E8A-4147-A177-3AD203B41FA5}">
                      <a16:colId xmlns:a16="http://schemas.microsoft.com/office/drawing/2014/main" val="2297065363"/>
                    </a:ext>
                  </a:extLst>
                </a:gridCol>
                <a:gridCol w="609600">
                  <a:extLst>
                    <a:ext uri="{9D8B030D-6E8A-4147-A177-3AD203B41FA5}">
                      <a16:colId xmlns:a16="http://schemas.microsoft.com/office/drawing/2014/main" val="621334159"/>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P&amp;S Rate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Congential Syphilis Case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32040460"/>
                  </a:ext>
                </a:extLst>
              </a:tr>
              <a:tr h="182880">
                <a:tc>
                  <a:txBody>
                    <a:bodyPr/>
                    <a:lstStyle/>
                    <a:p>
                      <a:pPr algn="r" fontAlgn="b"/>
                      <a:r>
                        <a:rPr lang="en-US" sz="1000" u="none" strike="noStrike">
                          <a:effectLst/>
                        </a:rPr>
                        <a:t>2006</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54029192"/>
                  </a:ext>
                </a:extLst>
              </a:tr>
              <a:tr h="182880">
                <a:tc>
                  <a:txBody>
                    <a:bodyPr/>
                    <a:lstStyle/>
                    <a:p>
                      <a:pPr algn="r" fontAlgn="b"/>
                      <a:r>
                        <a:rPr lang="en-US" sz="1000" u="none" strike="noStrike">
                          <a:effectLst/>
                        </a:rPr>
                        <a:t>2007</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6800689"/>
                  </a:ext>
                </a:extLst>
              </a:tr>
              <a:tr h="182880">
                <a:tc>
                  <a:txBody>
                    <a:bodyPr/>
                    <a:lstStyle/>
                    <a:p>
                      <a:pPr algn="r" fontAlgn="b"/>
                      <a:r>
                        <a:rPr lang="en-US" sz="1000" u="none" strike="noStrike">
                          <a:effectLst/>
                        </a:rPr>
                        <a:t>2008</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04524723"/>
                  </a:ext>
                </a:extLst>
              </a:tr>
              <a:tr h="182880">
                <a:tc>
                  <a:txBody>
                    <a:bodyPr/>
                    <a:lstStyle/>
                    <a:p>
                      <a:pPr algn="r" fontAlgn="b"/>
                      <a:r>
                        <a:rPr lang="en-US" sz="1000" u="none" strike="noStrike">
                          <a:effectLst/>
                        </a:rPr>
                        <a:t>2009</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09164105"/>
                  </a:ext>
                </a:extLst>
              </a:tr>
              <a:tr h="182880">
                <a:tc>
                  <a:txBody>
                    <a:bodyPr/>
                    <a:lstStyle/>
                    <a:p>
                      <a:pPr algn="r" fontAlgn="b"/>
                      <a:r>
                        <a:rPr lang="en-US" sz="1000" u="none" strike="noStrike">
                          <a:effectLst/>
                        </a:rPr>
                        <a:t>2010</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2004805"/>
                  </a:ext>
                </a:extLst>
              </a:tr>
              <a:tr h="182880">
                <a:tc>
                  <a:txBody>
                    <a:bodyPr/>
                    <a:lstStyle/>
                    <a:p>
                      <a:pPr algn="r" fontAlgn="b"/>
                      <a:r>
                        <a:rPr lang="en-US" sz="1000" u="none" strike="noStrike">
                          <a:effectLst/>
                        </a:rPr>
                        <a:t>2011</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4573420"/>
                  </a:ext>
                </a:extLst>
              </a:tr>
              <a:tr h="182880">
                <a:tc>
                  <a:txBody>
                    <a:bodyPr/>
                    <a:lstStyle/>
                    <a:p>
                      <a:pPr algn="r" fontAlgn="b"/>
                      <a:r>
                        <a:rPr lang="en-US" sz="1000" u="none" strike="noStrike">
                          <a:effectLst/>
                        </a:rPr>
                        <a:t>2012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82632924"/>
                  </a:ext>
                </a:extLst>
              </a:tr>
              <a:tr h="182880">
                <a:tc>
                  <a:txBody>
                    <a:bodyPr/>
                    <a:lstStyle/>
                    <a:p>
                      <a:pPr algn="r" fontAlgn="b"/>
                      <a:r>
                        <a:rPr lang="en-US" sz="1000" u="none" strike="noStrike">
                          <a:effectLst/>
                        </a:rPr>
                        <a:t>2013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1053842"/>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45604277"/>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8340237"/>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38521942"/>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09139822"/>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5517773"/>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81946904"/>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90626769"/>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0754210"/>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9929850"/>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29</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87525127"/>
                  </a:ext>
                </a:extLst>
              </a:tr>
            </a:tbl>
          </a:graphicData>
        </a:graphic>
      </p:graphicFrame>
      <p:pic>
        <p:nvPicPr>
          <p:cNvPr id="8" name="Content Placeholder 7" descr="Primary and Secondary Syphilis Rates among Females aged 15-44 years and Number of Congenital Syphilis Cases – Minnesota, 2006-2023. Refer to table on slide for full data. ">
            <a:extLst>
              <a:ext uri="{FF2B5EF4-FFF2-40B4-BE49-F238E27FC236}">
                <a16:creationId xmlns:a16="http://schemas.microsoft.com/office/drawing/2014/main" id="{EAAD86F2-EA76-EF4A-22EB-BE218D9343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732" y="1765693"/>
            <a:ext cx="11226536" cy="4689566"/>
          </a:xfrm>
        </p:spPr>
      </p:pic>
    </p:spTree>
    <p:extLst>
      <p:ext uri="{BB962C8B-B14F-4D97-AF65-F5344CB8AC3E}">
        <p14:creationId xmlns:p14="http://schemas.microsoft.com/office/powerpoint/2010/main" val="3675858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F0EE-C4AD-9FFB-A6A9-E744072E2334}"/>
              </a:ext>
            </a:extLst>
          </p:cNvPr>
          <p:cNvSpPr>
            <a:spLocks noGrp="1"/>
          </p:cNvSpPr>
          <p:nvPr>
            <p:ph type="title"/>
          </p:nvPr>
        </p:nvSpPr>
        <p:spPr/>
        <p:txBody>
          <a:bodyPr>
            <a:normAutofit fontScale="90000"/>
          </a:bodyPr>
          <a:lstStyle/>
          <a:p>
            <a:r>
              <a:rPr lang="en-US" b="1"/>
              <a:t>Minnesota Congenital Syphilis Cases, 2015-2023: </a:t>
            </a:r>
            <a:br>
              <a:rPr lang="en-US" b="1"/>
            </a:br>
            <a:r>
              <a:rPr lang="en-US" b="1"/>
              <a:t>Missed Opportunities</a:t>
            </a:r>
          </a:p>
        </p:txBody>
      </p:sp>
      <p:sp>
        <p:nvSpPr>
          <p:cNvPr id="4" name="Date Placeholder 3">
            <a:extLst>
              <a:ext uri="{FF2B5EF4-FFF2-40B4-BE49-F238E27FC236}">
                <a16:creationId xmlns:a16="http://schemas.microsoft.com/office/drawing/2014/main" id="{5699431D-5583-C213-38F5-AE62ABBF045A}"/>
              </a:ext>
            </a:extLst>
          </p:cNvPr>
          <p:cNvSpPr>
            <a:spLocks noGrp="1"/>
          </p:cNvSpPr>
          <p:nvPr>
            <p:ph type="dt" sz="half" idx="10"/>
          </p:nvPr>
        </p:nvSpPr>
        <p:spPr/>
        <p:txBody>
          <a:bodyPr/>
          <a:lstStyle/>
          <a:p>
            <a:fld id="{824D5D47-1752-4D84-8BFB-C2F71A34C932}" type="datetime1">
              <a:rPr lang="en-US" smtClean="0"/>
              <a:t>5/13/2024</a:t>
            </a:fld>
            <a:endParaRPr lang="en-US"/>
          </a:p>
        </p:txBody>
      </p:sp>
      <p:sp>
        <p:nvSpPr>
          <p:cNvPr id="5" name="Footer Placeholder 4">
            <a:extLst>
              <a:ext uri="{FF2B5EF4-FFF2-40B4-BE49-F238E27FC236}">
                <a16:creationId xmlns:a16="http://schemas.microsoft.com/office/drawing/2014/main" id="{9E34A87C-9E61-395A-1F6A-2DEF2819EB42}"/>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A509ED07-BC24-D01F-3C03-026A1DAD9EEB}"/>
              </a:ext>
            </a:extLst>
          </p:cNvPr>
          <p:cNvSpPr>
            <a:spLocks noGrp="1"/>
          </p:cNvSpPr>
          <p:nvPr>
            <p:ph type="sldNum" sz="quarter" idx="12"/>
          </p:nvPr>
        </p:nvSpPr>
        <p:spPr/>
        <p:txBody>
          <a:bodyPr/>
          <a:lstStyle/>
          <a:p>
            <a:fld id="{48F63A3B-78C7-47BE-AE5E-E10140E04643}" type="slidenum">
              <a:rPr lang="en-US" smtClean="0"/>
              <a:t>29</a:t>
            </a:fld>
            <a:endParaRPr lang="en-US"/>
          </a:p>
        </p:txBody>
      </p:sp>
      <p:sp>
        <p:nvSpPr>
          <p:cNvPr id="9" name="Content Placeholder 8">
            <a:extLst>
              <a:ext uri="{FF2B5EF4-FFF2-40B4-BE49-F238E27FC236}">
                <a16:creationId xmlns:a16="http://schemas.microsoft.com/office/drawing/2014/main" id="{54E4E065-52B3-1850-5641-C83129266D62}"/>
              </a:ext>
            </a:extLst>
          </p:cNvPr>
          <p:cNvSpPr>
            <a:spLocks noGrp="1"/>
          </p:cNvSpPr>
          <p:nvPr>
            <p:ph idx="1"/>
          </p:nvPr>
        </p:nvSpPr>
        <p:spPr>
          <a:xfrm>
            <a:off x="2732182" y="2038119"/>
            <a:ext cx="8621617" cy="4138843"/>
          </a:xfrm>
        </p:spPr>
        <p:txBody>
          <a:bodyPr>
            <a:normAutofit/>
          </a:bodyPr>
          <a:lstStyle/>
          <a:p>
            <a:r>
              <a:rPr lang="en-US" sz="1400" dirty="0"/>
              <a:t>MN congenital syphilis cases (N=113)</a:t>
            </a:r>
          </a:p>
          <a:p>
            <a:pPr lvl="1"/>
            <a:r>
              <a:rPr lang="en-US" sz="1200" dirty="0"/>
              <a:t>Timely testing less than or equal to 30 days priority to delivery. N=34 (30%)</a:t>
            </a:r>
          </a:p>
          <a:p>
            <a:pPr lvl="2"/>
            <a:r>
              <a:rPr lang="en-US" sz="1050" dirty="0"/>
              <a:t>Inadequate treatment, N=32 (94%)</a:t>
            </a:r>
          </a:p>
          <a:p>
            <a:pPr lvl="2"/>
            <a:r>
              <a:rPr lang="en-US" sz="1050" dirty="0"/>
              <a:t>Timely testing and timely treatment, N=2 (6%)</a:t>
            </a:r>
          </a:p>
          <a:p>
            <a:pPr lvl="1"/>
            <a:r>
              <a:rPr lang="en-US" sz="1200" dirty="0"/>
              <a:t>Late* or no testing during pregnancy. N=38 (34%)</a:t>
            </a:r>
          </a:p>
          <a:p>
            <a:pPr lvl="1"/>
            <a:r>
              <a:rPr lang="en-US" sz="1200" dirty="0"/>
              <a:t>Late identification of seroconversion. N=41 (36%)</a:t>
            </a:r>
          </a:p>
          <a:p>
            <a:pPr marL="0" indent="0">
              <a:buNone/>
            </a:pPr>
            <a:r>
              <a:rPr lang="en-US" sz="1600" dirty="0"/>
              <a:t>*late testing is testing greater than 30 days prior to delivery</a:t>
            </a:r>
          </a:p>
        </p:txBody>
      </p:sp>
      <p:pic>
        <p:nvPicPr>
          <p:cNvPr id="11" name="Picture 10" descr="Flowchart. Refer to text on slide for full information. ">
            <a:extLst>
              <a:ext uri="{FF2B5EF4-FFF2-40B4-BE49-F238E27FC236}">
                <a16:creationId xmlns:a16="http://schemas.microsoft.com/office/drawing/2014/main" id="{AD296507-33F6-86A7-17AA-98213E916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910" y="1625728"/>
            <a:ext cx="8989556" cy="4330517"/>
          </a:xfrm>
          <a:prstGeom prst="rect">
            <a:avLst/>
          </a:prstGeom>
        </p:spPr>
      </p:pic>
    </p:spTree>
    <p:extLst>
      <p:ext uri="{BB962C8B-B14F-4D97-AF65-F5344CB8AC3E}">
        <p14:creationId xmlns:p14="http://schemas.microsoft.com/office/powerpoint/2010/main" val="173385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0C3CD-31FA-4DBD-8E7A-F19BA7A856E7}"/>
              </a:ext>
            </a:extLst>
          </p:cNvPr>
          <p:cNvSpPr>
            <a:spLocks noGrp="1"/>
          </p:cNvSpPr>
          <p:nvPr>
            <p:ph type="title"/>
          </p:nvPr>
        </p:nvSpPr>
        <p:spPr/>
        <p:txBody>
          <a:bodyPr/>
          <a:lstStyle/>
          <a:p>
            <a:pPr algn="l"/>
            <a:r>
              <a:rPr lang="en-US" dirty="0"/>
              <a:t>Reminders</a:t>
            </a:r>
          </a:p>
        </p:txBody>
      </p:sp>
      <p:sp>
        <p:nvSpPr>
          <p:cNvPr id="8" name="Content Placeholder 7">
            <a:extLst>
              <a:ext uri="{FF2B5EF4-FFF2-40B4-BE49-F238E27FC236}">
                <a16:creationId xmlns:a16="http://schemas.microsoft.com/office/drawing/2014/main" id="{03902E03-B591-4F6E-AC5B-374B54646014}"/>
              </a:ext>
            </a:extLst>
          </p:cNvPr>
          <p:cNvSpPr>
            <a:spLocks noGrp="1"/>
          </p:cNvSpPr>
          <p:nvPr>
            <p:ph sz="quarter" idx="10"/>
          </p:nvPr>
        </p:nvSpPr>
        <p:spPr/>
        <p:txBody>
          <a:bodyPr/>
          <a:lstStyle/>
          <a:p>
            <a:r>
              <a:rPr lang="en-US" dirty="0"/>
              <a:t>Please submit questions to the Q&amp;A throughout the presentation, answered at the end</a:t>
            </a:r>
          </a:p>
          <a:p>
            <a:pPr lvl="1"/>
            <a:r>
              <a:rPr lang="en-US" dirty="0"/>
              <a:t>Q&amp;A option is to the left of the settings gear, near the top of the screen</a:t>
            </a:r>
          </a:p>
          <a:p>
            <a:r>
              <a:rPr lang="en-US" dirty="0"/>
              <a:t>Select the “more” option on your screen to enable subtitles</a:t>
            </a:r>
          </a:p>
        </p:txBody>
      </p:sp>
      <p:sp>
        <p:nvSpPr>
          <p:cNvPr id="6" name="Slide Number Placeholder 5">
            <a:extLst>
              <a:ext uri="{FF2B5EF4-FFF2-40B4-BE49-F238E27FC236}">
                <a16:creationId xmlns:a16="http://schemas.microsoft.com/office/drawing/2014/main" id="{7ED2CDDD-8560-456C-B501-522F6C5AE4DC}"/>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401595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7CD5-5780-FA97-435F-020985FEAD94}"/>
              </a:ext>
            </a:extLst>
          </p:cNvPr>
          <p:cNvSpPr>
            <a:spLocks noGrp="1"/>
          </p:cNvSpPr>
          <p:nvPr>
            <p:ph type="title"/>
          </p:nvPr>
        </p:nvSpPr>
        <p:spPr/>
        <p:txBody>
          <a:bodyPr>
            <a:normAutofit fontScale="90000"/>
          </a:bodyPr>
          <a:lstStyle/>
          <a:p>
            <a:r>
              <a:rPr lang="en-US" b="1"/>
              <a:t>Minnesota Congenital Syphilis Cases, 2015-2023:</a:t>
            </a:r>
            <a:br>
              <a:rPr lang="en-US" b="1"/>
            </a:br>
            <a:r>
              <a:rPr lang="en-US" b="1"/>
              <a:t>Ethnicity and Race of Birth Parent (n=106)</a:t>
            </a:r>
          </a:p>
        </p:txBody>
      </p:sp>
      <p:sp>
        <p:nvSpPr>
          <p:cNvPr id="5" name="Date Placeholder 4">
            <a:extLst>
              <a:ext uri="{FF2B5EF4-FFF2-40B4-BE49-F238E27FC236}">
                <a16:creationId xmlns:a16="http://schemas.microsoft.com/office/drawing/2014/main" id="{228B7981-303C-E055-4459-118761491B0F}"/>
              </a:ext>
            </a:extLst>
          </p:cNvPr>
          <p:cNvSpPr>
            <a:spLocks noGrp="1"/>
          </p:cNvSpPr>
          <p:nvPr>
            <p:ph type="dt" sz="half" idx="10"/>
          </p:nvPr>
        </p:nvSpPr>
        <p:spPr/>
        <p:txBody>
          <a:bodyPr/>
          <a:lstStyle/>
          <a:p>
            <a:fld id="{7C198DD1-C477-482D-A126-3FBDD1778E48}" type="datetime1">
              <a:rPr lang="en-US" smtClean="0"/>
              <a:t>5/13/2024</a:t>
            </a:fld>
            <a:endParaRPr lang="en-US"/>
          </a:p>
        </p:txBody>
      </p:sp>
      <p:sp>
        <p:nvSpPr>
          <p:cNvPr id="6" name="Footer Placeholder 5">
            <a:extLst>
              <a:ext uri="{FF2B5EF4-FFF2-40B4-BE49-F238E27FC236}">
                <a16:creationId xmlns:a16="http://schemas.microsoft.com/office/drawing/2014/main" id="{5549A5C7-195F-B1BA-F771-451754978093}"/>
              </a:ext>
            </a:extLst>
          </p:cNvPr>
          <p:cNvSpPr>
            <a:spLocks noGrp="1"/>
          </p:cNvSpPr>
          <p:nvPr>
            <p:ph type="ftr" sz="quarter" idx="3"/>
          </p:nvPr>
        </p:nvSpPr>
        <p:spPr/>
        <p:txBody>
          <a:bodyPr/>
          <a:lstStyle/>
          <a:p>
            <a:r>
              <a:rPr lang="en-US"/>
              <a:t>health.state.mn.us</a:t>
            </a:r>
          </a:p>
        </p:txBody>
      </p:sp>
      <p:sp>
        <p:nvSpPr>
          <p:cNvPr id="7" name="Slide Number Placeholder 6">
            <a:extLst>
              <a:ext uri="{FF2B5EF4-FFF2-40B4-BE49-F238E27FC236}">
                <a16:creationId xmlns:a16="http://schemas.microsoft.com/office/drawing/2014/main" id="{7E984D0A-8CFF-898F-8ABA-24BA267124E5}"/>
              </a:ext>
            </a:extLst>
          </p:cNvPr>
          <p:cNvSpPr>
            <a:spLocks noGrp="1"/>
          </p:cNvSpPr>
          <p:nvPr>
            <p:ph type="sldNum" sz="quarter" idx="12"/>
          </p:nvPr>
        </p:nvSpPr>
        <p:spPr/>
        <p:txBody>
          <a:bodyPr/>
          <a:lstStyle/>
          <a:p>
            <a:fld id="{48F63A3B-78C7-47BE-AE5E-E10140E04643}" type="slidenum">
              <a:rPr lang="en-US" smtClean="0"/>
              <a:t>30</a:t>
            </a:fld>
            <a:endParaRPr lang="en-US"/>
          </a:p>
        </p:txBody>
      </p:sp>
      <p:sp>
        <p:nvSpPr>
          <p:cNvPr id="4" name="TextBox 3">
            <a:extLst>
              <a:ext uri="{FF2B5EF4-FFF2-40B4-BE49-F238E27FC236}">
                <a16:creationId xmlns:a16="http://schemas.microsoft.com/office/drawing/2014/main" id="{194F59A3-CB39-2BEC-D6AB-D499EA59B670}"/>
              </a:ext>
            </a:extLst>
          </p:cNvPr>
          <p:cNvSpPr txBox="1"/>
          <p:nvPr/>
        </p:nvSpPr>
        <p:spPr>
          <a:xfrm>
            <a:off x="315195" y="5892580"/>
            <a:ext cx="4868577" cy="646331"/>
          </a:xfrm>
          <a:prstGeom prst="rect">
            <a:avLst/>
          </a:prstGeom>
          <a:noFill/>
        </p:spPr>
        <p:txBody>
          <a:bodyPr wrap="none" rtlCol="0">
            <a:spAutoFit/>
          </a:bodyPr>
          <a:lstStyle/>
          <a:p>
            <a:r>
              <a:rPr lang="en-US" sz="1200"/>
              <a:t>Source: 2020 MN Population Estimate, CDC Wonder</a:t>
            </a:r>
          </a:p>
          <a:p>
            <a:r>
              <a:rPr lang="en-US" sz="1200"/>
              <a:t>Data note: All race categories exclude persons who self-identify as Hispanic</a:t>
            </a:r>
          </a:p>
          <a:p>
            <a:endParaRPr lang="en-US" sz="1200"/>
          </a:p>
        </p:txBody>
      </p:sp>
      <p:graphicFrame>
        <p:nvGraphicFramePr>
          <p:cNvPr id="14" name="Table 13">
            <a:extLst>
              <a:ext uri="{FF2B5EF4-FFF2-40B4-BE49-F238E27FC236}">
                <a16:creationId xmlns:a16="http://schemas.microsoft.com/office/drawing/2014/main" id="{B9725E0C-2375-28DC-D7CB-6A7306E741F6}"/>
              </a:ext>
            </a:extLst>
          </p:cNvPr>
          <p:cNvGraphicFramePr>
            <a:graphicFrameLocks noGrp="1"/>
          </p:cNvGraphicFramePr>
          <p:nvPr/>
        </p:nvGraphicFramePr>
        <p:xfrm>
          <a:off x="4305300" y="2667000"/>
          <a:ext cx="3581400" cy="1524000"/>
        </p:xfrm>
        <a:graphic>
          <a:graphicData uri="http://schemas.openxmlformats.org/drawingml/2006/table">
            <a:tbl>
              <a:tblPr>
                <a:tableStyleId>{5C22544A-7EE6-4342-B048-85BDC9FD1C3A}</a:tableStyleId>
              </a:tblPr>
              <a:tblGrid>
                <a:gridCol w="1268875">
                  <a:extLst>
                    <a:ext uri="{9D8B030D-6E8A-4147-A177-3AD203B41FA5}">
                      <a16:colId xmlns:a16="http://schemas.microsoft.com/office/drawing/2014/main" val="2205871376"/>
                    </a:ext>
                  </a:extLst>
                </a:gridCol>
                <a:gridCol w="1208604">
                  <a:extLst>
                    <a:ext uri="{9D8B030D-6E8A-4147-A177-3AD203B41FA5}">
                      <a16:colId xmlns:a16="http://schemas.microsoft.com/office/drawing/2014/main" val="1790885688"/>
                    </a:ext>
                  </a:extLst>
                </a:gridCol>
                <a:gridCol w="1103921">
                  <a:extLst>
                    <a:ext uri="{9D8B030D-6E8A-4147-A177-3AD203B41FA5}">
                      <a16:colId xmlns:a16="http://schemas.microsoft.com/office/drawing/2014/main" val="2047155519"/>
                    </a:ext>
                  </a:extLst>
                </a:gridCol>
              </a:tblGrid>
              <a:tr h="190500">
                <a:tc>
                  <a:txBody>
                    <a:bodyPr/>
                    <a:lstStyle/>
                    <a:p>
                      <a:pPr algn="l" fontAlgn="b"/>
                      <a:r>
                        <a:rPr lang="en-US" sz="1100" u="none" strike="noStrike">
                          <a:effectLst/>
                        </a:rPr>
                        <a:t>Race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MN Population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Birth Parent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0073860"/>
                  </a:ext>
                </a:extLst>
              </a:tr>
              <a:tr h="190500">
                <a:tc>
                  <a:txBody>
                    <a:bodyPr/>
                    <a:lstStyle/>
                    <a:p>
                      <a:pPr algn="l" fontAlgn="b"/>
                      <a:r>
                        <a:rPr lang="en-US" sz="1100" u="none" strike="noStrike">
                          <a:effectLst/>
                        </a:rPr>
                        <a:t>Unknown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5339660"/>
                  </a:ext>
                </a:extLst>
              </a:tr>
              <a:tr h="190500">
                <a:tc>
                  <a:txBody>
                    <a:bodyPr/>
                    <a:lstStyle/>
                    <a:p>
                      <a:pPr algn="l" fontAlgn="b"/>
                      <a:r>
                        <a:rPr lang="en-US" sz="1100" u="none" strike="noStrike">
                          <a:effectLst/>
                        </a:rPr>
                        <a:t>More than One Race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7504568"/>
                  </a:ext>
                </a:extLst>
              </a:tr>
              <a:tr h="190500">
                <a:tc>
                  <a:txBody>
                    <a:bodyPr/>
                    <a:lstStyle/>
                    <a:p>
                      <a:pPr algn="l" fontAlgn="b"/>
                      <a:r>
                        <a:rPr lang="en-US" sz="1100" u="none" strike="noStrike">
                          <a:effectLst/>
                        </a:rPr>
                        <a:t>Asian/Pacific Islander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8487609"/>
                  </a:ext>
                </a:extLst>
              </a:tr>
              <a:tr h="190500">
                <a:tc>
                  <a:txBody>
                    <a:bodyPr/>
                    <a:lstStyle/>
                    <a:p>
                      <a:pPr algn="l" fontAlgn="b"/>
                      <a:r>
                        <a:rPr lang="en-US" sz="1100" u="none" strike="noStrike">
                          <a:effectLst/>
                        </a:rPr>
                        <a:t>White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6823910"/>
                  </a:ext>
                </a:extLst>
              </a:tr>
              <a:tr h="190500">
                <a:tc>
                  <a:txBody>
                    <a:bodyPr/>
                    <a:lstStyle/>
                    <a:p>
                      <a:pPr algn="l" fontAlgn="b"/>
                      <a:r>
                        <a:rPr lang="en-US" sz="1100" u="none" strike="noStrike">
                          <a:effectLst/>
                        </a:rPr>
                        <a:t>Black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5837980"/>
                  </a:ext>
                </a:extLst>
              </a:tr>
              <a:tr h="190500">
                <a:tc>
                  <a:txBody>
                    <a:bodyPr/>
                    <a:lstStyle/>
                    <a:p>
                      <a:pPr algn="l" fontAlgn="b"/>
                      <a:r>
                        <a:rPr lang="en-US" sz="1100" u="none" strike="noStrike">
                          <a:effectLst/>
                        </a:rPr>
                        <a:t>American Indian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7793650"/>
                  </a:ext>
                </a:extLst>
              </a:tr>
              <a:tr h="190500">
                <a:tc>
                  <a:txBody>
                    <a:bodyPr/>
                    <a:lstStyle/>
                    <a:p>
                      <a:pPr algn="l" fontAlgn="b"/>
                      <a:r>
                        <a:rPr lang="en-US" sz="1100" u="none" strike="noStrike">
                          <a:effectLst/>
                        </a:rPr>
                        <a:t>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9327699"/>
                  </a:ext>
                </a:extLst>
              </a:tr>
            </a:tbl>
          </a:graphicData>
        </a:graphic>
      </p:graphicFrame>
      <p:pic>
        <p:nvPicPr>
          <p:cNvPr id="18" name="Content Placeholder 17" descr="Bar chart. Refer to table on slide for full data. ">
            <a:extLst>
              <a:ext uri="{FF2B5EF4-FFF2-40B4-BE49-F238E27FC236}">
                <a16:creationId xmlns:a16="http://schemas.microsoft.com/office/drawing/2014/main" id="{14C28359-D760-C436-918E-4F7074187ED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71692" y="1980140"/>
            <a:ext cx="9526329" cy="3810532"/>
          </a:xfrm>
        </p:spPr>
      </p:pic>
    </p:spTree>
    <p:extLst>
      <p:ext uri="{BB962C8B-B14F-4D97-AF65-F5344CB8AC3E}">
        <p14:creationId xmlns:p14="http://schemas.microsoft.com/office/powerpoint/2010/main" val="2594934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838200" y="448887"/>
            <a:ext cx="9029701" cy="628671"/>
          </a:xfrm>
        </p:spPr>
        <p:txBody>
          <a:bodyPr>
            <a:normAutofit fontScale="90000"/>
          </a:bodyPr>
          <a:lstStyle/>
          <a:p>
            <a:pPr algn="l" eaLnBrk="1" hangingPunct="1"/>
            <a:r>
              <a:rPr lang="en-US" altLang="en-US" sz="3200" dirty="0"/>
              <a:t>What’s Being Done in Minnesota?</a:t>
            </a:r>
            <a:br>
              <a:rPr lang="en-US" altLang="en-US" sz="3600" dirty="0"/>
            </a:br>
            <a:endParaRPr lang="en-US" altLang="en-US" sz="3600" dirty="0"/>
          </a:p>
        </p:txBody>
      </p:sp>
      <p:sp>
        <p:nvSpPr>
          <p:cNvPr id="60420" name="Rectangle 3"/>
          <p:cNvSpPr>
            <a:spLocks noGrp="1" noChangeArrowheads="1"/>
          </p:cNvSpPr>
          <p:nvPr>
            <p:ph idx="1"/>
          </p:nvPr>
        </p:nvSpPr>
        <p:spPr>
          <a:xfrm>
            <a:off x="838201" y="1509713"/>
            <a:ext cx="10184476" cy="5029200"/>
          </a:xfrm>
          <a:prstGeom prst="rect">
            <a:avLst/>
          </a:prstGeom>
        </p:spPr>
        <p:txBody>
          <a:bodyPr>
            <a:noAutofit/>
          </a:bodyPr>
          <a:lstStyle/>
          <a:p>
            <a:pPr eaLnBrk="1" hangingPunct="1">
              <a:lnSpc>
                <a:spcPct val="80000"/>
              </a:lnSpc>
              <a:spcAft>
                <a:spcPct val="20000"/>
              </a:spcAft>
            </a:pPr>
            <a:r>
              <a:rPr lang="en-US" altLang="en-US" sz="2400" dirty="0"/>
              <a:t>The MDH Partner Services Program continues to follow up on early syphilis cases and their sex partners and all pregnant syphilis cases.</a:t>
            </a:r>
          </a:p>
          <a:p>
            <a:pPr eaLnBrk="1" hangingPunct="1">
              <a:lnSpc>
                <a:spcPct val="80000"/>
              </a:lnSpc>
              <a:spcAft>
                <a:spcPct val="20000"/>
              </a:spcAft>
            </a:pPr>
            <a:r>
              <a:rPr lang="en-US" altLang="en-US" sz="2400" dirty="0"/>
              <a:t> All HIV/syphilis co-infected cases are assigned to Partner Services for follow-up.</a:t>
            </a:r>
            <a:endParaRPr lang="en-US" altLang="en-US" sz="2400" dirty="0">
              <a:solidFill>
                <a:srgbClr val="FFFF00"/>
              </a:solidFill>
            </a:endParaRPr>
          </a:p>
          <a:p>
            <a:pPr eaLnBrk="1" hangingPunct="1">
              <a:lnSpc>
                <a:spcPct val="80000"/>
              </a:lnSpc>
              <a:spcAft>
                <a:spcPct val="20000"/>
              </a:spcAft>
            </a:pPr>
            <a:r>
              <a:rPr lang="en-US" altLang="en-US" sz="2400" dirty="0"/>
              <a:t>Physicians are encouraged to screen men who have sex with men at least annually and to ask about sex partners.</a:t>
            </a:r>
          </a:p>
          <a:p>
            <a:pPr eaLnBrk="1" hangingPunct="1">
              <a:lnSpc>
                <a:spcPct val="80000"/>
              </a:lnSpc>
              <a:spcAft>
                <a:spcPct val="20000"/>
              </a:spcAft>
            </a:pPr>
            <a:r>
              <a:rPr lang="en-US" altLang="en-US" sz="2400" dirty="0"/>
              <a:t>All pregnant females should be screened for syphilis at first prenatal visit, 28 weeks’ gestation (at minimum 28-36 weeks), and at delivery.</a:t>
            </a:r>
          </a:p>
          <a:p>
            <a:pPr eaLnBrk="1" hangingPunct="1">
              <a:lnSpc>
                <a:spcPct val="80000"/>
              </a:lnSpc>
              <a:spcAft>
                <a:spcPct val="20000"/>
              </a:spcAft>
            </a:pPr>
            <a:r>
              <a:rPr lang="en-US" altLang="en-US" sz="2400" dirty="0"/>
              <a:t>MDH will be looking to update syphilis screening recommendations in non pregnant people in 2024.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l" eaLnBrk="1" hangingPunct="1"/>
            <a:r>
              <a:rPr lang="en-US" altLang="en-US" sz="2900" dirty="0"/>
              <a:t>Summary of STI Trends in Minnesota</a:t>
            </a:r>
          </a:p>
        </p:txBody>
      </p:sp>
      <p:sp>
        <p:nvSpPr>
          <p:cNvPr id="62468" name="Rectangle 3"/>
          <p:cNvSpPr>
            <a:spLocks noGrp="1" noChangeArrowheads="1"/>
          </p:cNvSpPr>
          <p:nvPr>
            <p:ph idx="1"/>
          </p:nvPr>
        </p:nvSpPr>
        <p:spPr>
          <a:xfrm>
            <a:off x="838200" y="1343096"/>
            <a:ext cx="9614647" cy="4434706"/>
          </a:xfrm>
          <a:prstGeom prst="rect">
            <a:avLst/>
          </a:prstGeom>
        </p:spPr>
        <p:txBody>
          <a:bodyPr>
            <a:noAutofit/>
          </a:bodyPr>
          <a:lstStyle/>
          <a:p>
            <a:r>
              <a:rPr lang="en-US" altLang="en-US" sz="2200" dirty="0"/>
              <a:t>From 2014-2023, the chlamydia rate increased by 4.3%. The rate of gonorrhea increased by 80%, syphilis has increased by 166%.</a:t>
            </a:r>
          </a:p>
          <a:p>
            <a:r>
              <a:rPr lang="en-US" altLang="en-US" sz="2200" dirty="0"/>
              <a:t>Adolescent and young adults aged 15-24 years old continue to make up the majority of all chlamydia or gonorrhea cases at 54%.</a:t>
            </a:r>
          </a:p>
          <a:p>
            <a:r>
              <a:rPr lang="en-US" altLang="en-US" sz="2200" dirty="0"/>
              <a:t>Syphilis has resurged in MN over the past decade, with MSM and those co-infected with HIV being especially impacted. However, the number of females impacted is near the record high for the last decade.</a:t>
            </a:r>
          </a:p>
          <a:p>
            <a:r>
              <a:rPr lang="en-US" altLang="en-US" sz="2200" dirty="0"/>
              <a:t>People of color and American Indians continue to be disproportionately affected by all STIs in Minnesota. Disparities in the rates of STIs are not explained by differences in sexual behavior, but are due to differences in health insurance coverage, employment status and access to healthcare with preventative, screening, and treatment services.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t>HIV/AIDS Surveillance System</a:t>
            </a:r>
          </a:p>
          <a:p>
            <a:r>
              <a:rPr lang="en-US" dirty="0"/>
              <a:t>April 2024</a:t>
            </a:r>
          </a:p>
        </p:txBody>
      </p:sp>
      <p:sp>
        <p:nvSpPr>
          <p:cNvPr id="2" name="Title 1" descr="&quot;&quot;"/>
          <p:cNvSpPr>
            <a:spLocks noGrp="1"/>
          </p:cNvSpPr>
          <p:nvPr>
            <p:ph type="ctrTitle"/>
          </p:nvPr>
        </p:nvSpPr>
        <p:spPr/>
        <p:txBody>
          <a:bodyPr>
            <a:normAutofit fontScale="90000"/>
          </a:bodyPr>
          <a:lstStyle/>
          <a:p>
            <a:r>
              <a:rPr lang="en-US" dirty="0"/>
              <a:t>Highlights from Minnesota HIV Surveillance Report</a:t>
            </a:r>
            <a:br>
              <a:rPr lang="en-US" dirty="0"/>
            </a:br>
            <a:r>
              <a:rPr lang="en-US" dirty="0"/>
              <a:t>2023</a:t>
            </a:r>
          </a:p>
        </p:txBody>
      </p:sp>
    </p:spTree>
    <p:extLst>
      <p:ext uri="{BB962C8B-B14F-4D97-AF65-F5344CB8AC3E}">
        <p14:creationId xmlns:p14="http://schemas.microsoft.com/office/powerpoint/2010/main" val="2036177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D014-4361-4A2D-95D4-7CC390D6E1B0}"/>
              </a:ext>
            </a:extLst>
          </p:cNvPr>
          <p:cNvSpPr>
            <a:spLocks noGrp="1"/>
          </p:cNvSpPr>
          <p:nvPr>
            <p:ph type="title"/>
          </p:nvPr>
        </p:nvSpPr>
        <p:spPr/>
        <p:txBody>
          <a:bodyPr/>
          <a:lstStyle/>
          <a:p>
            <a:r>
              <a:rPr lang="en-US" dirty="0"/>
              <a:t>Transmission Categories</a:t>
            </a:r>
          </a:p>
        </p:txBody>
      </p:sp>
      <p:sp>
        <p:nvSpPr>
          <p:cNvPr id="3" name="Content Placeholder 2">
            <a:extLst>
              <a:ext uri="{FF2B5EF4-FFF2-40B4-BE49-F238E27FC236}">
                <a16:creationId xmlns:a16="http://schemas.microsoft.com/office/drawing/2014/main" id="{18671B40-F97F-4F98-8FE9-1C43FB3FC335}"/>
              </a:ext>
            </a:extLst>
          </p:cNvPr>
          <p:cNvSpPr>
            <a:spLocks noGrp="1"/>
          </p:cNvSpPr>
          <p:nvPr>
            <p:ph idx="1"/>
          </p:nvPr>
        </p:nvSpPr>
        <p:spPr>
          <a:xfrm>
            <a:off x="315884" y="1594624"/>
            <a:ext cx="11571316" cy="4582339"/>
          </a:xfrm>
        </p:spPr>
        <p:txBody>
          <a:bodyPr>
            <a:normAutofit fontScale="92500" lnSpcReduction="20000"/>
          </a:bodyPr>
          <a:lstStyle/>
          <a:p>
            <a:r>
              <a:rPr lang="en-US" sz="1400" dirty="0"/>
              <a:t>CDC defines </a:t>
            </a:r>
            <a:r>
              <a:rPr lang="en-US" sz="1400" b="1" dirty="0"/>
              <a:t>Transmission categories </a:t>
            </a:r>
            <a:r>
              <a:rPr lang="en-US" sz="1400" dirty="0"/>
              <a:t>as </a:t>
            </a:r>
            <a:r>
              <a:rPr lang="en-US" sz="1400" i="1" dirty="0"/>
              <a:t>“the term for classification of cases that summarizes an adult’s or adolescent’s possible HIV risk factors;  the summary classification results from selecting, from the presumed hierarchical order of probability, the single risk factor most likely to have been responsible for transmission.”</a:t>
            </a:r>
          </a:p>
          <a:p>
            <a:pPr lvl="1"/>
            <a:r>
              <a:rPr lang="en-US" sz="1400" b="1" i="1" dirty="0"/>
              <a:t>Male-to-male sexual contact (MMSC): </a:t>
            </a:r>
            <a:r>
              <a:rPr lang="en-US" sz="1400" i="1" dirty="0"/>
              <a:t>includes individuals assigned male sex at birth, regardless of current gender identity, who have had sexual contact with other males, and individuals assigned male sex at birth who have had sexual contact with both males and females (bisexual contact)</a:t>
            </a:r>
          </a:p>
          <a:p>
            <a:pPr lvl="1"/>
            <a:r>
              <a:rPr lang="en-US" sz="1400" b="1" i="1" dirty="0"/>
              <a:t>Injection drug use (IDU): </a:t>
            </a:r>
            <a:r>
              <a:rPr lang="en-US" sz="1400" i="1" dirty="0"/>
              <a:t>includes persons who injected nonprescription drugs or who injected prescription drugs for nonmedical purposes</a:t>
            </a:r>
          </a:p>
          <a:p>
            <a:pPr lvl="1"/>
            <a:r>
              <a:rPr lang="en-US" sz="1400" b="1" i="1" dirty="0"/>
              <a:t>Male-to-male sexual contact and injection drug use (MMSC/IDU): </a:t>
            </a:r>
            <a:r>
              <a:rPr lang="en-US" sz="1400" i="1" dirty="0"/>
              <a:t>includes individuals assigned male sex at birth, regardless of current gender identity, who have had sexual contact with other males and injected nonprescription drugs or injected prescription drugs for nonmedical purposes</a:t>
            </a:r>
          </a:p>
          <a:p>
            <a:pPr lvl="1"/>
            <a:r>
              <a:rPr lang="en-US" sz="1400" b="1" i="1" dirty="0"/>
              <a:t>Heterosexual contact: </a:t>
            </a:r>
            <a:r>
              <a:rPr lang="en-US" sz="1400" i="1" dirty="0"/>
              <a:t>includes persons who have ever had sexual contact with a person known to have, or with a risk factor for, HIV infection</a:t>
            </a:r>
          </a:p>
          <a:p>
            <a:pPr lvl="1"/>
            <a:r>
              <a:rPr lang="en-US" sz="1400" b="1" i="1" dirty="0"/>
              <a:t>Perinatal: </a:t>
            </a:r>
            <a:r>
              <a:rPr lang="en-US" sz="1400" i="1" dirty="0"/>
              <a:t>includes persons who acquired HIV through mother-to-child transmission </a:t>
            </a:r>
          </a:p>
          <a:p>
            <a:pPr lvl="1"/>
            <a:r>
              <a:rPr lang="en-US" sz="1400" b="1" i="1" dirty="0"/>
              <a:t>Other: </a:t>
            </a:r>
            <a:r>
              <a:rPr lang="en-US" sz="1400" i="1" dirty="0"/>
              <a:t>includes persons with other risk factors (</a:t>
            </a:r>
            <a:r>
              <a:rPr lang="en-US" sz="1400" i="1" dirty="0" err="1"/>
              <a:t>ie</a:t>
            </a:r>
            <a:r>
              <a:rPr lang="en-US" sz="1400" i="1" dirty="0"/>
              <a:t>. blood transfusion, hemophilia) or whose risk factor was not reported or identified</a:t>
            </a:r>
          </a:p>
          <a:p>
            <a:r>
              <a:rPr lang="en-US" sz="1600" i="1" dirty="0"/>
              <a:t>The Minnesota Department of Health, STI/HIV/TB Section also recognizes current gender identity when trying to understand HIV transmission between groups of people</a:t>
            </a:r>
          </a:p>
          <a:p>
            <a:pPr lvl="1"/>
            <a:r>
              <a:rPr lang="en-US" sz="1400" b="1" i="1" dirty="0"/>
              <a:t>Transgender women who have sex with men (TWSM): </a:t>
            </a:r>
            <a:r>
              <a:rPr lang="en-US" sz="1400" i="1" dirty="0"/>
              <a:t>includes individuals assigned male at birth, that identify as female who have had sexual contact with male(s)</a:t>
            </a:r>
          </a:p>
          <a:p>
            <a:pPr lvl="1"/>
            <a:r>
              <a:rPr lang="en-US" sz="1400" b="1" i="1" dirty="0"/>
              <a:t>Transgender women who have sex with men and injection drug use (TWSM/IDU): </a:t>
            </a:r>
            <a:r>
              <a:rPr lang="en-US" sz="1400" i="1" dirty="0"/>
              <a:t>includes individuals assigned male at birth, that identify as female who have had sexual contact with male(s) AND injected nonprescription drugs or injected prescription drugs for nonmedical purposes</a:t>
            </a:r>
          </a:p>
        </p:txBody>
      </p:sp>
      <p:sp>
        <p:nvSpPr>
          <p:cNvPr id="4" name="Slide Number Placeholder 3">
            <a:extLst>
              <a:ext uri="{FF2B5EF4-FFF2-40B4-BE49-F238E27FC236}">
                <a16:creationId xmlns:a16="http://schemas.microsoft.com/office/drawing/2014/main" id="{D050F0B0-C2B2-48C8-B127-46AF33914483}"/>
              </a:ext>
            </a:extLst>
          </p:cNvPr>
          <p:cNvSpPr>
            <a:spLocks noGrp="1"/>
          </p:cNvSpPr>
          <p:nvPr>
            <p:ph type="sldNum" sz="quarter" idx="12"/>
          </p:nvPr>
        </p:nvSpPr>
        <p:spPr/>
        <p:txBody>
          <a:bodyPr/>
          <a:lstStyle/>
          <a:p>
            <a:fld id="{48F63A3B-78C7-47BE-AE5E-E10140E04643}" type="slidenum">
              <a:rPr lang="en-US" smtClean="0"/>
              <a:t>34</a:t>
            </a:fld>
            <a:endParaRPr lang="en-US" dirty="0"/>
          </a:p>
        </p:txBody>
      </p:sp>
      <p:sp>
        <p:nvSpPr>
          <p:cNvPr id="5" name="TextBox 4">
            <a:extLst>
              <a:ext uri="{FF2B5EF4-FFF2-40B4-BE49-F238E27FC236}">
                <a16:creationId xmlns:a16="http://schemas.microsoft.com/office/drawing/2014/main" id="{638EC754-CF0F-4848-9256-395B6C235EE7}"/>
              </a:ext>
            </a:extLst>
          </p:cNvPr>
          <p:cNvSpPr txBox="1"/>
          <p:nvPr/>
        </p:nvSpPr>
        <p:spPr>
          <a:xfrm>
            <a:off x="2161309" y="6324600"/>
            <a:ext cx="8264117" cy="338554"/>
          </a:xfrm>
          <a:prstGeom prst="rect">
            <a:avLst/>
          </a:prstGeom>
          <a:noFill/>
        </p:spPr>
        <p:txBody>
          <a:bodyPr wrap="square" rtlCol="0">
            <a:spAutoFit/>
          </a:bodyPr>
          <a:lstStyle/>
          <a:p>
            <a:r>
              <a:rPr lang="en-US" sz="1600" dirty="0">
                <a:hlinkClick r:id="rId3"/>
              </a:rPr>
              <a:t>Technical Notes | Volume 33 | HIV Surveillance | Reports | Resource Library | HIV/AIDS | CDC</a:t>
            </a:r>
            <a:endParaRPr lang="en-US" sz="1600" dirty="0"/>
          </a:p>
        </p:txBody>
      </p:sp>
    </p:spTree>
    <p:extLst>
      <p:ext uri="{BB962C8B-B14F-4D97-AF65-F5344CB8AC3E}">
        <p14:creationId xmlns:p14="http://schemas.microsoft.com/office/powerpoint/2010/main" val="1199127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dirty="0"/>
              <a:t>New HIV Diagnoses in Minnesota, 2023</a:t>
            </a:r>
          </a:p>
        </p:txBody>
      </p:sp>
    </p:spTree>
    <p:extLst>
      <p:ext uri="{BB962C8B-B14F-4D97-AF65-F5344CB8AC3E}">
        <p14:creationId xmlns:p14="http://schemas.microsoft.com/office/powerpoint/2010/main" val="1833653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New HIV Disease Diagnoses* </a:t>
            </a:r>
            <a:br>
              <a:rPr lang="en-US" altLang="en-US" sz="3600" dirty="0"/>
            </a:br>
            <a:r>
              <a:rPr lang="en-US" altLang="en-US" sz="3600" dirty="0"/>
              <a:t>HIV/AIDS Cases by Year, 1991–2023</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36</a:t>
            </a:fld>
            <a:endParaRPr lang="en-US" dirty="0"/>
          </a:p>
        </p:txBody>
      </p:sp>
      <p:sp>
        <p:nvSpPr>
          <p:cNvPr id="5" name="Content Placeholder 4"/>
          <p:cNvSpPr>
            <a:spLocks noGrp="1"/>
          </p:cNvSpPr>
          <p:nvPr>
            <p:ph idx="13"/>
          </p:nvPr>
        </p:nvSpPr>
        <p:spPr>
          <a:xfrm>
            <a:off x="223520" y="5583723"/>
            <a:ext cx="11663680" cy="861443"/>
          </a:xfrm>
        </p:spPr>
        <p:txBody>
          <a:bodyPr>
            <a:norm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New HIV Disease Diagnoses*. HIV/AIDS Cases by Year, 1991–2023. Refer to link on slide for full data. ">
            <a:extLst>
              <a:ext uri="{FF2B5EF4-FFF2-40B4-BE49-F238E27FC236}">
                <a16:creationId xmlns:a16="http://schemas.microsoft.com/office/drawing/2014/main" id="{7E8309F7-1B1E-38A9-75C5-540961D0A0C8}"/>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557282" y="1609724"/>
            <a:ext cx="10754565" cy="3942707"/>
          </a:xfrm>
        </p:spPr>
      </p:pic>
    </p:spTree>
    <p:extLst>
      <p:ext uri="{BB962C8B-B14F-4D97-AF65-F5344CB8AC3E}">
        <p14:creationId xmlns:p14="http://schemas.microsoft.com/office/powerpoint/2010/main" val="4204400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AB85-EE16-FD0B-4ED4-A1B57904586C}"/>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62E4883D-EA14-9572-EACC-7E41BDFC5502}"/>
              </a:ext>
            </a:extLst>
          </p:cNvPr>
          <p:cNvSpPr>
            <a:spLocks noGrp="1"/>
          </p:cNvSpPr>
          <p:nvPr>
            <p:ph type="sldNum" sz="quarter" idx="12"/>
          </p:nvPr>
        </p:nvSpPr>
        <p:spPr/>
        <p:txBody>
          <a:bodyPr/>
          <a:lstStyle/>
          <a:p>
            <a:fld id="{48F63A3B-78C7-47BE-AE5E-E10140E04643}" type="slidenum">
              <a:rPr lang="en-US" smtClean="0"/>
              <a:t>37</a:t>
            </a:fld>
            <a:endParaRPr lang="en-US" dirty="0"/>
          </a:p>
        </p:txBody>
      </p:sp>
      <p:pic>
        <p:nvPicPr>
          <p:cNvPr id="21" name="Picture 20" descr="Map data. Refer to link on slide for full data. ">
            <a:extLst>
              <a:ext uri="{FF2B5EF4-FFF2-40B4-BE49-F238E27FC236}">
                <a16:creationId xmlns:a16="http://schemas.microsoft.com/office/drawing/2014/main" id="{8CE1DD50-CDF0-97FF-BB64-72FA6DBC6F60}"/>
              </a:ext>
            </a:extLst>
          </p:cNvPr>
          <p:cNvPicPr>
            <a:picLocks noChangeAspect="1"/>
          </p:cNvPicPr>
          <p:nvPr/>
        </p:nvPicPr>
        <p:blipFill>
          <a:blip r:embed="rId2"/>
          <a:stretch>
            <a:fillRect/>
          </a:stretch>
        </p:blipFill>
        <p:spPr>
          <a:xfrm>
            <a:off x="0" y="-413975"/>
            <a:ext cx="12192000" cy="7271975"/>
          </a:xfrm>
          <a:prstGeom prst="rect">
            <a:avLst/>
          </a:prstGeom>
        </p:spPr>
      </p:pic>
      <p:pic>
        <p:nvPicPr>
          <p:cNvPr id="23" name="Picture 22" descr="Key for map image. Refer to link on slide for full data. ">
            <a:extLst>
              <a:ext uri="{FF2B5EF4-FFF2-40B4-BE49-F238E27FC236}">
                <a16:creationId xmlns:a16="http://schemas.microsoft.com/office/drawing/2014/main" id="{D23272DC-C3C7-38AB-1586-A389A75BC761}"/>
              </a:ext>
            </a:extLst>
          </p:cNvPr>
          <p:cNvPicPr>
            <a:picLocks noChangeAspect="1"/>
          </p:cNvPicPr>
          <p:nvPr/>
        </p:nvPicPr>
        <p:blipFill>
          <a:blip r:embed="rId3"/>
          <a:stretch>
            <a:fillRect/>
          </a:stretch>
        </p:blipFill>
        <p:spPr>
          <a:xfrm>
            <a:off x="533400" y="1099030"/>
            <a:ext cx="2218310" cy="2164205"/>
          </a:xfrm>
          <a:prstGeom prst="rect">
            <a:avLst/>
          </a:prstGeom>
        </p:spPr>
      </p:pic>
      <p:sp>
        <p:nvSpPr>
          <p:cNvPr id="24" name="Content Placeholder 3">
            <a:extLst>
              <a:ext uri="{FF2B5EF4-FFF2-40B4-BE49-F238E27FC236}">
                <a16:creationId xmlns:a16="http://schemas.microsoft.com/office/drawing/2014/main" id="{6570A5CC-D9F6-50F6-87D2-AC2E4281DEA1}"/>
              </a:ext>
            </a:extLst>
          </p:cNvPr>
          <p:cNvSpPr>
            <a:spLocks noGrp="1"/>
          </p:cNvSpPr>
          <p:nvPr>
            <p:ph sz="half" idx="2"/>
          </p:nvPr>
        </p:nvSpPr>
        <p:spPr>
          <a:xfrm>
            <a:off x="308357" y="5484671"/>
            <a:ext cx="3230990" cy="90319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3865"/>
                </a:solidFill>
                <a:effectLst/>
                <a:uLnTx/>
                <a:uFillTx/>
                <a:latin typeface="Calibri"/>
                <a:ea typeface="+mn-ea"/>
                <a:cs typeface="+mn-cs"/>
              </a:rPr>
              <a:t>#</a:t>
            </a:r>
            <a:r>
              <a:rPr kumimoji="0" lang="en-US" sz="10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spcBef>
                <a:spcPts val="0"/>
              </a:spcBef>
              <a:spcAft>
                <a:spcPts val="0"/>
              </a:spcAft>
              <a:buClrTx/>
              <a:buNone/>
              <a:defRPr/>
            </a:pPr>
            <a:r>
              <a:rPr kumimoji="0" lang="en-US" sz="10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br>
              <a:rPr kumimoji="0" lang="en-US" sz="10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hlinkClick r:id="rId4"/>
              </a:rPr>
              <a:t>HIV Incidence Report 2023 Tables (PDF)</a:t>
            </a:r>
            <a:endParaRPr kumimoji="0" lang="en-US" altLang="en-US" sz="1000" b="0" i="0" u="none" strike="noStrike" kern="1200" cap="none" spc="0" normalizeH="0" baseline="0" noProof="0" dirty="0">
              <a:ln>
                <a:noFill/>
              </a:ln>
              <a:solidFill>
                <a:srgbClr val="003865"/>
              </a:solidFill>
              <a:effectLst/>
              <a:uLnTx/>
              <a:uFillTx/>
              <a:latin typeface="Calibri"/>
              <a:ea typeface="+mn-ea"/>
              <a:cs typeface="+mn-cs"/>
            </a:endParaRPr>
          </a:p>
        </p:txBody>
      </p:sp>
      <p:sp>
        <p:nvSpPr>
          <p:cNvPr id="25" name="Title 2">
            <a:extLst>
              <a:ext uri="{FF2B5EF4-FFF2-40B4-BE49-F238E27FC236}">
                <a16:creationId xmlns:a16="http://schemas.microsoft.com/office/drawing/2014/main" id="{8819006C-8B03-1B06-DCCE-39B61B6EAFE0}"/>
              </a:ext>
            </a:extLst>
          </p:cNvPr>
          <p:cNvSpPr txBox="1">
            <a:spLocks/>
          </p:cNvSpPr>
          <p:nvPr/>
        </p:nvSpPr>
        <p:spPr bwMode="white">
          <a:xfrm>
            <a:off x="4883236" y="-1"/>
            <a:ext cx="7000407" cy="886035"/>
          </a:xfrm>
          <a:prstGeom prst="rect">
            <a:avLst/>
          </a:prstGeom>
          <a:noFill/>
        </p:spPr>
        <p:txBody>
          <a:bodyPr vert="horz" lIns="0" tIns="45720" rIns="0" bIns="45720" rtlCol="0" anchor="ctr">
            <a:normAutofit fontScale="92500" lnSpcReduction="20000"/>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solidFill>
                  <a:schemeClr val="tx1"/>
                </a:solidFill>
              </a:rPr>
              <a:t>HIV Diagnoses</a:t>
            </a:r>
            <a:r>
              <a:rPr lang="en-US" baseline="30000" dirty="0">
                <a:solidFill>
                  <a:schemeClr val="tx1"/>
                </a:solidFill>
              </a:rPr>
              <a:t>#</a:t>
            </a:r>
            <a:r>
              <a:rPr lang="en-US" dirty="0">
                <a:solidFill>
                  <a:schemeClr val="tx1"/>
                </a:solidFill>
              </a:rPr>
              <a:t> by County of Residence at Diagnosis, 2023</a:t>
            </a:r>
          </a:p>
        </p:txBody>
      </p:sp>
    </p:spTree>
    <p:extLst>
      <p:ext uri="{BB962C8B-B14F-4D97-AF65-F5344CB8AC3E}">
        <p14:creationId xmlns:p14="http://schemas.microsoft.com/office/powerpoint/2010/main" val="782017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2023 and General Population in Minnesota </a:t>
            </a:r>
            <a:br>
              <a:rPr lang="en-US" altLang="en-US" sz="3600" dirty="0"/>
            </a:br>
            <a:r>
              <a:rPr lang="en-US" altLang="en-US" sz="3600" dirty="0"/>
              <a:t>by Race/Ethnicity</a:t>
            </a:r>
            <a:endParaRPr lang="en-US" dirty="0"/>
          </a:p>
        </p:txBody>
      </p:sp>
      <p:sp>
        <p:nvSpPr>
          <p:cNvPr id="3" name="Content Placeholder 2">
            <a:extLst>
              <a:ext uri="{FF2B5EF4-FFF2-40B4-BE49-F238E27FC236}">
                <a16:creationId xmlns:a16="http://schemas.microsoft.com/office/drawing/2014/main" id="{276733A4-6625-4011-9BC9-70FAA015B9D6}"/>
              </a:ext>
            </a:extLst>
          </p:cNvPr>
          <p:cNvSpPr>
            <a:spLocks noGrp="1"/>
          </p:cNvSpPr>
          <p:nvPr>
            <p:ph sz="half" idx="2"/>
          </p:nvPr>
        </p:nvSpPr>
        <p:spPr>
          <a:xfrm>
            <a:off x="2332382" y="5882308"/>
            <a:ext cx="9554817" cy="839167"/>
          </a:xfrm>
        </p:spPr>
        <p:txBody>
          <a:bodyPr>
            <a:norm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Population estimates based on 2010 U.S. Census data. (n = Number of people)</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fld id="{48F63A3B-78C7-47BE-AE5E-E10140E04643}" type="slidenum">
              <a:rPr lang="en-US" smtClean="0"/>
              <a:t>38</a:t>
            </a:fld>
            <a:endParaRPr lang="en-US" dirty="0"/>
          </a:p>
        </p:txBody>
      </p:sp>
      <p:pic>
        <p:nvPicPr>
          <p:cNvPr id="12" name="Content Placeholder 11" descr="Pie chart showing HIV diagnoses by race/ethnicity. Refer to link on slide for full data. ">
            <a:extLst>
              <a:ext uri="{FF2B5EF4-FFF2-40B4-BE49-F238E27FC236}">
                <a16:creationId xmlns:a16="http://schemas.microsoft.com/office/drawing/2014/main" id="{FB4B8602-5982-C666-A866-76E79BAE2109}"/>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007919" y="1609724"/>
            <a:ext cx="4930236" cy="3961974"/>
          </a:xfrm>
        </p:spPr>
      </p:pic>
      <p:pic>
        <p:nvPicPr>
          <p:cNvPr id="14" name="Content Placeholder 13" descr="Pie chart showing MN population by race/ethnicity. Refer to link on slide for full data. ">
            <a:extLst>
              <a:ext uri="{FF2B5EF4-FFF2-40B4-BE49-F238E27FC236}">
                <a16:creationId xmlns:a16="http://schemas.microsoft.com/office/drawing/2014/main" id="{8577E3F6-F0F4-2609-692E-FD49E0963864}"/>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253847" y="1609724"/>
            <a:ext cx="4881716" cy="3961973"/>
          </a:xfrm>
        </p:spPr>
      </p:pic>
    </p:spTree>
    <p:extLst>
      <p:ext uri="{BB962C8B-B14F-4D97-AF65-F5344CB8AC3E}">
        <p14:creationId xmlns:p14="http://schemas.microsoft.com/office/powerpoint/2010/main" val="3114321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in 2023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3BDD6005-3939-40DF-8016-76A2E2378C4C}"/>
              </a:ext>
            </a:extLst>
          </p:cNvPr>
          <p:cNvSpPr>
            <a:spLocks noGrp="1"/>
          </p:cNvSpPr>
          <p:nvPr>
            <p:ph sz="half" idx="2"/>
          </p:nvPr>
        </p:nvSpPr>
        <p:spPr>
          <a:xfrm>
            <a:off x="2153652" y="5659275"/>
            <a:ext cx="8975559" cy="726423"/>
          </a:xfrm>
        </p:spPr>
        <p:txBody>
          <a:bodyPr>
            <a:noAutofit/>
          </a:bodyP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  (n = Number of people)      </a:t>
            </a:r>
          </a:p>
          <a:p>
            <a:pPr marL="0" indent="0">
              <a:lnSpc>
                <a:spcPct val="80000"/>
              </a:lnSpc>
              <a:spcBef>
                <a:spcPct val="50000"/>
              </a:spcBef>
              <a:spcAft>
                <a:spcPts val="0"/>
              </a:spcAft>
              <a:buClrTx/>
              <a:buNone/>
              <a:defRPr/>
            </a:pPr>
            <a:r>
              <a:rPr kumimoji="0" lang="en-US" altLang="en-US" sz="1100" b="0" i="0" u="none" strike="noStrike" kern="1200" cap="none" spc="0" normalizeH="0" baseline="0" noProof="0" dirty="0">
                <a:ln>
                  <a:noFill/>
                </a:ln>
                <a:solidFill>
                  <a:srgbClr val="003865"/>
                </a:solidFill>
                <a:effectLst/>
                <a:uLnTx/>
                <a:uFillTx/>
                <a:latin typeface="Calibri" panose="020F0502020204030204" pitchFamily="34" charset="0"/>
                <a:ea typeface="+mn-ea"/>
                <a:cs typeface="Calibri" panose="020F0502020204030204" pitchFamily="34" charset="0"/>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“Black African-born” refers to </a:t>
            </a:r>
            <a:r>
              <a:rPr lang="en-US" altLang="en-US" sz="1100" dirty="0">
                <a:solidFill>
                  <a:srgbClr val="003865"/>
                </a:solidFill>
              </a:rPr>
              <a:t>Black people who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br>
              <a:rPr kumimoji="0" lang="en-US" altLang="en-US" sz="1100" b="0" i="0" u="none" strike="noStrike" kern="1200" cap="none" spc="0" normalizeH="0" baseline="0" noProof="0" dirty="0">
                <a:ln>
                  <a:noFill/>
                </a:ln>
                <a:solidFill>
                  <a:srgbClr val="003865"/>
                </a:solidFill>
                <a:effectLst/>
                <a:uLnTx/>
                <a:uFillTx/>
                <a:latin typeface="Calibri"/>
                <a:ea typeface="+mn-ea"/>
                <a:cs typeface="+mn-cs"/>
              </a:rPr>
            </a:br>
            <a:r>
              <a:rPr lang="en-US" sz="1100" dirty="0">
                <a:solidFill>
                  <a:srgbClr val="003865"/>
                </a:solidFill>
                <a:latin typeface="Calibri"/>
              </a:rPr>
              <a:t>Race/ethnicity missing for 2 persons</a:t>
            </a:r>
            <a:br>
              <a:rPr lang="en-US" sz="1100" dirty="0">
                <a:solidFill>
                  <a:srgbClr val="003865"/>
                </a:solidFill>
                <a:latin typeface="Calibri"/>
              </a:rPr>
            </a:b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fld id="{48F63A3B-78C7-47BE-AE5E-E10140E04643}" type="slidenum">
              <a:rPr lang="en-US" smtClean="0"/>
              <a:t>39</a:t>
            </a:fld>
            <a:endParaRPr lang="en-US" dirty="0"/>
          </a:p>
        </p:txBody>
      </p:sp>
      <p:pic>
        <p:nvPicPr>
          <p:cNvPr id="12" name="Content Placeholder 11" descr="Pie chart showing HIV diagnoses for people assigned male at birth. Refer to link on slide for full data. ">
            <a:extLst>
              <a:ext uri="{FF2B5EF4-FFF2-40B4-BE49-F238E27FC236}">
                <a16:creationId xmlns:a16="http://schemas.microsoft.com/office/drawing/2014/main" id="{6F1EB9B4-C677-C050-5160-0E217D8B0613}"/>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226128" y="1609724"/>
            <a:ext cx="4717874" cy="3887055"/>
          </a:xfrm>
        </p:spPr>
      </p:pic>
      <p:pic>
        <p:nvPicPr>
          <p:cNvPr id="14" name="Content Placeholder 13" descr="Pie chart showing HIV diagnoses for people assigned female at birth. Refer to link on slide for full data. ">
            <a:extLst>
              <a:ext uri="{FF2B5EF4-FFF2-40B4-BE49-F238E27FC236}">
                <a16:creationId xmlns:a16="http://schemas.microsoft.com/office/drawing/2014/main" id="{8C6002E9-1C36-8E3C-3200-F1ABE0038ADA}"/>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248000" y="1609725"/>
            <a:ext cx="4352738" cy="3887054"/>
          </a:xfrm>
        </p:spPr>
      </p:pic>
    </p:spTree>
    <p:extLst>
      <p:ext uri="{BB962C8B-B14F-4D97-AF65-F5344CB8AC3E}">
        <p14:creationId xmlns:p14="http://schemas.microsoft.com/office/powerpoint/2010/main" val="270002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76D2-0FF8-A420-4629-B5FABC4EFAF5}"/>
              </a:ext>
            </a:extLst>
          </p:cNvPr>
          <p:cNvSpPr>
            <a:spLocks noGrp="1"/>
          </p:cNvSpPr>
          <p:nvPr>
            <p:ph type="title"/>
          </p:nvPr>
        </p:nvSpPr>
        <p:spPr/>
        <p:txBody>
          <a:bodyPr>
            <a:normAutofit/>
          </a:bodyPr>
          <a:lstStyle/>
          <a:p>
            <a:r>
              <a:rPr lang="en-US" sz="3200" dirty="0"/>
              <a:t>Tribal-State Relations Acknowledgment Statement</a:t>
            </a:r>
          </a:p>
        </p:txBody>
      </p:sp>
      <p:sp>
        <p:nvSpPr>
          <p:cNvPr id="3" name="Content Placeholder 2">
            <a:extLst>
              <a:ext uri="{FF2B5EF4-FFF2-40B4-BE49-F238E27FC236}">
                <a16:creationId xmlns:a16="http://schemas.microsoft.com/office/drawing/2014/main" id="{0008496E-ABA2-8F8F-2207-21A3AA3F299B}"/>
              </a:ext>
            </a:extLst>
          </p:cNvPr>
          <p:cNvSpPr>
            <a:spLocks noGrp="1"/>
          </p:cNvSpPr>
          <p:nvPr>
            <p:ph idx="1"/>
          </p:nvPr>
        </p:nvSpPr>
        <p:spPr/>
        <p:txBody>
          <a:bodyPr>
            <a:normAutofit/>
          </a:bodyPr>
          <a:lstStyle/>
          <a:p>
            <a:pPr marL="0" indent="0">
              <a:buNone/>
            </a:pPr>
            <a:r>
              <a:rPr lang="en-US" sz="2000" dirty="0"/>
              <a:t>The state of Minnesota is home to 11 federally recognized Indian tribes with elected tribal government officials. The State of Minnesota acknowledges and supports the unique status of the Minnesota tribal nations and their absolute right to existence, self-governance, and self-determination. The United States and the State of Minnesota have a unique relationship with federally recognized Indian tribes, formed by the Constitution of the United States, treaties, statutes, case law, and agreements. The State of Minnesota and the Minnesota Tribal governments significantly benefit from working together, learning from one another, and partnering where possible.</a:t>
            </a:r>
          </a:p>
          <a:p>
            <a:pPr marL="0" indent="0">
              <a:buNone/>
            </a:pPr>
            <a:r>
              <a:rPr lang="en-US" sz="2000" dirty="0"/>
              <a:t>This partnership, through a government-to-government relationship, with the eleven tribal nations of Minnesota has the potential to effectively address inequities and build trust that will lead to better outcomes for all of Minnesota. </a:t>
            </a:r>
          </a:p>
        </p:txBody>
      </p:sp>
      <p:sp>
        <p:nvSpPr>
          <p:cNvPr id="6" name="Slide Number Placeholder 5">
            <a:extLst>
              <a:ext uri="{FF2B5EF4-FFF2-40B4-BE49-F238E27FC236}">
                <a16:creationId xmlns:a16="http://schemas.microsoft.com/office/drawing/2014/main" id="{2AC4D8C0-EFE6-4004-586D-7051DDDF5792}"/>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618628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Autofit/>
          </a:bodyPr>
          <a:lstStyle/>
          <a:p>
            <a:r>
              <a:rPr lang="en-US" sz="2800" dirty="0"/>
              <a:t>Number of Cases and Rates (per 100,000 people) of Adults and Adolescents* Diagnosed with HIV/AIDS by Gender Identity</a:t>
            </a:r>
            <a:r>
              <a:rPr lang="en-US" sz="2800" baseline="30000" dirty="0"/>
              <a:t>†</a:t>
            </a:r>
            <a:r>
              <a:rPr lang="en-US" sz="2800" dirty="0"/>
              <a:t> in Minnesota, 2023</a:t>
            </a:r>
          </a:p>
        </p:txBody>
      </p:sp>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F4531B8-AD7D-4612-90FD-429B428DE8DE}"/>
              </a:ext>
            </a:extLst>
          </p:cNvPr>
          <p:cNvSpPr>
            <a:spLocks noGrp="1"/>
          </p:cNvSpPr>
          <p:nvPr>
            <p:ph idx="13"/>
          </p:nvPr>
        </p:nvSpPr>
        <p:spPr>
          <a:xfrm>
            <a:off x="1987594" y="5558742"/>
            <a:ext cx="11582400" cy="699818"/>
          </a:xfrm>
        </p:spPr>
        <p:txBody>
          <a:bodyPr vert="horz" lIns="182880" tIns="301752" rIns="182880" bIns="45720" rtlCol="0" anchor="t">
            <a:normAutofit/>
          </a:bodyPr>
          <a:lstStyle/>
          <a:p>
            <a:pPr marL="0" indent="0">
              <a:spcBef>
                <a:spcPts val="0"/>
              </a:spcBef>
              <a:spcAft>
                <a:spcPts val="0"/>
              </a:spcAft>
              <a:buClrTx/>
              <a:buNone/>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*HIV or AIDS at first diagnosis ages 13 and older.</a:t>
            </a:r>
            <a:br>
              <a:rPr kumimoji="0" lang="en-US" sz="11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100" b="0"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6" name="Content Placeholder 5" descr="Number of Cases and Rates (per 100,000 persons) of Adults and Adolescents* Living with HIV/AIDS by Sex and Risk† in Minnesota, 2017" title="Number of Cases and Rates (per 100,000 persons) of Adults and Adolescents* Living with HIV/AIDS by Sex and Risk† in Minnesota, 2017">
            <a:extLst>
              <a:ext uri="{FF2B5EF4-FFF2-40B4-BE49-F238E27FC236}">
                <a16:creationId xmlns:a16="http://schemas.microsoft.com/office/drawing/2014/main" id="{142A887D-FE57-4B67-90B1-5EEBE4B95E77}"/>
              </a:ext>
            </a:extLst>
          </p:cNvPr>
          <p:cNvGraphicFramePr>
            <a:graphicFrameLocks noGrp="1"/>
          </p:cNvGraphicFramePr>
          <p:nvPr>
            <p:ph idx="14"/>
          </p:nvPr>
        </p:nvGraphicFramePr>
        <p:xfrm>
          <a:off x="2228408" y="2149444"/>
          <a:ext cx="7886700" cy="18536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87928909"/>
                    </a:ext>
                  </a:extLst>
                </a:gridCol>
                <a:gridCol w="2080260">
                  <a:extLst>
                    <a:ext uri="{9D8B030D-6E8A-4147-A177-3AD203B41FA5}">
                      <a16:colId xmlns:a16="http://schemas.microsoft.com/office/drawing/2014/main" val="1277090575"/>
                    </a:ext>
                  </a:extLst>
                </a:gridCol>
                <a:gridCol w="3177540">
                  <a:extLst>
                    <a:ext uri="{9D8B030D-6E8A-4147-A177-3AD203B41FA5}">
                      <a16:colId xmlns:a16="http://schemas.microsoft.com/office/drawing/2014/main" val="925338570"/>
                    </a:ext>
                  </a:extLst>
                </a:gridCol>
              </a:tblGrid>
              <a:tr h="370840">
                <a:tc>
                  <a:txBody>
                    <a:bodyPr/>
                    <a:lstStyle/>
                    <a:p>
                      <a:pPr algn="ctr"/>
                      <a:r>
                        <a:rPr lang="en-US" dirty="0"/>
                        <a:t>Gender</a:t>
                      </a:r>
                    </a:p>
                  </a:txBody>
                  <a:tcPr/>
                </a:tc>
                <a:tc>
                  <a:txBody>
                    <a:bodyPr/>
                    <a:lstStyle/>
                    <a:p>
                      <a:pPr algn="ctr"/>
                      <a:r>
                        <a:rPr lang="en-US" dirty="0"/>
                        <a:t>Number of Cases</a:t>
                      </a:r>
                    </a:p>
                  </a:txBody>
                  <a:tcPr/>
                </a:tc>
                <a:tc>
                  <a:txBody>
                    <a:bodyPr/>
                    <a:lstStyle/>
                    <a:p>
                      <a:pPr algn="ctr"/>
                      <a:r>
                        <a:rPr lang="en-US" dirty="0"/>
                        <a:t>Percent</a:t>
                      </a:r>
                      <a:r>
                        <a:rPr lang="en-US" baseline="0" dirty="0"/>
                        <a:t> of Total</a:t>
                      </a:r>
                      <a:endParaRPr lang="en-US" dirty="0"/>
                    </a:p>
                  </a:txBody>
                  <a:tcPr/>
                </a:tc>
                <a:extLst>
                  <a:ext uri="{0D108BD9-81ED-4DB2-BD59-A6C34878D82A}">
                    <a16:rowId xmlns:a16="http://schemas.microsoft.com/office/drawing/2014/main" val="3769478011"/>
                  </a:ext>
                </a:extLst>
              </a:tr>
              <a:tr h="370840">
                <a:tc>
                  <a:txBody>
                    <a:bodyPr/>
                    <a:lstStyle/>
                    <a:p>
                      <a:r>
                        <a:rPr lang="en-US" b="1" dirty="0"/>
                        <a:t>Cisgender Men</a:t>
                      </a:r>
                    </a:p>
                  </a:txBody>
                  <a:tcPr/>
                </a:tc>
                <a:tc>
                  <a:txBody>
                    <a:bodyPr/>
                    <a:lstStyle/>
                    <a:p>
                      <a:pPr algn="ctr"/>
                      <a:r>
                        <a:rPr lang="en-US" b="0" dirty="0"/>
                        <a:t>258</a:t>
                      </a:r>
                      <a:endParaRPr lang="en-US" b="0" dirty="0">
                        <a:solidFill>
                          <a:srgbClr val="FF0000"/>
                        </a:solidFill>
                        <a:highlight>
                          <a:srgbClr val="FFFF00"/>
                        </a:highlight>
                      </a:endParaRPr>
                    </a:p>
                  </a:txBody>
                  <a:tcPr/>
                </a:tc>
                <a:tc>
                  <a:txBody>
                    <a:bodyPr/>
                    <a:lstStyle/>
                    <a:p>
                      <a:pPr algn="ctr"/>
                      <a:r>
                        <a:rPr lang="en-US" dirty="0"/>
                        <a:t>79%</a:t>
                      </a:r>
                    </a:p>
                  </a:txBody>
                  <a:tcPr/>
                </a:tc>
                <a:extLst>
                  <a:ext uri="{0D108BD9-81ED-4DB2-BD59-A6C34878D82A}">
                    <a16:rowId xmlns:a16="http://schemas.microsoft.com/office/drawing/2014/main" val="151633080"/>
                  </a:ext>
                </a:extLst>
              </a:tr>
              <a:tr h="370840">
                <a:tc>
                  <a:txBody>
                    <a:bodyPr/>
                    <a:lstStyle/>
                    <a:p>
                      <a:r>
                        <a:rPr lang="en-US" b="1" dirty="0"/>
                        <a:t>Cisgender Women</a:t>
                      </a:r>
                    </a:p>
                  </a:txBody>
                  <a:tcPr/>
                </a:tc>
                <a:tc>
                  <a:txBody>
                    <a:bodyPr/>
                    <a:lstStyle/>
                    <a:p>
                      <a:pPr algn="ctr"/>
                      <a:r>
                        <a:rPr lang="en-US" b="0" dirty="0"/>
                        <a:t>55</a:t>
                      </a:r>
                    </a:p>
                  </a:txBody>
                  <a:tcPr/>
                </a:tc>
                <a:tc>
                  <a:txBody>
                    <a:bodyPr/>
                    <a:lstStyle/>
                    <a:p>
                      <a:pPr algn="ctr"/>
                      <a:r>
                        <a:rPr lang="en-US" dirty="0"/>
                        <a:t>17%</a:t>
                      </a:r>
                    </a:p>
                  </a:txBody>
                  <a:tcPr/>
                </a:tc>
                <a:extLst>
                  <a:ext uri="{0D108BD9-81ED-4DB2-BD59-A6C34878D82A}">
                    <a16:rowId xmlns:a16="http://schemas.microsoft.com/office/drawing/2014/main" val="1023272245"/>
                  </a:ext>
                </a:extLst>
              </a:tr>
              <a:tr h="370241">
                <a:tc>
                  <a:txBody>
                    <a:bodyPr/>
                    <a:lstStyle/>
                    <a:p>
                      <a:r>
                        <a:rPr lang="en-US" b="1" dirty="0"/>
                        <a:t>Transgender</a:t>
                      </a:r>
                      <a:r>
                        <a:rPr lang="en-US" b="1" baseline="30000" dirty="0"/>
                        <a:t>††</a:t>
                      </a:r>
                      <a:r>
                        <a:rPr lang="en-US" b="1" dirty="0"/>
                        <a:t> (Total)</a:t>
                      </a:r>
                    </a:p>
                  </a:txBody>
                  <a:tcPr/>
                </a:tc>
                <a:tc>
                  <a:txBody>
                    <a:bodyPr/>
                    <a:lstStyle/>
                    <a:p>
                      <a:pPr algn="ctr"/>
                      <a:r>
                        <a:rPr lang="en-US" b="0" dirty="0"/>
                        <a:t>11</a:t>
                      </a:r>
                    </a:p>
                  </a:txBody>
                  <a:tcPr/>
                </a:tc>
                <a:tc>
                  <a:txBody>
                    <a:bodyPr/>
                    <a:lstStyle/>
                    <a:p>
                      <a:pPr algn="ctr"/>
                      <a:r>
                        <a:rPr lang="en-US" b="0" dirty="0"/>
                        <a:t>3%</a:t>
                      </a:r>
                    </a:p>
                  </a:txBody>
                  <a:tcPr/>
                </a:tc>
                <a:extLst>
                  <a:ext uri="{0D108BD9-81ED-4DB2-BD59-A6C34878D82A}">
                    <a16:rowId xmlns:a16="http://schemas.microsoft.com/office/drawing/2014/main" val="1996005953"/>
                  </a:ext>
                </a:extLst>
              </a:tr>
              <a:tr h="370839">
                <a:tc>
                  <a:txBody>
                    <a:bodyPr/>
                    <a:lstStyle/>
                    <a:p>
                      <a:pPr lvl="0">
                        <a:buNone/>
                      </a:pPr>
                      <a:r>
                        <a:rPr lang="en-US" b="1" dirty="0"/>
                        <a:t>Total</a:t>
                      </a:r>
                      <a:endParaRPr lang="en-US" dirty="0"/>
                    </a:p>
                  </a:txBody>
                  <a:tcPr/>
                </a:tc>
                <a:tc>
                  <a:txBody>
                    <a:bodyPr/>
                    <a:lstStyle/>
                    <a:p>
                      <a:pPr lvl="0" algn="ctr">
                        <a:buNone/>
                      </a:pPr>
                      <a:r>
                        <a:rPr lang="en-US" b="1" dirty="0"/>
                        <a:t>324</a:t>
                      </a:r>
                      <a:endParaRPr lang="en-US" dirty="0"/>
                    </a:p>
                  </a:txBody>
                  <a:tcPr/>
                </a:tc>
                <a:tc>
                  <a:txBody>
                    <a:bodyPr/>
                    <a:lstStyle/>
                    <a:p>
                      <a:pPr lvl="0" algn="ctr">
                        <a:buNone/>
                      </a:pPr>
                      <a:r>
                        <a:rPr lang="en-US" b="1" dirty="0"/>
                        <a:t>100%</a:t>
                      </a:r>
                      <a:endParaRPr lang="en-US" dirty="0"/>
                    </a:p>
                  </a:txBody>
                  <a:tcPr/>
                </a:tc>
                <a:extLst>
                  <a:ext uri="{0D108BD9-81ED-4DB2-BD59-A6C34878D82A}">
                    <a16:rowId xmlns:a16="http://schemas.microsoft.com/office/drawing/2014/main" val="894348312"/>
                  </a:ext>
                </a:extLst>
              </a:tr>
            </a:tbl>
          </a:graphicData>
        </a:graphic>
      </p:graphicFrame>
      <p:pic>
        <p:nvPicPr>
          <p:cNvPr id="8" name="Picture 7" descr="Table. Refer to link on slides for full data. ">
            <a:extLst>
              <a:ext uri="{FF2B5EF4-FFF2-40B4-BE49-F238E27FC236}">
                <a16:creationId xmlns:a16="http://schemas.microsoft.com/office/drawing/2014/main" id="{BED9E51E-DAE4-35BA-0C51-FA8555A8D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398" y="2043325"/>
            <a:ext cx="8531354" cy="2065838"/>
          </a:xfrm>
          <a:prstGeom prst="rect">
            <a:avLst/>
          </a:prstGeom>
        </p:spPr>
      </p:pic>
    </p:spTree>
    <p:extLst>
      <p:ext uri="{BB962C8B-B14F-4D97-AF65-F5344CB8AC3E}">
        <p14:creationId xmlns:p14="http://schemas.microsoft.com/office/powerpoint/2010/main" val="634505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F263E-7D2A-170F-9775-267D2996D978}"/>
              </a:ext>
            </a:extLst>
          </p:cNvPr>
          <p:cNvSpPr>
            <a:spLocks noGrp="1"/>
          </p:cNvSpPr>
          <p:nvPr>
            <p:ph type="sldNum" sz="quarter" idx="12"/>
          </p:nvPr>
        </p:nvSpPr>
        <p:spPr/>
        <p:txBody>
          <a:bodyPr/>
          <a:lstStyle/>
          <a:p>
            <a:fld id="{48F63A3B-78C7-47BE-AE5E-E10140E04643}" type="slidenum">
              <a:rPr lang="en-US" smtClean="0"/>
              <a:t>41</a:t>
            </a:fld>
            <a:endParaRPr lang="en-US" dirty="0"/>
          </a:p>
        </p:txBody>
      </p:sp>
      <p:sp>
        <p:nvSpPr>
          <p:cNvPr id="9" name="Title 1">
            <a:extLst>
              <a:ext uri="{FF2B5EF4-FFF2-40B4-BE49-F238E27FC236}">
                <a16:creationId xmlns:a16="http://schemas.microsoft.com/office/drawing/2014/main" id="{D319CD75-9026-A39F-F02B-8738222E2135}"/>
              </a:ext>
            </a:extLst>
          </p:cNvPr>
          <p:cNvSpPr>
            <a:spLocks noGrp="1"/>
          </p:cNvSpPr>
          <p:nvPr>
            <p:ph type="title"/>
          </p:nvPr>
        </p:nvSpPr>
        <p:spPr>
          <a:xfrm>
            <a:off x="0" y="0"/>
            <a:ext cx="11868150" cy="1216025"/>
          </a:xfrm>
        </p:spPr>
        <p:txBody>
          <a:bodyPr/>
          <a:lstStyle/>
          <a:p>
            <a:r>
              <a:rPr lang="en-US" altLang="en-US" sz="3600" dirty="0"/>
              <a:t>HIV Diagnoses* by Mode of Exposure and Year, 2014–2023</a:t>
            </a:r>
            <a:endParaRPr lang="en-US" dirty="0"/>
          </a:p>
        </p:txBody>
      </p:sp>
      <p:sp>
        <p:nvSpPr>
          <p:cNvPr id="10" name="Footer Placeholder 3">
            <a:extLst>
              <a:ext uri="{FF2B5EF4-FFF2-40B4-BE49-F238E27FC236}">
                <a16:creationId xmlns:a16="http://schemas.microsoft.com/office/drawing/2014/main" id="{B9B2CED9-397F-D6AA-6E80-E70C08F91393}"/>
              </a:ext>
            </a:extLst>
          </p:cNvPr>
          <p:cNvSpPr>
            <a:spLocks noGrp="1"/>
          </p:cNvSpPr>
          <p:nvPr>
            <p:ph idx="13"/>
          </p:nvPr>
        </p:nvSpPr>
        <p:spPr>
          <a:xfrm>
            <a:off x="2066472" y="5917407"/>
            <a:ext cx="9296400" cy="747712"/>
          </a:xfrm>
        </p:spPr>
        <p:txBody>
          <a:bodyPr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TWSM=Transgender women who have sex with men   IDU = Injection drug use       Heterosexual = Heterosexual 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C2C17B1B-BEA7-D3AE-B9E7-FEB0E8662335}"/>
              </a:ext>
            </a:extLst>
          </p:cNvPr>
          <p:cNvGraphicFramePr>
            <a:graphicFrameLocks noGrp="1"/>
          </p:cNvGraphicFramePr>
          <p:nvPr/>
        </p:nvGraphicFramePr>
        <p:xfrm>
          <a:off x="3854450" y="2282825"/>
          <a:ext cx="4483100" cy="229362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4188040682"/>
                    </a:ext>
                  </a:extLst>
                </a:gridCol>
                <a:gridCol w="635000">
                  <a:extLst>
                    <a:ext uri="{9D8B030D-6E8A-4147-A177-3AD203B41FA5}">
                      <a16:colId xmlns:a16="http://schemas.microsoft.com/office/drawing/2014/main" val="3772334030"/>
                    </a:ext>
                  </a:extLst>
                </a:gridCol>
                <a:gridCol w="635000">
                  <a:extLst>
                    <a:ext uri="{9D8B030D-6E8A-4147-A177-3AD203B41FA5}">
                      <a16:colId xmlns:a16="http://schemas.microsoft.com/office/drawing/2014/main" val="2861551322"/>
                    </a:ext>
                  </a:extLst>
                </a:gridCol>
                <a:gridCol w="635000">
                  <a:extLst>
                    <a:ext uri="{9D8B030D-6E8A-4147-A177-3AD203B41FA5}">
                      <a16:colId xmlns:a16="http://schemas.microsoft.com/office/drawing/2014/main" val="1706179078"/>
                    </a:ext>
                  </a:extLst>
                </a:gridCol>
                <a:gridCol w="622300">
                  <a:extLst>
                    <a:ext uri="{9D8B030D-6E8A-4147-A177-3AD203B41FA5}">
                      <a16:colId xmlns:a16="http://schemas.microsoft.com/office/drawing/2014/main" val="2603687186"/>
                    </a:ext>
                  </a:extLst>
                </a:gridCol>
                <a:gridCol w="622300">
                  <a:extLst>
                    <a:ext uri="{9D8B030D-6E8A-4147-A177-3AD203B41FA5}">
                      <a16:colId xmlns:a16="http://schemas.microsoft.com/office/drawing/2014/main" val="2423448980"/>
                    </a:ext>
                  </a:extLst>
                </a:gridCol>
                <a:gridCol w="622300">
                  <a:extLst>
                    <a:ext uri="{9D8B030D-6E8A-4147-A177-3AD203B41FA5}">
                      <a16:colId xmlns:a16="http://schemas.microsoft.com/office/drawing/2014/main" val="2800653365"/>
                    </a:ext>
                  </a:extLst>
                </a:gridCol>
              </a:tblGrid>
              <a:tr h="182880">
                <a:tc>
                  <a:txBody>
                    <a:bodyPr/>
                    <a:lstStyle/>
                    <a:p>
                      <a:pPr algn="l" fontAlgn="b"/>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MSM</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TWSM</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IDU</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MSM/IDU</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Heterosexual</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Unspecified</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384343762"/>
                  </a:ext>
                </a:extLst>
              </a:tr>
              <a:tr h="182880">
                <a:tc>
                  <a:txBody>
                    <a:bodyPr/>
                    <a:lstStyle/>
                    <a:p>
                      <a:pPr algn="r" fontAlgn="b"/>
                      <a:r>
                        <a:rPr lang="en-US" sz="1000" u="none" strike="noStrike">
                          <a:effectLst/>
                        </a:rPr>
                        <a:t>2014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152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dirty="0">
                          <a:effectLst/>
                        </a:rPr>
                        <a:t>5</a:t>
                      </a:r>
                      <a:endParaRPr lang="en-US" sz="1000" b="1" i="0" u="none" strike="noStrike" dirty="0">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120</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116286657"/>
                  </a:ext>
                </a:extLst>
              </a:tr>
              <a:tr h="182880">
                <a:tc>
                  <a:txBody>
                    <a:bodyPr/>
                    <a:lstStyle/>
                    <a:p>
                      <a:pPr algn="r" fontAlgn="b"/>
                      <a:r>
                        <a:rPr lang="en-US" sz="1000" u="none" strike="noStrike">
                          <a:effectLst/>
                        </a:rPr>
                        <a:t>2015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106</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473782747"/>
                  </a:ext>
                </a:extLst>
              </a:tr>
              <a:tr h="182880">
                <a:tc>
                  <a:txBody>
                    <a:bodyPr/>
                    <a:lstStyle/>
                    <a:p>
                      <a:pPr algn="r" fontAlgn="b"/>
                      <a:r>
                        <a:rPr lang="en-US" sz="1000" u="none" strike="noStrike">
                          <a:effectLst/>
                        </a:rPr>
                        <a:t>2016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109</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3361034186"/>
                  </a:ext>
                </a:extLst>
              </a:tr>
              <a:tr h="182880">
                <a:tc>
                  <a:txBody>
                    <a:bodyPr/>
                    <a:lstStyle/>
                    <a:p>
                      <a:pPr algn="r" fontAlgn="b"/>
                      <a:r>
                        <a:rPr lang="en-US" sz="1000" u="none" strike="noStrike">
                          <a:effectLst/>
                        </a:rPr>
                        <a:t>2017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98</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638684770"/>
                  </a:ext>
                </a:extLst>
              </a:tr>
              <a:tr h="182880">
                <a:tc>
                  <a:txBody>
                    <a:bodyPr/>
                    <a:lstStyle/>
                    <a:p>
                      <a:pPr algn="r" fontAlgn="b"/>
                      <a:r>
                        <a:rPr lang="en-US" sz="1000" u="none" strike="noStrike">
                          <a:effectLst/>
                        </a:rPr>
                        <a:t>2018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022490468"/>
                  </a:ext>
                </a:extLst>
              </a:tr>
              <a:tr h="182880">
                <a:tc>
                  <a:txBody>
                    <a:bodyPr/>
                    <a:lstStyle/>
                    <a:p>
                      <a:pPr algn="r" fontAlgn="b"/>
                      <a:r>
                        <a:rPr lang="en-US" sz="1000" u="none" strike="noStrike">
                          <a:effectLst/>
                        </a:rPr>
                        <a:t>2019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824593371"/>
                  </a:ext>
                </a:extLst>
              </a:tr>
              <a:tr h="182880">
                <a:tc>
                  <a:txBody>
                    <a:bodyPr/>
                    <a:lstStyle/>
                    <a:p>
                      <a:pPr algn="r" fontAlgn="b"/>
                      <a:r>
                        <a:rPr lang="en-US" sz="1000" u="none" strike="noStrike">
                          <a:effectLst/>
                        </a:rPr>
                        <a:t>2020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98</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3445774661"/>
                  </a:ext>
                </a:extLst>
              </a:tr>
              <a:tr h="182880">
                <a:tc>
                  <a:txBody>
                    <a:bodyPr/>
                    <a:lstStyle/>
                    <a:p>
                      <a:pPr algn="r" fontAlgn="b"/>
                      <a:r>
                        <a:rPr lang="en-US" sz="1000" u="none" strike="noStrike">
                          <a:effectLst/>
                        </a:rPr>
                        <a:t>2021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143</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8716493"/>
                  </a:ext>
                </a:extLst>
              </a:tr>
              <a:tr h="182880">
                <a:tc>
                  <a:txBody>
                    <a:bodyPr/>
                    <a:lstStyle/>
                    <a:p>
                      <a:pPr algn="r" fontAlgn="b"/>
                      <a:r>
                        <a:rPr lang="en-US" sz="1000" u="none" strike="noStrike">
                          <a:effectLst/>
                        </a:rPr>
                        <a:t>2022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103</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01972274"/>
                  </a:ext>
                </a:extLst>
              </a:tr>
              <a:tr h="182880">
                <a:tc>
                  <a:txBody>
                    <a:bodyPr/>
                    <a:lstStyle/>
                    <a:p>
                      <a:pPr algn="r" fontAlgn="b"/>
                      <a:r>
                        <a:rPr lang="en-US" sz="1000" u="none" strike="noStrike">
                          <a:effectLst/>
                        </a:rPr>
                        <a:t>2023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170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dirty="0">
                          <a:effectLst/>
                        </a:rPr>
                        <a:t>105</a:t>
                      </a:r>
                      <a:endParaRPr lang="en-US" sz="1000" b="1" i="0" u="none" strike="noStrike" dirty="0">
                        <a:solidFill>
                          <a:srgbClr val="000000"/>
                        </a:solidFill>
                        <a:effectLst/>
                        <a:latin typeface="Geneva"/>
                      </a:endParaRPr>
                    </a:p>
                  </a:txBody>
                  <a:tcPr marL="7620" marR="7620" marT="7620" marB="0" anchor="b"/>
                </a:tc>
                <a:extLst>
                  <a:ext uri="{0D108BD9-81ED-4DB2-BD59-A6C34878D82A}">
                    <a16:rowId xmlns:a16="http://schemas.microsoft.com/office/drawing/2014/main" val="3483753772"/>
                  </a:ext>
                </a:extLst>
              </a:tr>
            </a:tbl>
          </a:graphicData>
        </a:graphic>
      </p:graphicFrame>
      <p:pic>
        <p:nvPicPr>
          <p:cNvPr id="7" name="Content Placeholder 6" descr="Line chart. Refer to table on slide for full data. ">
            <a:extLst>
              <a:ext uri="{FF2B5EF4-FFF2-40B4-BE49-F238E27FC236}">
                <a16:creationId xmlns:a16="http://schemas.microsoft.com/office/drawing/2014/main" id="{EACEB5C0-7615-CFA9-EF43-FCBFBCE9515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83656" y="1710408"/>
            <a:ext cx="10134196" cy="3987527"/>
          </a:xfrm>
        </p:spPr>
      </p:pic>
    </p:spTree>
    <p:extLst>
      <p:ext uri="{BB962C8B-B14F-4D97-AF65-F5344CB8AC3E}">
        <p14:creationId xmlns:p14="http://schemas.microsoft.com/office/powerpoint/2010/main" val="3009662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lstStyle/>
          <a:p>
            <a:r>
              <a:rPr lang="en-US" altLang="en-US" sz="3600" dirty="0"/>
              <a:t>Births to Pregnant </a:t>
            </a:r>
            <a:r>
              <a:rPr lang="en-US" altLang="en-US" dirty="0"/>
              <a:t>P</a:t>
            </a:r>
            <a:r>
              <a:rPr lang="en-US" altLang="en-US" sz="3600" dirty="0"/>
              <a:t>eople Living with HIV and Number of Perinatal Acquired HIV Infections* by Year of Birth, 2014–2023</a:t>
            </a:r>
            <a:endParaRPr lang="en-US" dirty="0"/>
          </a:p>
        </p:txBody>
      </p:sp>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fld id="{48F63A3B-78C7-47BE-AE5E-E10140E04643}" type="slidenum">
              <a:rPr lang="en-US" smtClean="0"/>
              <a:t>42</a:t>
            </a:fld>
            <a:endParaRPr lang="en-US" dirty="0"/>
          </a:p>
        </p:txBody>
      </p:sp>
      <p:sp>
        <p:nvSpPr>
          <p:cNvPr id="4" name="Content Placeholder 3">
            <a:extLst>
              <a:ext uri="{FF2B5EF4-FFF2-40B4-BE49-F238E27FC236}">
                <a16:creationId xmlns:a16="http://schemas.microsoft.com/office/drawing/2014/main" id="{2B02FB78-BCAE-4A1F-B8E5-55EC7E9E123B}"/>
              </a:ext>
            </a:extLst>
          </p:cNvPr>
          <p:cNvSpPr>
            <a:spLocks noGrp="1"/>
          </p:cNvSpPr>
          <p:nvPr>
            <p:ph idx="13"/>
          </p:nvPr>
        </p:nvSpPr>
        <p:spPr>
          <a:xfrm>
            <a:off x="304800" y="5445760"/>
            <a:ext cx="11582400" cy="726440"/>
          </a:xfrm>
        </p:spPr>
        <p:txBody>
          <a:bodyPr>
            <a:normAutofit fontScale="40000" lnSpcReduction="20000"/>
          </a:bodyPr>
          <a:lstStyle/>
          <a:p>
            <a:pPr marL="0" indent="0">
              <a:buNone/>
            </a:pPr>
            <a:r>
              <a:rPr kumimoji="0" lang="en-US" altLang="en-US" sz="3600" b="0" i="0" u="none" strike="noStrike" kern="1200" cap="none" spc="0" normalizeH="0" baseline="0" noProof="0" dirty="0">
                <a:ln>
                  <a:noFill/>
                </a:ln>
                <a:solidFill>
                  <a:srgbClr val="003865"/>
                </a:solidFill>
                <a:effectLst/>
                <a:uLnTx/>
                <a:uFillTx/>
                <a:latin typeface="Calibri"/>
                <a:ea typeface="+mn-ea"/>
                <a:cs typeface="+mn-cs"/>
              </a:rPr>
              <a:t>HIV or AIDS at first diagnosis for a child exposed to HIV during pregnant person’s pregnancy, at birth, and/or during breastfeeding.</a:t>
            </a:r>
            <a:br>
              <a:rPr kumimoji="0" lang="en-US" altLang="en-US" sz="36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36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36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36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Line chart. Refer to link on slide for full data. ">
            <a:extLst>
              <a:ext uri="{FF2B5EF4-FFF2-40B4-BE49-F238E27FC236}">
                <a16:creationId xmlns:a16="http://schemas.microsoft.com/office/drawing/2014/main" id="{E488FECD-568C-B9CE-9051-84EBFC71BC6E}"/>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682737" y="1609724"/>
            <a:ext cx="10404363" cy="3766285"/>
          </a:xfrm>
        </p:spPr>
      </p:pic>
    </p:spTree>
    <p:extLst>
      <p:ext uri="{BB962C8B-B14F-4D97-AF65-F5344CB8AC3E}">
        <p14:creationId xmlns:p14="http://schemas.microsoft.com/office/powerpoint/2010/main" val="365253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New Trends of Race/Ethnicity and Region of Birth</a:t>
            </a:r>
            <a:endParaRPr lang="en-US" dirty="0"/>
          </a:p>
        </p:txBody>
      </p:sp>
    </p:spTree>
    <p:extLst>
      <p:ext uri="{BB962C8B-B14F-4D97-AF65-F5344CB8AC3E}">
        <p14:creationId xmlns:p14="http://schemas.microsoft.com/office/powerpoint/2010/main" val="79191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a:extLst>
              <a:ext uri="{FF2B5EF4-FFF2-40B4-BE49-F238E27FC236}">
                <a16:creationId xmlns:a16="http://schemas.microsoft.com/office/drawing/2014/main" id="{0E118913-736C-442A-9EA5-1EFDB2B8BAD2}"/>
              </a:ext>
            </a:extLst>
          </p:cNvPr>
          <p:cNvPicPr>
            <a:picLocks noGrp="1" noChangeAspect="1"/>
          </p:cNvPicPr>
          <p:nvPr>
            <p:ph idx="13"/>
          </p:nvPr>
        </p:nvPicPr>
        <p:blipFill>
          <a:blip r:embed="rId3"/>
          <a:stretch>
            <a:fillRect/>
          </a:stretch>
        </p:blipFill>
        <p:spPr>
          <a:xfrm>
            <a:off x="1956656" y="5799583"/>
            <a:ext cx="9162584" cy="921892"/>
          </a:xfrm>
          <a:prstGeom prst="rect">
            <a:avLst/>
          </a:prstGeom>
        </p:spPr>
      </p:pic>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2014–2023</a:t>
            </a:r>
          </a:p>
        </p:txBody>
      </p:sp>
      <p:graphicFrame>
        <p:nvGraphicFramePr>
          <p:cNvPr id="2" name="Table 1">
            <a:extLst>
              <a:ext uri="{FF2B5EF4-FFF2-40B4-BE49-F238E27FC236}">
                <a16:creationId xmlns:a16="http://schemas.microsoft.com/office/drawing/2014/main" id="{57541732-DDFB-5DE4-E2A4-5EC516602A18}"/>
              </a:ext>
            </a:extLst>
          </p:cNvPr>
          <p:cNvGraphicFramePr>
            <a:graphicFrameLocks noGrp="1"/>
          </p:cNvGraphicFramePr>
          <p:nvPr/>
        </p:nvGraphicFramePr>
        <p:xfrm>
          <a:off x="2451100" y="3009900"/>
          <a:ext cx="7289800" cy="838200"/>
        </p:xfrm>
        <a:graphic>
          <a:graphicData uri="http://schemas.openxmlformats.org/drawingml/2006/table">
            <a:tbl>
              <a:tblPr firstRow="1">
                <a:tableStyleId>{5C22544A-7EE6-4342-B048-85BDC9FD1C3A}</a:tableStyleId>
              </a:tblPr>
              <a:tblGrid>
                <a:gridCol w="1193800">
                  <a:extLst>
                    <a:ext uri="{9D8B030D-6E8A-4147-A177-3AD203B41FA5}">
                      <a16:colId xmlns:a16="http://schemas.microsoft.com/office/drawing/2014/main" val="2096254461"/>
                    </a:ext>
                  </a:extLst>
                </a:gridCol>
                <a:gridCol w="609600">
                  <a:extLst>
                    <a:ext uri="{9D8B030D-6E8A-4147-A177-3AD203B41FA5}">
                      <a16:colId xmlns:a16="http://schemas.microsoft.com/office/drawing/2014/main" val="2686317772"/>
                    </a:ext>
                  </a:extLst>
                </a:gridCol>
                <a:gridCol w="609600">
                  <a:extLst>
                    <a:ext uri="{9D8B030D-6E8A-4147-A177-3AD203B41FA5}">
                      <a16:colId xmlns:a16="http://schemas.microsoft.com/office/drawing/2014/main" val="123568099"/>
                    </a:ext>
                  </a:extLst>
                </a:gridCol>
                <a:gridCol w="609600">
                  <a:extLst>
                    <a:ext uri="{9D8B030D-6E8A-4147-A177-3AD203B41FA5}">
                      <a16:colId xmlns:a16="http://schemas.microsoft.com/office/drawing/2014/main" val="1802854402"/>
                    </a:ext>
                  </a:extLst>
                </a:gridCol>
                <a:gridCol w="609600">
                  <a:extLst>
                    <a:ext uri="{9D8B030D-6E8A-4147-A177-3AD203B41FA5}">
                      <a16:colId xmlns:a16="http://schemas.microsoft.com/office/drawing/2014/main" val="1628529025"/>
                    </a:ext>
                  </a:extLst>
                </a:gridCol>
                <a:gridCol w="609600">
                  <a:extLst>
                    <a:ext uri="{9D8B030D-6E8A-4147-A177-3AD203B41FA5}">
                      <a16:colId xmlns:a16="http://schemas.microsoft.com/office/drawing/2014/main" val="856087040"/>
                    </a:ext>
                  </a:extLst>
                </a:gridCol>
                <a:gridCol w="609600">
                  <a:extLst>
                    <a:ext uri="{9D8B030D-6E8A-4147-A177-3AD203B41FA5}">
                      <a16:colId xmlns:a16="http://schemas.microsoft.com/office/drawing/2014/main" val="464073059"/>
                    </a:ext>
                  </a:extLst>
                </a:gridCol>
                <a:gridCol w="609600">
                  <a:extLst>
                    <a:ext uri="{9D8B030D-6E8A-4147-A177-3AD203B41FA5}">
                      <a16:colId xmlns:a16="http://schemas.microsoft.com/office/drawing/2014/main" val="24371536"/>
                    </a:ext>
                  </a:extLst>
                </a:gridCol>
                <a:gridCol w="609600">
                  <a:extLst>
                    <a:ext uri="{9D8B030D-6E8A-4147-A177-3AD203B41FA5}">
                      <a16:colId xmlns:a16="http://schemas.microsoft.com/office/drawing/2014/main" val="575592607"/>
                    </a:ext>
                  </a:extLst>
                </a:gridCol>
                <a:gridCol w="609600">
                  <a:extLst>
                    <a:ext uri="{9D8B030D-6E8A-4147-A177-3AD203B41FA5}">
                      <a16:colId xmlns:a16="http://schemas.microsoft.com/office/drawing/2014/main" val="2439129816"/>
                    </a:ext>
                  </a:extLst>
                </a:gridCol>
                <a:gridCol w="609600">
                  <a:extLst>
                    <a:ext uri="{9D8B030D-6E8A-4147-A177-3AD203B41FA5}">
                      <a16:colId xmlns:a16="http://schemas.microsoft.com/office/drawing/2014/main" val="113806881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682264387"/>
                  </a:ext>
                </a:extLst>
              </a:tr>
              <a:tr h="167640">
                <a:tc>
                  <a:txBody>
                    <a:bodyPr/>
                    <a:lstStyle/>
                    <a:p>
                      <a:pPr algn="l" fontAlgn="b"/>
                      <a:r>
                        <a:rPr lang="en-US" sz="1000" u="none" strike="noStrike">
                          <a:effectLst/>
                        </a:rPr>
                        <a:t>Africa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916003502"/>
                  </a:ext>
                </a:extLst>
              </a:tr>
              <a:tr h="167640">
                <a:tc>
                  <a:txBody>
                    <a:bodyPr/>
                    <a:lstStyle/>
                    <a:p>
                      <a:pPr algn="l" fontAlgn="b"/>
                      <a:r>
                        <a:rPr lang="en-US" sz="1000" u="none" strike="noStrike">
                          <a:effectLst/>
                        </a:rPr>
                        <a:t>Asia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594749134"/>
                  </a:ext>
                </a:extLst>
              </a:tr>
              <a:tr h="167640">
                <a:tc>
                  <a:txBody>
                    <a:bodyPr/>
                    <a:lstStyle/>
                    <a:p>
                      <a:pPr algn="l" fontAlgn="b"/>
                      <a:r>
                        <a:rPr lang="en-US" sz="1000" u="none" strike="noStrike">
                          <a:effectLst/>
                        </a:rPr>
                        <a:t>Latin America/Car</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24058700"/>
                  </a:ext>
                </a:extLst>
              </a:tr>
              <a:tr h="167640">
                <a:tc>
                  <a:txBody>
                    <a:bodyPr/>
                    <a:lstStyle/>
                    <a:p>
                      <a:pPr algn="l" fontAlgn="b"/>
                      <a:r>
                        <a:rPr lang="en-US" sz="1000" u="none" strike="noStrike">
                          <a:effectLst/>
                        </a:rPr>
                        <a:t>Other</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9</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361725057"/>
                  </a:ext>
                </a:extLst>
              </a:tr>
            </a:tbl>
          </a:graphicData>
        </a:graphic>
      </p:graphicFrame>
      <p:pic>
        <p:nvPicPr>
          <p:cNvPr id="5" name="Picture 4" descr="Bar chart. Refer to table on slide for full data. ">
            <a:extLst>
              <a:ext uri="{FF2B5EF4-FFF2-40B4-BE49-F238E27FC236}">
                <a16:creationId xmlns:a16="http://schemas.microsoft.com/office/drawing/2014/main" id="{3EA46003-AEA2-C421-D36F-2725D98D1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30" y="1531716"/>
            <a:ext cx="10543140" cy="4366861"/>
          </a:xfrm>
          <a:prstGeom prst="rect">
            <a:avLst/>
          </a:prstGeom>
        </p:spPr>
      </p:pic>
    </p:spTree>
    <p:extLst>
      <p:ext uri="{BB962C8B-B14F-4D97-AF65-F5344CB8AC3E}">
        <p14:creationId xmlns:p14="http://schemas.microsoft.com/office/powerpoint/2010/main" val="4219488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686C-4612-4AEC-88B6-44E224E50F17}"/>
              </a:ext>
            </a:extLst>
          </p:cNvPr>
          <p:cNvSpPr>
            <a:spLocks noGrp="1"/>
          </p:cNvSpPr>
          <p:nvPr>
            <p:ph type="title"/>
          </p:nvPr>
        </p:nvSpPr>
        <p:spPr/>
        <p:txBody>
          <a:bodyPr>
            <a:normAutofit/>
          </a:bodyPr>
          <a:lstStyle/>
          <a:p>
            <a:r>
              <a:rPr lang="en-US" altLang="en-US" sz="3600" dirty="0"/>
              <a:t>Hispanic People Newly Diagnosed with HIV/AIDS in MN </a:t>
            </a:r>
            <a:br>
              <a:rPr lang="en-US" altLang="en-US" sz="3600" dirty="0"/>
            </a:br>
            <a:r>
              <a:rPr lang="en-US" altLang="en-US" sz="3600" dirty="0"/>
              <a:t>by Sex assigned at Birth, </a:t>
            </a:r>
            <a:r>
              <a:rPr lang="en-US" altLang="en-US" dirty="0"/>
              <a:t>2013</a:t>
            </a:r>
            <a:r>
              <a:rPr lang="en-US" altLang="en-US" sz="3600" dirty="0"/>
              <a:t>–2023</a:t>
            </a:r>
            <a:endParaRPr lang="en-US" dirty="0"/>
          </a:p>
        </p:txBody>
      </p:sp>
      <p:sp>
        <p:nvSpPr>
          <p:cNvPr id="3" name="Slide Number Placeholder 2">
            <a:extLst>
              <a:ext uri="{FF2B5EF4-FFF2-40B4-BE49-F238E27FC236}">
                <a16:creationId xmlns:a16="http://schemas.microsoft.com/office/drawing/2014/main" id="{9467F16C-94DB-4D1D-A8A3-6B92DBA00C7C}"/>
              </a:ext>
            </a:extLst>
          </p:cNvPr>
          <p:cNvSpPr>
            <a:spLocks noGrp="1"/>
          </p:cNvSpPr>
          <p:nvPr>
            <p:ph type="sldNum" sz="quarter" idx="12"/>
          </p:nvPr>
        </p:nvSpPr>
        <p:spPr/>
        <p:txBody>
          <a:bodyPr/>
          <a:lstStyle/>
          <a:p>
            <a:fld id="{48F63A3B-78C7-47BE-AE5E-E10140E04643}" type="slidenum">
              <a:rPr lang="en-US" smtClean="0"/>
              <a:t>45</a:t>
            </a:fld>
            <a:endParaRPr lang="en-US" dirty="0"/>
          </a:p>
        </p:txBody>
      </p:sp>
      <p:sp>
        <p:nvSpPr>
          <p:cNvPr id="4" name="Content Placeholder 3">
            <a:extLst>
              <a:ext uri="{FF2B5EF4-FFF2-40B4-BE49-F238E27FC236}">
                <a16:creationId xmlns:a16="http://schemas.microsoft.com/office/drawing/2014/main" id="{A88E11EF-9B36-4598-A8B9-3365F1B6DE89}"/>
              </a:ext>
            </a:extLst>
          </p:cNvPr>
          <p:cNvSpPr>
            <a:spLocks noGrp="1"/>
          </p:cNvSpPr>
          <p:nvPr>
            <p:ph idx="13"/>
          </p:nvPr>
        </p:nvSpPr>
        <p:spPr>
          <a:xfrm>
            <a:off x="2160104" y="5977697"/>
            <a:ext cx="11582400" cy="743778"/>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dirty="0"/>
          </a:p>
        </p:txBody>
      </p:sp>
      <p:graphicFrame>
        <p:nvGraphicFramePr>
          <p:cNvPr id="8" name="Table 7">
            <a:extLst>
              <a:ext uri="{FF2B5EF4-FFF2-40B4-BE49-F238E27FC236}">
                <a16:creationId xmlns:a16="http://schemas.microsoft.com/office/drawing/2014/main" id="{6F6D0322-F413-DEA8-5560-A953B0B4E390}"/>
              </a:ext>
            </a:extLst>
          </p:cNvPr>
          <p:cNvGraphicFramePr>
            <a:graphicFrameLocks noGrp="1"/>
          </p:cNvGraphicFramePr>
          <p:nvPr/>
        </p:nvGraphicFramePr>
        <p:xfrm>
          <a:off x="3235872" y="3290791"/>
          <a:ext cx="6477000" cy="50292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val="3916577238"/>
                    </a:ext>
                  </a:extLst>
                </a:gridCol>
                <a:gridCol w="609600">
                  <a:extLst>
                    <a:ext uri="{9D8B030D-6E8A-4147-A177-3AD203B41FA5}">
                      <a16:colId xmlns:a16="http://schemas.microsoft.com/office/drawing/2014/main" val="192497338"/>
                    </a:ext>
                  </a:extLst>
                </a:gridCol>
                <a:gridCol w="609600">
                  <a:extLst>
                    <a:ext uri="{9D8B030D-6E8A-4147-A177-3AD203B41FA5}">
                      <a16:colId xmlns:a16="http://schemas.microsoft.com/office/drawing/2014/main" val="3916464826"/>
                    </a:ext>
                  </a:extLst>
                </a:gridCol>
                <a:gridCol w="609600">
                  <a:extLst>
                    <a:ext uri="{9D8B030D-6E8A-4147-A177-3AD203B41FA5}">
                      <a16:colId xmlns:a16="http://schemas.microsoft.com/office/drawing/2014/main" val="3094776403"/>
                    </a:ext>
                  </a:extLst>
                </a:gridCol>
                <a:gridCol w="609600">
                  <a:extLst>
                    <a:ext uri="{9D8B030D-6E8A-4147-A177-3AD203B41FA5}">
                      <a16:colId xmlns:a16="http://schemas.microsoft.com/office/drawing/2014/main" val="3704005318"/>
                    </a:ext>
                  </a:extLst>
                </a:gridCol>
                <a:gridCol w="609600">
                  <a:extLst>
                    <a:ext uri="{9D8B030D-6E8A-4147-A177-3AD203B41FA5}">
                      <a16:colId xmlns:a16="http://schemas.microsoft.com/office/drawing/2014/main" val="2648220026"/>
                    </a:ext>
                  </a:extLst>
                </a:gridCol>
                <a:gridCol w="609600">
                  <a:extLst>
                    <a:ext uri="{9D8B030D-6E8A-4147-A177-3AD203B41FA5}">
                      <a16:colId xmlns:a16="http://schemas.microsoft.com/office/drawing/2014/main" val="2394221359"/>
                    </a:ext>
                  </a:extLst>
                </a:gridCol>
                <a:gridCol w="609600">
                  <a:extLst>
                    <a:ext uri="{9D8B030D-6E8A-4147-A177-3AD203B41FA5}">
                      <a16:colId xmlns:a16="http://schemas.microsoft.com/office/drawing/2014/main" val="613861944"/>
                    </a:ext>
                  </a:extLst>
                </a:gridCol>
                <a:gridCol w="609600">
                  <a:extLst>
                    <a:ext uri="{9D8B030D-6E8A-4147-A177-3AD203B41FA5}">
                      <a16:colId xmlns:a16="http://schemas.microsoft.com/office/drawing/2014/main" val="1937546926"/>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2019</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979864294"/>
                  </a:ext>
                </a:extLst>
              </a:tr>
              <a:tr h="167640">
                <a:tc>
                  <a:txBody>
                    <a:bodyPr/>
                    <a:lstStyle/>
                    <a:p>
                      <a:pPr algn="l" fontAlgn="b"/>
                      <a:r>
                        <a:rPr lang="en-US" sz="1000" u="none" strike="noStrike">
                          <a:effectLst/>
                        </a:rPr>
                        <a:t>Assigned Male at Birth</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132368033"/>
                  </a:ext>
                </a:extLst>
              </a:tr>
              <a:tr h="167640">
                <a:tc>
                  <a:txBody>
                    <a:bodyPr/>
                    <a:lstStyle/>
                    <a:p>
                      <a:pPr algn="l" fontAlgn="b"/>
                      <a:r>
                        <a:rPr lang="en-US" sz="1000" u="none" strike="noStrike">
                          <a:effectLst/>
                        </a:rPr>
                        <a:t>Assigned Female at Birth</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3</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5</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099702111"/>
                  </a:ext>
                </a:extLst>
              </a:tr>
            </a:tbl>
          </a:graphicData>
        </a:graphic>
      </p:graphicFrame>
      <p:pic>
        <p:nvPicPr>
          <p:cNvPr id="12" name="Content Placeholder 11" descr="Line chart. Refer to table on slides for full data. ">
            <a:extLst>
              <a:ext uri="{FF2B5EF4-FFF2-40B4-BE49-F238E27FC236}">
                <a16:creationId xmlns:a16="http://schemas.microsoft.com/office/drawing/2014/main" id="{2000E029-6207-268B-B136-6C70CCD058A7}"/>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77863" y="2079861"/>
            <a:ext cx="9536165" cy="3708509"/>
          </a:xfrm>
        </p:spPr>
      </p:pic>
    </p:spTree>
    <p:extLst>
      <p:ext uri="{BB962C8B-B14F-4D97-AF65-F5344CB8AC3E}">
        <p14:creationId xmlns:p14="http://schemas.microsoft.com/office/powerpoint/2010/main" val="390731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630E-8481-4037-A44E-DE5742E02442}"/>
              </a:ext>
            </a:extLst>
          </p:cNvPr>
          <p:cNvSpPr>
            <a:spLocks noGrp="1"/>
          </p:cNvSpPr>
          <p:nvPr>
            <p:ph type="title"/>
          </p:nvPr>
        </p:nvSpPr>
        <p:spPr/>
        <p:txBody>
          <a:bodyPr>
            <a:normAutofit/>
          </a:bodyPr>
          <a:lstStyle/>
          <a:p>
            <a:r>
              <a:rPr lang="en-US" altLang="en-US" dirty="0"/>
              <a:t>Hispanic People Newly Diagnosed with HIV Region of Birth </a:t>
            </a:r>
            <a:br>
              <a:rPr lang="en-US" altLang="en-US" dirty="0"/>
            </a:br>
            <a:r>
              <a:rPr lang="en-US" altLang="en-US" sz="3600" dirty="0"/>
              <a:t>Year 2014–2023</a:t>
            </a:r>
            <a:endParaRPr lang="en-US" dirty="0"/>
          </a:p>
        </p:txBody>
      </p:sp>
      <p:sp>
        <p:nvSpPr>
          <p:cNvPr id="3" name="Slide Number Placeholder 2">
            <a:extLst>
              <a:ext uri="{FF2B5EF4-FFF2-40B4-BE49-F238E27FC236}">
                <a16:creationId xmlns:a16="http://schemas.microsoft.com/office/drawing/2014/main" id="{A24ECCA5-9EDE-4C03-BF85-98B9F3C9E7C3}"/>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6" name="Footer Placeholder 3">
            <a:extLst>
              <a:ext uri="{FF2B5EF4-FFF2-40B4-BE49-F238E27FC236}">
                <a16:creationId xmlns:a16="http://schemas.microsoft.com/office/drawing/2014/main" id="{6BD2BB72-FAA7-41E9-BC74-4E073D3119A4}"/>
              </a:ext>
            </a:extLst>
          </p:cNvPr>
          <p:cNvSpPr>
            <a:spLocks noGrp="1"/>
          </p:cNvSpPr>
          <p:nvPr>
            <p:ph idx="13"/>
          </p:nvPr>
        </p:nvSpPr>
        <p:spPr>
          <a:xfrm>
            <a:off x="933450" y="5486400"/>
            <a:ext cx="11582400" cy="685800"/>
          </a:xfrm>
        </p:spPr>
        <p:txBody>
          <a:bodyPr anchor="ctr">
            <a:normAutofit/>
          </a:bodyP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p:txBody>
      </p:sp>
      <p:graphicFrame>
        <p:nvGraphicFramePr>
          <p:cNvPr id="10" name="Table 9">
            <a:extLst>
              <a:ext uri="{FF2B5EF4-FFF2-40B4-BE49-F238E27FC236}">
                <a16:creationId xmlns:a16="http://schemas.microsoft.com/office/drawing/2014/main" id="{12ACAD68-B032-A5A2-19BD-EF09D8FDB7BF}"/>
              </a:ext>
            </a:extLst>
          </p:cNvPr>
          <p:cNvGraphicFramePr>
            <a:graphicFrameLocks noGrp="1"/>
          </p:cNvGraphicFramePr>
          <p:nvPr/>
        </p:nvGraphicFramePr>
        <p:xfrm>
          <a:off x="2216150" y="3094038"/>
          <a:ext cx="7416800" cy="670560"/>
        </p:xfrm>
        <a:graphic>
          <a:graphicData uri="http://schemas.openxmlformats.org/drawingml/2006/table">
            <a:tbl>
              <a:tblPr firstRow="1">
                <a:tableStyleId>{5C22544A-7EE6-4342-B048-85BDC9FD1C3A}</a:tableStyleId>
              </a:tblPr>
              <a:tblGrid>
                <a:gridCol w="1333500">
                  <a:extLst>
                    <a:ext uri="{9D8B030D-6E8A-4147-A177-3AD203B41FA5}">
                      <a16:colId xmlns:a16="http://schemas.microsoft.com/office/drawing/2014/main" val="2561854934"/>
                    </a:ext>
                  </a:extLst>
                </a:gridCol>
                <a:gridCol w="609600">
                  <a:extLst>
                    <a:ext uri="{9D8B030D-6E8A-4147-A177-3AD203B41FA5}">
                      <a16:colId xmlns:a16="http://schemas.microsoft.com/office/drawing/2014/main" val="1051642037"/>
                    </a:ext>
                  </a:extLst>
                </a:gridCol>
                <a:gridCol w="609600">
                  <a:extLst>
                    <a:ext uri="{9D8B030D-6E8A-4147-A177-3AD203B41FA5}">
                      <a16:colId xmlns:a16="http://schemas.microsoft.com/office/drawing/2014/main" val="3515894476"/>
                    </a:ext>
                  </a:extLst>
                </a:gridCol>
                <a:gridCol w="609600">
                  <a:extLst>
                    <a:ext uri="{9D8B030D-6E8A-4147-A177-3AD203B41FA5}">
                      <a16:colId xmlns:a16="http://schemas.microsoft.com/office/drawing/2014/main" val="1993121947"/>
                    </a:ext>
                  </a:extLst>
                </a:gridCol>
                <a:gridCol w="609600">
                  <a:extLst>
                    <a:ext uri="{9D8B030D-6E8A-4147-A177-3AD203B41FA5}">
                      <a16:colId xmlns:a16="http://schemas.microsoft.com/office/drawing/2014/main" val="2144349364"/>
                    </a:ext>
                  </a:extLst>
                </a:gridCol>
                <a:gridCol w="609600">
                  <a:extLst>
                    <a:ext uri="{9D8B030D-6E8A-4147-A177-3AD203B41FA5}">
                      <a16:colId xmlns:a16="http://schemas.microsoft.com/office/drawing/2014/main" val="2164141062"/>
                    </a:ext>
                  </a:extLst>
                </a:gridCol>
                <a:gridCol w="609600">
                  <a:extLst>
                    <a:ext uri="{9D8B030D-6E8A-4147-A177-3AD203B41FA5}">
                      <a16:colId xmlns:a16="http://schemas.microsoft.com/office/drawing/2014/main" val="4022920116"/>
                    </a:ext>
                  </a:extLst>
                </a:gridCol>
                <a:gridCol w="596900">
                  <a:extLst>
                    <a:ext uri="{9D8B030D-6E8A-4147-A177-3AD203B41FA5}">
                      <a16:colId xmlns:a16="http://schemas.microsoft.com/office/drawing/2014/main" val="2957555229"/>
                    </a:ext>
                  </a:extLst>
                </a:gridCol>
                <a:gridCol w="609600">
                  <a:extLst>
                    <a:ext uri="{9D8B030D-6E8A-4147-A177-3AD203B41FA5}">
                      <a16:colId xmlns:a16="http://schemas.microsoft.com/office/drawing/2014/main" val="491063636"/>
                    </a:ext>
                  </a:extLst>
                </a:gridCol>
                <a:gridCol w="609600">
                  <a:extLst>
                    <a:ext uri="{9D8B030D-6E8A-4147-A177-3AD203B41FA5}">
                      <a16:colId xmlns:a16="http://schemas.microsoft.com/office/drawing/2014/main" val="4278277405"/>
                    </a:ext>
                  </a:extLst>
                </a:gridCol>
                <a:gridCol w="609600">
                  <a:extLst>
                    <a:ext uri="{9D8B030D-6E8A-4147-A177-3AD203B41FA5}">
                      <a16:colId xmlns:a16="http://schemas.microsoft.com/office/drawing/2014/main" val="3098974956"/>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64093102"/>
                  </a:ext>
                </a:extLst>
              </a:tr>
              <a:tr h="167640">
                <a:tc>
                  <a:txBody>
                    <a:bodyPr/>
                    <a:lstStyle/>
                    <a:p>
                      <a:pPr algn="l" fontAlgn="b"/>
                      <a:r>
                        <a:rPr lang="en-US" sz="1000" u="none" strike="noStrike">
                          <a:effectLst/>
                        </a:rPr>
                        <a:t>United States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4176035775"/>
                  </a:ext>
                </a:extLst>
              </a:tr>
              <a:tr h="167640">
                <a:tc>
                  <a:txBody>
                    <a:bodyPr/>
                    <a:lstStyle/>
                    <a:p>
                      <a:pPr algn="l" fontAlgn="b"/>
                      <a:r>
                        <a:rPr lang="en-US" sz="1000" u="none" strike="noStrike">
                          <a:effectLst/>
                        </a:rPr>
                        <a:t>Lat. Am (TOTAL)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67830384"/>
                  </a:ext>
                </a:extLst>
              </a:tr>
              <a:tr h="167640">
                <a:tc>
                  <a:txBody>
                    <a:bodyPr/>
                    <a:lstStyle/>
                    <a:p>
                      <a:pPr algn="l" fontAlgn="b"/>
                      <a:r>
                        <a:rPr lang="en-US" sz="1000" u="none" strike="noStrike">
                          <a:effectLst/>
                        </a:rPr>
                        <a:t>Other/Missing</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11</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972273224"/>
                  </a:ext>
                </a:extLst>
              </a:tr>
            </a:tbl>
          </a:graphicData>
        </a:graphic>
      </p:graphicFrame>
      <p:pic>
        <p:nvPicPr>
          <p:cNvPr id="14" name="Content Placeholder 13" descr="Line chart. Refer to table on slide for full data. ">
            <a:extLst>
              <a:ext uri="{FF2B5EF4-FFF2-40B4-BE49-F238E27FC236}">
                <a16:creationId xmlns:a16="http://schemas.microsoft.com/office/drawing/2014/main" id="{167DB574-C652-604C-93C1-95E96695029D}"/>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933450" y="1851976"/>
            <a:ext cx="9976672" cy="3634424"/>
          </a:xfrm>
        </p:spPr>
      </p:pic>
    </p:spTree>
    <p:extLst>
      <p:ext uri="{BB962C8B-B14F-4D97-AF65-F5344CB8AC3E}">
        <p14:creationId xmlns:p14="http://schemas.microsoft.com/office/powerpoint/2010/main" val="8798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Adolescents &amp; Young Adults (Ages 13-24)*</a:t>
            </a:r>
            <a:endParaRPr lang="en-US" dirty="0"/>
          </a:p>
        </p:txBody>
      </p:sp>
    </p:spTree>
    <p:extLst>
      <p:ext uri="{BB962C8B-B14F-4D97-AF65-F5344CB8AC3E}">
        <p14:creationId xmlns:p14="http://schemas.microsoft.com/office/powerpoint/2010/main" val="4011598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2A74CB-62F7-4D99-A650-D686A752923D}"/>
              </a:ext>
            </a:extLst>
          </p:cNvPr>
          <p:cNvSpPr>
            <a:spLocks noGrp="1"/>
          </p:cNvSpPr>
          <p:nvPr>
            <p:ph type="sldNum" sz="quarter" idx="12"/>
          </p:nvPr>
        </p:nvSpPr>
        <p:spPr/>
        <p:txBody>
          <a:bodyPr/>
          <a:lstStyle/>
          <a:p>
            <a:fld id="{48F63A3B-78C7-47BE-AE5E-E10140E04643}" type="slidenum">
              <a:rPr lang="en-US" smtClean="0"/>
              <a:t>48</a:t>
            </a:fld>
            <a:endParaRPr lang="en-US" dirty="0"/>
          </a:p>
        </p:txBody>
      </p:sp>
      <p:sp>
        <p:nvSpPr>
          <p:cNvPr id="7" name="Footer Placeholder 3">
            <a:extLst>
              <a:ext uri="{FF2B5EF4-FFF2-40B4-BE49-F238E27FC236}">
                <a16:creationId xmlns:a16="http://schemas.microsoft.com/office/drawing/2014/main" id="{6EB8413C-D58B-47B3-9DCE-E4A3389C5B2D}"/>
              </a:ext>
            </a:extLst>
          </p:cNvPr>
          <p:cNvSpPr>
            <a:spLocks noGrp="1"/>
          </p:cNvSpPr>
          <p:nvPr>
            <p:ph idx="13"/>
          </p:nvPr>
        </p:nvSpPr>
        <p:spPr>
          <a:xfrm>
            <a:off x="498475" y="5457825"/>
            <a:ext cx="11388725" cy="714375"/>
          </a:xfrm>
        </p:spPr>
        <p:txBody>
          <a:bodyPr anchor="ct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itle 5">
            <a:extLst>
              <a:ext uri="{FF2B5EF4-FFF2-40B4-BE49-F238E27FC236}">
                <a16:creationId xmlns:a16="http://schemas.microsoft.com/office/drawing/2014/main" id="{EE3BA871-D25D-4AD7-827E-905F1DD85517}"/>
              </a:ext>
            </a:extLst>
          </p:cNvPr>
          <p:cNvSpPr>
            <a:spLocks noGrp="1"/>
          </p:cNvSpPr>
          <p:nvPr>
            <p:ph type="title"/>
          </p:nvPr>
        </p:nvSpPr>
        <p:spPr>
          <a:xfrm>
            <a:off x="0" y="0"/>
            <a:ext cx="11868150" cy="1216025"/>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2013–2023</a:t>
            </a:r>
          </a:p>
        </p:txBody>
      </p:sp>
      <p:graphicFrame>
        <p:nvGraphicFramePr>
          <p:cNvPr id="2" name="Table 1">
            <a:extLst>
              <a:ext uri="{FF2B5EF4-FFF2-40B4-BE49-F238E27FC236}">
                <a16:creationId xmlns:a16="http://schemas.microsoft.com/office/drawing/2014/main" id="{B712DB0B-4356-D69A-E34E-996116D401E0}"/>
              </a:ext>
            </a:extLst>
          </p:cNvPr>
          <p:cNvGraphicFramePr>
            <a:graphicFrameLocks noGrp="1"/>
          </p:cNvGraphicFramePr>
          <p:nvPr/>
        </p:nvGraphicFramePr>
        <p:xfrm>
          <a:off x="2743200" y="3178175"/>
          <a:ext cx="67056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915190699"/>
                    </a:ext>
                  </a:extLst>
                </a:gridCol>
                <a:gridCol w="609600">
                  <a:extLst>
                    <a:ext uri="{9D8B030D-6E8A-4147-A177-3AD203B41FA5}">
                      <a16:colId xmlns:a16="http://schemas.microsoft.com/office/drawing/2014/main" val="1851821799"/>
                    </a:ext>
                  </a:extLst>
                </a:gridCol>
                <a:gridCol w="609600">
                  <a:extLst>
                    <a:ext uri="{9D8B030D-6E8A-4147-A177-3AD203B41FA5}">
                      <a16:colId xmlns:a16="http://schemas.microsoft.com/office/drawing/2014/main" val="339931427"/>
                    </a:ext>
                  </a:extLst>
                </a:gridCol>
                <a:gridCol w="609600">
                  <a:extLst>
                    <a:ext uri="{9D8B030D-6E8A-4147-A177-3AD203B41FA5}">
                      <a16:colId xmlns:a16="http://schemas.microsoft.com/office/drawing/2014/main" val="1389897863"/>
                    </a:ext>
                  </a:extLst>
                </a:gridCol>
                <a:gridCol w="609600">
                  <a:extLst>
                    <a:ext uri="{9D8B030D-6E8A-4147-A177-3AD203B41FA5}">
                      <a16:colId xmlns:a16="http://schemas.microsoft.com/office/drawing/2014/main" val="354110475"/>
                    </a:ext>
                  </a:extLst>
                </a:gridCol>
                <a:gridCol w="609600">
                  <a:extLst>
                    <a:ext uri="{9D8B030D-6E8A-4147-A177-3AD203B41FA5}">
                      <a16:colId xmlns:a16="http://schemas.microsoft.com/office/drawing/2014/main" val="4185602600"/>
                    </a:ext>
                  </a:extLst>
                </a:gridCol>
                <a:gridCol w="609600">
                  <a:extLst>
                    <a:ext uri="{9D8B030D-6E8A-4147-A177-3AD203B41FA5}">
                      <a16:colId xmlns:a16="http://schemas.microsoft.com/office/drawing/2014/main" val="614691703"/>
                    </a:ext>
                  </a:extLst>
                </a:gridCol>
                <a:gridCol w="609600">
                  <a:extLst>
                    <a:ext uri="{9D8B030D-6E8A-4147-A177-3AD203B41FA5}">
                      <a16:colId xmlns:a16="http://schemas.microsoft.com/office/drawing/2014/main" val="1862028889"/>
                    </a:ext>
                  </a:extLst>
                </a:gridCol>
                <a:gridCol w="609600">
                  <a:extLst>
                    <a:ext uri="{9D8B030D-6E8A-4147-A177-3AD203B41FA5}">
                      <a16:colId xmlns:a16="http://schemas.microsoft.com/office/drawing/2014/main" val="4186656185"/>
                    </a:ext>
                  </a:extLst>
                </a:gridCol>
                <a:gridCol w="609600">
                  <a:extLst>
                    <a:ext uri="{9D8B030D-6E8A-4147-A177-3AD203B41FA5}">
                      <a16:colId xmlns:a16="http://schemas.microsoft.com/office/drawing/2014/main" val="2441668426"/>
                    </a:ext>
                  </a:extLst>
                </a:gridCol>
                <a:gridCol w="609600">
                  <a:extLst>
                    <a:ext uri="{9D8B030D-6E8A-4147-A177-3AD203B41FA5}">
                      <a16:colId xmlns:a16="http://schemas.microsoft.com/office/drawing/2014/main" val="425118586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320064913"/>
                  </a:ext>
                </a:extLst>
              </a:tr>
              <a:tr h="167640">
                <a:tc>
                  <a:txBody>
                    <a:bodyPr/>
                    <a:lstStyle/>
                    <a:p>
                      <a:pPr algn="l" fontAlgn="b"/>
                      <a:r>
                        <a:rPr lang="en-US" sz="1000" u="none" strike="noStrike">
                          <a:effectLst/>
                        </a:rPr>
                        <a:t>Male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40214943"/>
                  </a:ext>
                </a:extLst>
              </a:tr>
              <a:tr h="167640">
                <a:tc>
                  <a:txBody>
                    <a:bodyPr/>
                    <a:lstStyle/>
                    <a:p>
                      <a:pPr algn="l" fontAlgn="b"/>
                      <a:r>
                        <a:rPr lang="en-US" sz="1000" u="none" strike="noStrike">
                          <a:effectLst/>
                        </a:rPr>
                        <a:t>Female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6</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673624384"/>
                  </a:ext>
                </a:extLst>
              </a:tr>
            </a:tbl>
          </a:graphicData>
        </a:graphic>
      </p:graphicFrame>
      <p:pic>
        <p:nvPicPr>
          <p:cNvPr id="5" name="Picture 4" descr="Line chart. Refer to table on slide for full data. ">
            <a:extLst>
              <a:ext uri="{FF2B5EF4-FFF2-40B4-BE49-F238E27FC236}">
                <a16:creationId xmlns:a16="http://schemas.microsoft.com/office/drawing/2014/main" id="{74F13B18-98FC-7065-97C6-7D9B0112A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42" y="1770879"/>
            <a:ext cx="9397885" cy="3760984"/>
          </a:xfrm>
          <a:prstGeom prst="rect">
            <a:avLst/>
          </a:prstGeom>
        </p:spPr>
      </p:pic>
    </p:spTree>
    <p:extLst>
      <p:ext uri="{BB962C8B-B14F-4D97-AF65-F5344CB8AC3E}">
        <p14:creationId xmlns:p14="http://schemas.microsoft.com/office/powerpoint/2010/main" val="3015511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9889-5038-41F0-A490-013F6ACFBA73}"/>
              </a:ext>
            </a:extLst>
          </p:cNvPr>
          <p:cNvSpPr>
            <a:spLocks noGrp="1"/>
          </p:cNvSpPr>
          <p:nvPr>
            <p:ph type="title"/>
          </p:nvPr>
        </p:nvSpPr>
        <p:spPr>
          <a:xfrm>
            <a:off x="0" y="0"/>
            <a:ext cx="11887200" cy="1216025"/>
          </a:xfrm>
        </p:spPr>
        <p:txBody>
          <a:bodyPr/>
          <a:lstStyle/>
          <a:p>
            <a:r>
              <a:rPr kumimoji="0" lang="en-US" altLang="en-US" sz="2800" b="1" i="0" u="none" strike="noStrike" kern="1200" cap="none" spc="0" normalizeH="0" baseline="0" noProof="0" dirty="0">
                <a:ln>
                  <a:noFill/>
                </a:ln>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effectLst/>
                <a:uLnTx/>
                <a:uFillTx/>
                <a:latin typeface="Calibri"/>
                <a:ea typeface="+mj-ea"/>
                <a:cs typeface="+mj-cs"/>
              </a:rPr>
              <a:t>†</a:t>
            </a:r>
            <a:r>
              <a:rPr kumimoji="0" lang="en-US" altLang="en-US" sz="2800" b="1" i="0" u="none" strike="noStrike" kern="1200" cap="none" spc="0" normalizeH="0" baseline="0" noProof="0" dirty="0">
                <a:ln>
                  <a:noFill/>
                </a:ln>
                <a:effectLst/>
                <a:uLnTx/>
                <a:uFillTx/>
                <a:latin typeface="Calibri"/>
                <a:ea typeface="+mj-ea"/>
                <a:cs typeface="+mj-cs"/>
              </a:rPr>
              <a:t> by Sex Assigned at Birth and Race/Ethnicity, 2021</a:t>
            </a:r>
            <a:r>
              <a:rPr lang="en-US" altLang="en-US" sz="2800" dirty="0"/>
              <a:t>–</a:t>
            </a:r>
            <a:r>
              <a:rPr kumimoji="0" lang="en-US" altLang="en-US" sz="2800" b="1" i="0" u="none" strike="noStrike" kern="1200" cap="none" spc="0" normalizeH="0" baseline="0" noProof="0" dirty="0">
                <a:ln>
                  <a:noFill/>
                </a:ln>
                <a:effectLst/>
                <a:uLnTx/>
                <a:uFillTx/>
                <a:latin typeface="Calibri"/>
                <a:ea typeface="+mj-ea"/>
                <a:cs typeface="+mj-cs"/>
              </a:rPr>
              <a:t>2023 Combined</a:t>
            </a:r>
            <a:endParaRPr lang="en-US" dirty="0"/>
          </a:p>
        </p:txBody>
      </p:sp>
      <p:sp>
        <p:nvSpPr>
          <p:cNvPr id="4" name="Slide Number Placeholder 3">
            <a:extLst>
              <a:ext uri="{FF2B5EF4-FFF2-40B4-BE49-F238E27FC236}">
                <a16:creationId xmlns:a16="http://schemas.microsoft.com/office/drawing/2014/main" id="{9A443ADF-799B-48EB-809A-3407E48D012F}"/>
              </a:ext>
            </a:extLst>
          </p:cNvPr>
          <p:cNvSpPr>
            <a:spLocks noGrp="1"/>
          </p:cNvSpPr>
          <p:nvPr>
            <p:ph type="sldNum" sz="quarter" idx="12"/>
          </p:nvPr>
        </p:nvSpPr>
        <p:spPr/>
        <p:txBody>
          <a:bodyPr/>
          <a:lstStyle/>
          <a:p>
            <a:fld id="{48F63A3B-78C7-47BE-AE5E-E10140E04643}" type="slidenum">
              <a:rPr lang="en-US" smtClean="0"/>
              <a:t>49</a:t>
            </a:fld>
            <a:endParaRPr lang="en-US" dirty="0"/>
          </a:p>
        </p:txBody>
      </p:sp>
      <p:sp>
        <p:nvSpPr>
          <p:cNvPr id="10" name="Footer Placeholder 3">
            <a:extLst>
              <a:ext uri="{FF2B5EF4-FFF2-40B4-BE49-F238E27FC236}">
                <a16:creationId xmlns:a16="http://schemas.microsoft.com/office/drawing/2014/main" id="{BD3A82F6-43C9-49ED-A639-9877D4C6B6F0}"/>
              </a:ext>
            </a:extLst>
          </p:cNvPr>
          <p:cNvSpPr txBox="1">
            <a:spLocks/>
          </p:cNvSpPr>
          <p:nvPr/>
        </p:nvSpPr>
        <p:spPr>
          <a:xfrm>
            <a:off x="2101993" y="6269051"/>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40000"/>
              </a:lnSpc>
              <a:spcBef>
                <a:spcPts val="600"/>
              </a:spcBef>
              <a:defRPr/>
            </a:pPr>
            <a:r>
              <a:rPr lang="en-US" altLang="en-US" sz="1200" dirty="0">
                <a:solidFill>
                  <a:srgbClr val="003865"/>
                </a:solidFill>
                <a:latin typeface="Calibri"/>
              </a:rPr>
              <a:t>* HIV or AIDS at first diagnosis  (n = Number of people)      </a:t>
            </a:r>
          </a:p>
          <a:p>
            <a:pPr>
              <a:lnSpc>
                <a:spcPct val="70000"/>
              </a:lnSpc>
              <a:spcBef>
                <a:spcPts val="600"/>
              </a:spcBef>
              <a:defRPr/>
            </a:pPr>
            <a:r>
              <a:rPr lang="en-US" altLang="en-US" sz="1200" dirty="0">
                <a:solidFill>
                  <a:srgbClr val="003865"/>
                </a:solidFill>
                <a:latin typeface="Calibri"/>
              </a:rPr>
              <a:t>Amer Ind = American Indian , </a:t>
            </a:r>
            <a:r>
              <a:rPr lang="en-US" altLang="en-US" sz="1200" dirty="0" err="1">
                <a:solidFill>
                  <a:srgbClr val="003865"/>
                </a:solidFill>
                <a:latin typeface="Calibri"/>
              </a:rPr>
              <a:t>Afr</a:t>
            </a:r>
            <a:r>
              <a:rPr lang="en-US" altLang="en-US" sz="1200" dirty="0">
                <a:solidFill>
                  <a:srgbClr val="003865"/>
                </a:solidFill>
                <a:latin typeface="Calibri"/>
              </a:rPr>
              <a:t> Amer = African American (Black, not African-born people) , and </a:t>
            </a:r>
            <a:r>
              <a:rPr lang="en-US" altLang="en-US" sz="1200" dirty="0" err="1">
                <a:solidFill>
                  <a:srgbClr val="003865"/>
                </a:solidFill>
                <a:latin typeface="Calibri"/>
              </a:rPr>
              <a:t>Afr</a:t>
            </a:r>
            <a:r>
              <a:rPr lang="en-US" altLang="en-US" sz="1200" dirty="0">
                <a:solidFill>
                  <a:srgbClr val="003865"/>
                </a:solidFill>
                <a:latin typeface="Calibri"/>
              </a:rPr>
              <a:t> born = African-born (Black, African-born people)</a:t>
            </a:r>
            <a:endParaRPr lang="en-US" sz="1200" dirty="0">
              <a:solidFill>
                <a:srgbClr val="003865"/>
              </a:solidFill>
              <a:latin typeface="Calibri"/>
            </a:endParaRPr>
          </a:p>
          <a:p>
            <a:pPr algn="ctr">
              <a:defRPr/>
            </a:pPr>
            <a:endParaRPr lang="en-US" altLang="en-US" sz="1200" dirty="0">
              <a:solidFill>
                <a:srgbClr val="000000"/>
              </a:solidFill>
              <a:latin typeface="Calibri"/>
            </a:endParaRPr>
          </a:p>
        </p:txBody>
      </p:sp>
      <p:pic>
        <p:nvPicPr>
          <p:cNvPr id="5" name="Picture 4" descr="Two pie charts. Refer to slide notes for full data. ">
            <a:extLst>
              <a:ext uri="{FF2B5EF4-FFF2-40B4-BE49-F238E27FC236}">
                <a16:creationId xmlns:a16="http://schemas.microsoft.com/office/drawing/2014/main" id="{DEE7E4A9-CFBE-0AD8-60BE-45E46F9B3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738" y="1744834"/>
            <a:ext cx="9003688" cy="4215710"/>
          </a:xfrm>
          <a:prstGeom prst="rect">
            <a:avLst/>
          </a:prstGeom>
        </p:spPr>
      </p:pic>
    </p:spTree>
    <p:extLst>
      <p:ext uri="{BB962C8B-B14F-4D97-AF65-F5344CB8AC3E}">
        <p14:creationId xmlns:p14="http://schemas.microsoft.com/office/powerpoint/2010/main" val="29875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p:txBody>
          <a:bodyPr>
            <a:normAutofit/>
          </a:bodyPr>
          <a:lstStyle/>
          <a:p>
            <a:r>
              <a:rPr lang="en-US" sz="1400" dirty="0"/>
              <a:t>Minnesota Department of Health STI Surveillance System</a:t>
            </a:r>
          </a:p>
        </p:txBody>
      </p:sp>
      <p:sp>
        <p:nvSpPr>
          <p:cNvPr id="7" name="Title 6"/>
          <p:cNvSpPr>
            <a:spLocks noGrp="1"/>
          </p:cNvSpPr>
          <p:nvPr>
            <p:ph type="ctrTitle"/>
          </p:nvPr>
        </p:nvSpPr>
        <p:spPr/>
        <p:txBody>
          <a:bodyPr>
            <a:normAutofit fontScale="90000"/>
          </a:bodyPr>
          <a:lstStyle/>
          <a:p>
            <a:pPr algn="ctr">
              <a:lnSpc>
                <a:spcPct val="100000"/>
              </a:lnSpc>
            </a:pPr>
            <a:r>
              <a:rPr lang="en-US" dirty="0"/>
              <a:t>Sexually Transmitted Infection (STI) Surveillance Report, 2023</a:t>
            </a:r>
          </a:p>
        </p:txBody>
      </p:sp>
    </p:spTree>
    <p:extLst>
      <p:ext uri="{BB962C8B-B14F-4D97-AF65-F5344CB8AC3E}">
        <p14:creationId xmlns:p14="http://schemas.microsoft.com/office/powerpoint/2010/main" val="3754875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E661-A889-70FE-E2E6-F0A946E83F54}"/>
              </a:ext>
            </a:extLst>
          </p:cNvPr>
          <p:cNvSpPr>
            <a:spLocks noGrp="1"/>
          </p:cNvSpPr>
          <p:nvPr>
            <p:ph type="title"/>
          </p:nvPr>
        </p:nvSpPr>
        <p:spPr/>
        <p:txBody>
          <a:bodyPr/>
          <a:lstStyle/>
          <a:p>
            <a:r>
              <a:rPr kumimoji="0" lang="en-US" altLang="en-US" sz="3600" b="1" i="0" u="none" strike="noStrike" kern="1200" cap="none" spc="0" normalizeH="0" baseline="0" noProof="0" dirty="0">
                <a:ln>
                  <a:noFill/>
                </a:ln>
                <a:effectLst/>
                <a:uLnTx/>
                <a:uFillTx/>
                <a:latin typeface="Calibri"/>
                <a:ea typeface="+mj-ea"/>
                <a:cs typeface="+mj-cs"/>
              </a:rPr>
              <a:t>HIV Diagnoses* Among Adolescents and Young Adult</a:t>
            </a:r>
            <a:r>
              <a:rPr kumimoji="0" lang="en-US" altLang="en-US" sz="3600" b="1" i="0" u="none" strike="noStrike" kern="1200" cap="none" spc="0" normalizeH="0" baseline="30000" noProof="0" dirty="0">
                <a:ln>
                  <a:noFill/>
                </a:ln>
                <a:effectLst/>
                <a:uLnTx/>
                <a:uFillTx/>
                <a:latin typeface="Calibri"/>
                <a:ea typeface="+mj-ea"/>
                <a:cs typeface="+mj-cs"/>
              </a:rPr>
              <a:t>†</a:t>
            </a:r>
            <a:r>
              <a:rPr kumimoji="0" lang="en-US" altLang="en-US" sz="3600" b="1" i="0" u="none" strike="noStrike" kern="1200" cap="none" spc="0" normalizeH="0" baseline="0" noProof="0" dirty="0">
                <a:ln>
                  <a:noFill/>
                </a:ln>
                <a:effectLst/>
                <a:uLnTx/>
                <a:uFillTx/>
                <a:latin typeface="Calibri"/>
                <a:ea typeface="+mj-ea"/>
                <a:cs typeface="+mj-cs"/>
              </a:rPr>
              <a:t> Males</a:t>
            </a:r>
            <a:br>
              <a:rPr kumimoji="0" lang="en-US" altLang="en-US" sz="3600" b="1" i="0" u="none" strike="noStrike" kern="1200" cap="none" spc="0" normalizeH="0" baseline="0" noProof="0" dirty="0">
                <a:ln>
                  <a:noFill/>
                </a:ln>
                <a:effectLst/>
                <a:uLnTx/>
                <a:uFillTx/>
                <a:latin typeface="Calibri"/>
                <a:ea typeface="+mj-ea"/>
                <a:cs typeface="+mj-cs"/>
              </a:rPr>
            </a:br>
            <a:r>
              <a:rPr kumimoji="0" lang="en-US" altLang="en-US" sz="3600" b="1" i="0" u="none" strike="noStrike" kern="1200" cap="none" spc="0" normalizeH="0" baseline="0" noProof="0" dirty="0">
                <a:ln>
                  <a:noFill/>
                </a:ln>
                <a:effectLst/>
                <a:uLnTx/>
                <a:uFillTx/>
                <a:latin typeface="Calibri"/>
                <a:ea typeface="+mj-ea"/>
                <a:cs typeface="+mj-cs"/>
              </a:rPr>
              <a:t> Race/Ethnicity, 2021</a:t>
            </a:r>
            <a:r>
              <a:rPr lang="en-US" altLang="en-US" sz="3600" dirty="0"/>
              <a:t>–</a:t>
            </a:r>
            <a:r>
              <a:rPr kumimoji="0" lang="en-US" altLang="en-US" sz="3600" b="1" i="0" u="none" strike="noStrike" kern="1200" cap="none" spc="0" normalizeH="0" baseline="0" noProof="0" dirty="0">
                <a:ln>
                  <a:noFill/>
                </a:ln>
                <a:effectLst/>
                <a:uLnTx/>
                <a:uFillTx/>
                <a:latin typeface="Calibri"/>
                <a:ea typeface="+mj-ea"/>
                <a:cs typeface="+mj-cs"/>
              </a:rPr>
              <a:t>2023 Combined &amp; 2023 Alone</a:t>
            </a:r>
            <a:endParaRPr lang="en-US" dirty="0"/>
          </a:p>
        </p:txBody>
      </p:sp>
      <p:sp>
        <p:nvSpPr>
          <p:cNvPr id="3" name="Slide Number Placeholder 2">
            <a:extLst>
              <a:ext uri="{FF2B5EF4-FFF2-40B4-BE49-F238E27FC236}">
                <a16:creationId xmlns:a16="http://schemas.microsoft.com/office/drawing/2014/main" id="{EF47E2C2-4726-4F2C-CF7E-01EFC0FB0ECF}"/>
              </a:ext>
            </a:extLst>
          </p:cNvPr>
          <p:cNvSpPr>
            <a:spLocks noGrp="1"/>
          </p:cNvSpPr>
          <p:nvPr>
            <p:ph type="sldNum" sz="quarter" idx="12"/>
          </p:nvPr>
        </p:nvSpPr>
        <p:spPr/>
        <p:txBody>
          <a:bodyPr/>
          <a:lstStyle/>
          <a:p>
            <a:fld id="{48F63A3B-78C7-47BE-AE5E-E10140E04643}" type="slidenum">
              <a:rPr lang="en-US" smtClean="0"/>
              <a:pPr/>
              <a:t>50</a:t>
            </a:fld>
            <a:endParaRPr lang="en-US" dirty="0"/>
          </a:p>
        </p:txBody>
      </p:sp>
      <p:pic>
        <p:nvPicPr>
          <p:cNvPr id="9" name="Content Placeholder 8" descr="Chart, pie chart&#10;&#10;Description automatically generated">
            <a:extLst>
              <a:ext uri="{FF2B5EF4-FFF2-40B4-BE49-F238E27FC236}">
                <a16:creationId xmlns:a16="http://schemas.microsoft.com/office/drawing/2014/main" id="{A89B0A88-43D5-D741-25BE-4BAB11D430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4754" y="1601013"/>
            <a:ext cx="4285200" cy="4337332"/>
          </a:xfrm>
        </p:spPr>
      </p:pic>
      <p:pic>
        <p:nvPicPr>
          <p:cNvPr id="7" name="Content Placeholder 6" descr="Chart, pie chart&#10;&#10;Description automatically generated">
            <a:extLst>
              <a:ext uri="{FF2B5EF4-FFF2-40B4-BE49-F238E27FC236}">
                <a16:creationId xmlns:a16="http://schemas.microsoft.com/office/drawing/2014/main" id="{FFD997B4-AC6B-2D2A-9CCF-DA9A5A42102B}"/>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895231" y="1601013"/>
            <a:ext cx="4722017" cy="4337332"/>
          </a:xfrm>
        </p:spPr>
      </p:pic>
      <p:sp>
        <p:nvSpPr>
          <p:cNvPr id="10" name="Footer Placeholder 3">
            <a:extLst>
              <a:ext uri="{FF2B5EF4-FFF2-40B4-BE49-F238E27FC236}">
                <a16:creationId xmlns:a16="http://schemas.microsoft.com/office/drawing/2014/main" id="{3FC74199-C500-EB1C-F382-BF5B538FF286}"/>
              </a:ext>
            </a:extLst>
          </p:cNvPr>
          <p:cNvSpPr txBox="1">
            <a:spLocks/>
          </p:cNvSpPr>
          <p:nvPr/>
        </p:nvSpPr>
        <p:spPr>
          <a:xfrm>
            <a:off x="2101993" y="6084665"/>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40000"/>
              </a:lnSpc>
              <a:spcBef>
                <a:spcPts val="600"/>
              </a:spcBef>
              <a:defRPr/>
            </a:pPr>
            <a:r>
              <a:rPr lang="en-US" altLang="en-US" sz="1200" dirty="0">
                <a:solidFill>
                  <a:srgbClr val="003865"/>
                </a:solidFill>
                <a:latin typeface="Calibri"/>
              </a:rPr>
              <a:t>* HIV or AIDS at first diagnosis  (n = Number of people)      </a:t>
            </a:r>
          </a:p>
          <a:p>
            <a:pPr algn="ctr">
              <a:defRPr/>
            </a:pPr>
            <a:endParaRPr lang="en-US" altLang="en-US" sz="1200" dirty="0">
              <a:solidFill>
                <a:srgbClr val="000000"/>
              </a:solidFill>
              <a:latin typeface="Calibri"/>
            </a:endParaRPr>
          </a:p>
        </p:txBody>
      </p:sp>
    </p:spTree>
    <p:extLst>
      <p:ext uri="{BB962C8B-B14F-4D97-AF65-F5344CB8AC3E}">
        <p14:creationId xmlns:p14="http://schemas.microsoft.com/office/powerpoint/2010/main" val="2477399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326B-03FB-4BF6-9CF3-B294249489F2}"/>
              </a:ext>
            </a:extLst>
          </p:cNvPr>
          <p:cNvSpPr>
            <a:spLocks noGrp="1"/>
          </p:cNvSpPr>
          <p:nvPr>
            <p:ph type="ctrTitle"/>
          </p:nvPr>
        </p:nvSpPr>
        <p:spPr/>
        <p:txBody>
          <a:bodyPr/>
          <a:lstStyle/>
          <a:p>
            <a:r>
              <a:rPr lang="en-US" dirty="0"/>
              <a:t>Persons Living with HIV/AIDS in Minnesota</a:t>
            </a:r>
          </a:p>
        </p:txBody>
      </p:sp>
    </p:spTree>
    <p:extLst>
      <p:ext uri="{BB962C8B-B14F-4D97-AF65-F5344CB8AC3E}">
        <p14:creationId xmlns:p14="http://schemas.microsoft.com/office/powerpoint/2010/main" val="3745345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1916724" y="5741679"/>
            <a:ext cx="9583615" cy="861042"/>
          </a:xfrm>
          <a:solidFill>
            <a:schemeClr val="bg1"/>
          </a:solidFill>
        </p:spPr>
        <p:txBody>
          <a:bodyPr>
            <a:noAutofit/>
          </a:bodyPr>
          <a:lstStyle/>
          <a:p>
            <a:pPr algn="l"/>
            <a:r>
              <a:rPr lang="en-US" sz="1400" dirty="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Persons Living with HIV/AIDS in Minnesota</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fld id="{48F63A3B-78C7-47BE-AE5E-E10140E04643}" type="slidenum">
              <a:rPr lang="en-US" smtClean="0"/>
              <a:t>52</a:t>
            </a:fld>
            <a:endParaRPr lang="en-US" dirty="0"/>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304800" y="1327355"/>
            <a:ext cx="11582400" cy="4844845"/>
          </a:xfrm>
        </p:spPr>
        <p:txBody>
          <a:bodyPr>
            <a:normAutofit fontScale="85000" lnSpcReduction="10000"/>
          </a:bodyPr>
          <a:lstStyle/>
          <a:p>
            <a:r>
              <a:rPr lang="en-US" dirty="0"/>
              <a:t>As of December 31, 2023 </a:t>
            </a:r>
            <a:r>
              <a:rPr lang="en-US" b="1" dirty="0"/>
              <a:t>9,996*</a:t>
            </a:r>
            <a:r>
              <a:rPr lang="en-US" dirty="0"/>
              <a:t> persons are assumed alive and living in Minnesota with HIV/AIDS. This includes:</a:t>
            </a:r>
          </a:p>
          <a:p>
            <a:pPr marL="1028700" lvl="1" indent="-571500">
              <a:buFont typeface="Arial" panose="020B0604020202020204" pitchFamily="34" charset="0"/>
              <a:buChar char="•"/>
            </a:pPr>
            <a:r>
              <a:rPr lang="en-US" dirty="0"/>
              <a:t>5,767 (58%) living with HIV infection (non-AIDS)</a:t>
            </a:r>
          </a:p>
          <a:p>
            <a:pPr marL="1028700" lvl="1" indent="-571500">
              <a:buFont typeface="Arial" panose="020B0604020202020204" pitchFamily="34" charset="0"/>
              <a:buChar char="•"/>
            </a:pPr>
            <a:r>
              <a:rPr lang="en-US" dirty="0"/>
              <a:t>4,229 (42%) living with AIDS</a:t>
            </a:r>
          </a:p>
          <a:p>
            <a:r>
              <a:rPr lang="en-US" dirty="0"/>
              <a:t>This number includes </a:t>
            </a:r>
            <a:r>
              <a:rPr lang="en-US" b="1" dirty="0"/>
              <a:t>2,807</a:t>
            </a:r>
            <a:r>
              <a:rPr lang="en-US" dirty="0"/>
              <a:t> persons who were first reported with HIV or AIDS elsewhere and subsequently moved to Minnesota</a:t>
            </a:r>
          </a:p>
          <a:p>
            <a:r>
              <a:rPr lang="en-US" dirty="0"/>
              <a:t>This number excludes </a:t>
            </a:r>
            <a:r>
              <a:rPr lang="en-US" b="1" dirty="0"/>
              <a:t>1,822</a:t>
            </a:r>
            <a:r>
              <a:rPr lang="en-US" dirty="0"/>
              <a:t> persons who were first reported with HIV or AIDS in Minnesota and subsequently moved out of state</a:t>
            </a:r>
          </a:p>
          <a:p>
            <a:pPr indent="0">
              <a:buNone/>
            </a:pPr>
            <a:endParaRPr lang="en-US" dirty="0"/>
          </a:p>
          <a:p>
            <a:pPr lvl="1"/>
            <a:endParaRPr lang="en-US" dirty="0"/>
          </a:p>
        </p:txBody>
      </p:sp>
      <p:pic>
        <p:nvPicPr>
          <p:cNvPr id="6" name="Content Placeholder 10" descr="Two pie charts. Refer to link on slide for full data. ">
            <a:extLst>
              <a:ext uri="{FF2B5EF4-FFF2-40B4-BE49-F238E27FC236}">
                <a16:creationId xmlns:a16="http://schemas.microsoft.com/office/drawing/2014/main" id="{D2D3DE42-AB18-1DF9-22A6-1AD36C5C2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80" y="1635288"/>
            <a:ext cx="10108840" cy="3801614"/>
          </a:xfrm>
          <a:prstGeom prst="rect">
            <a:avLst/>
          </a:prstGeom>
        </p:spPr>
      </p:pic>
    </p:spTree>
    <p:extLst>
      <p:ext uri="{BB962C8B-B14F-4D97-AF65-F5344CB8AC3E}">
        <p14:creationId xmlns:p14="http://schemas.microsoft.com/office/powerpoint/2010/main" val="909305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dirty="0"/>
              <a:t>HIV Outbreaks</a:t>
            </a:r>
          </a:p>
        </p:txBody>
      </p:sp>
    </p:spTree>
    <p:extLst>
      <p:ext uri="{BB962C8B-B14F-4D97-AF65-F5344CB8AC3E}">
        <p14:creationId xmlns:p14="http://schemas.microsoft.com/office/powerpoint/2010/main" val="3962940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Outbreak Data e-Resources </a:t>
            </a:r>
          </a:p>
        </p:txBody>
      </p:sp>
      <p:sp>
        <p:nvSpPr>
          <p:cNvPr id="3" name="Content Placeholder 2">
            <a:extLst>
              <a:ext uri="{FF2B5EF4-FFF2-40B4-BE49-F238E27FC236}">
                <a16:creationId xmlns:a16="http://schemas.microsoft.com/office/drawing/2014/main" id="{B54210CA-5C66-4A92-ABAF-3DF9A35B1D3E}"/>
              </a:ext>
            </a:extLst>
          </p:cNvPr>
          <p:cNvSpPr>
            <a:spLocks noGrp="1"/>
          </p:cNvSpPr>
          <p:nvPr>
            <p:ph sz="half" idx="2"/>
          </p:nvPr>
        </p:nvSpPr>
        <p:spPr>
          <a:xfrm>
            <a:off x="6096000" y="1550141"/>
            <a:ext cx="5780182" cy="2871209"/>
          </a:xfrm>
          <a:ln>
            <a:noFill/>
          </a:ln>
        </p:spPr>
        <p:txBody>
          <a:bodyPr>
            <a:normAutofit/>
          </a:bodyPr>
          <a:lstStyle/>
          <a:p>
            <a:pPr marL="0" indent="0">
              <a:buNone/>
            </a:pPr>
            <a:r>
              <a:rPr lang="en-US" sz="2800" dirty="0"/>
              <a:t>HIV Outbreak Response and Case Counts</a:t>
            </a:r>
          </a:p>
          <a:p>
            <a:pPr marL="0" indent="0">
              <a:buNone/>
            </a:pPr>
            <a:r>
              <a:rPr lang="en-US" sz="2400" dirty="0">
                <a:hlinkClick r:id="rId3"/>
              </a:rPr>
              <a:t>https://www.health.state.mn.us/diseases </a:t>
            </a:r>
            <a:r>
              <a:rPr lang="en-US" sz="2400" dirty="0">
                <a:solidFill>
                  <a:schemeClr val="tx1"/>
                </a:solidFill>
                <a:hlinkClick r:id="rId3"/>
              </a:rPr>
              <a:t>/hiv/stats/hiv.html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fld id="{48F63A3B-78C7-47BE-AE5E-E10140E04643}" type="slidenum">
              <a:rPr lang="en-US" smtClean="0"/>
              <a:t>54</a:t>
            </a:fld>
            <a:endParaRPr lang="en-US" dirty="0"/>
          </a:p>
        </p:txBody>
      </p:sp>
      <p:sp>
        <p:nvSpPr>
          <p:cNvPr id="5" name="Content Placeholder 4">
            <a:extLst>
              <a:ext uri="{FF2B5EF4-FFF2-40B4-BE49-F238E27FC236}">
                <a16:creationId xmlns:a16="http://schemas.microsoft.com/office/drawing/2014/main" id="{11C5ED80-6F40-4F14-9FED-C6D9606F1801}"/>
              </a:ext>
            </a:extLst>
          </p:cNvPr>
          <p:cNvSpPr>
            <a:spLocks noGrp="1"/>
          </p:cNvSpPr>
          <p:nvPr>
            <p:ph sz="half" idx="14"/>
          </p:nvPr>
        </p:nvSpPr>
        <p:spPr>
          <a:xfrm>
            <a:off x="6408830" y="4473616"/>
            <a:ext cx="5638800" cy="1216025"/>
          </a:xfrm>
          <a:solidFill>
            <a:schemeClr val="bg1">
              <a:lumMod val="85000"/>
            </a:schemeClr>
          </a:solidFill>
        </p:spPr>
        <p:txBody>
          <a:bodyPr>
            <a:normAutofit/>
          </a:bodyPr>
          <a:lstStyle/>
          <a:p>
            <a:pPr marL="0" indent="0">
              <a:buNone/>
            </a:pPr>
            <a:r>
              <a:rPr lang="en-US" sz="2800" b="1" dirty="0"/>
              <a:t>Subscribe</a:t>
            </a:r>
            <a:r>
              <a:rPr lang="en-US" sz="2800" dirty="0"/>
              <a:t> to receive our HIV/STD prevention and data e-mail updates.</a:t>
            </a:r>
          </a:p>
        </p:txBody>
      </p:sp>
      <p:pic>
        <p:nvPicPr>
          <p:cNvPr id="12" name="Content Placeholder 11" descr="Webpage. Refer to link on slide for full data. ">
            <a:extLst>
              <a:ext uri="{FF2B5EF4-FFF2-40B4-BE49-F238E27FC236}">
                <a16:creationId xmlns:a16="http://schemas.microsoft.com/office/drawing/2014/main" id="{A71CD4D4-2C65-4130-9839-7E30304D2677}"/>
              </a:ext>
            </a:extLst>
          </p:cNvPr>
          <p:cNvPicPr>
            <a:picLocks noGrp="1" noChangeAspect="1"/>
          </p:cNvPicPr>
          <p:nvPr>
            <p:ph idx="15"/>
          </p:nvPr>
        </p:nvPicPr>
        <p:blipFill>
          <a:blip r:embed="rId4"/>
          <a:stretch>
            <a:fillRect/>
          </a:stretch>
        </p:blipFill>
        <p:spPr>
          <a:xfrm>
            <a:off x="1063511" y="3494493"/>
            <a:ext cx="4956289" cy="2734504"/>
          </a:xfrm>
        </p:spPr>
      </p:pic>
      <p:pic>
        <p:nvPicPr>
          <p:cNvPr id="9" name="Content Placeholder 8" descr="Web sections. Refer to link on slide for full content. ">
            <a:extLst>
              <a:ext uri="{FF2B5EF4-FFF2-40B4-BE49-F238E27FC236}">
                <a16:creationId xmlns:a16="http://schemas.microsoft.com/office/drawing/2014/main" id="{4D7DD1D4-EFA8-4EB4-BEF2-8CADD60A8F2A}"/>
              </a:ext>
            </a:extLst>
          </p:cNvPr>
          <p:cNvPicPr>
            <a:picLocks noGrp="1" noChangeAspect="1"/>
          </p:cNvPicPr>
          <p:nvPr>
            <p:ph idx="16"/>
          </p:nvPr>
        </p:nvPicPr>
        <p:blipFill>
          <a:blip r:embed="rId5"/>
          <a:stretch>
            <a:fillRect/>
          </a:stretch>
        </p:blipFill>
        <p:spPr>
          <a:xfrm>
            <a:off x="300786" y="1550141"/>
            <a:ext cx="5638800" cy="1652368"/>
          </a:xfrm>
          <a:solidFill>
            <a:schemeClr val="bg1">
              <a:lumMod val="75000"/>
            </a:schemeClr>
          </a:solidFill>
          <a:ln>
            <a:solidFill>
              <a:schemeClr val="accent1"/>
            </a:solidFill>
          </a:ln>
        </p:spPr>
      </p:pic>
      <p:cxnSp>
        <p:nvCxnSpPr>
          <p:cNvPr id="7" name="Straight Arrow Connector 6">
            <a:extLst>
              <a:ext uri="{FF2B5EF4-FFF2-40B4-BE49-F238E27FC236}">
                <a16:creationId xmlns:a16="http://schemas.microsoft.com/office/drawing/2014/main" id="{B559CD67-3D2B-40BD-833B-97B43BA8A258}"/>
              </a:ext>
            </a:extLst>
          </p:cNvPr>
          <p:cNvCxnSpPr>
            <a:cxnSpLocks/>
          </p:cNvCxnSpPr>
          <p:nvPr/>
        </p:nvCxnSpPr>
        <p:spPr>
          <a:xfrm flipH="1">
            <a:off x="4828675" y="5307859"/>
            <a:ext cx="1580155" cy="547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494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lnSpcReduction="10000"/>
          </a:bodyPr>
          <a:lstStyle/>
          <a:p>
            <a:r>
              <a:rPr lang="en-US" sz="2800" b="1" dirty="0"/>
              <a:t>HIV Surveillance Team</a:t>
            </a:r>
          </a:p>
          <a:p>
            <a:r>
              <a:rPr lang="en-US" sz="2400" i="1" dirty="0"/>
              <a:t>Health.HIV.Surveillance@state.mn.us</a:t>
            </a:r>
          </a:p>
          <a:p>
            <a:r>
              <a:rPr lang="en-US" sz="2400" dirty="0"/>
              <a:t>651-201-4040</a:t>
            </a:r>
          </a:p>
          <a:p>
            <a:endParaRPr lang="en-US" dirty="0"/>
          </a:p>
        </p:txBody>
      </p:sp>
      <p:sp>
        <p:nvSpPr>
          <p:cNvPr id="4" name="Title 3"/>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2947576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pPr>
            <a:r>
              <a:rPr lang="en-US" dirty="0"/>
              <a:t>Hepatitis A, B &amp; C in Minnesota, 2023</a:t>
            </a:r>
          </a:p>
        </p:txBody>
      </p:sp>
      <p:sp>
        <p:nvSpPr>
          <p:cNvPr id="9" name="Text Placeholder 8"/>
          <p:cNvSpPr>
            <a:spLocks noGrp="1"/>
          </p:cNvSpPr>
          <p:nvPr>
            <p:ph type="body" sz="quarter" idx="17"/>
          </p:nvPr>
        </p:nvSpPr>
        <p:spPr/>
        <p:txBody>
          <a:bodyPr>
            <a:normAutofit fontScale="55000" lnSpcReduction="20000"/>
          </a:bodyPr>
          <a:lstStyle/>
          <a:p>
            <a:r>
              <a:rPr lang="en-US" dirty="0"/>
              <a:t>Minnesota Department of Health</a:t>
            </a:r>
          </a:p>
          <a:p>
            <a:r>
              <a:rPr lang="en-US" dirty="0"/>
              <a:t>Hepatitis Surveillance System</a:t>
            </a:r>
          </a:p>
        </p:txBody>
      </p:sp>
    </p:spTree>
    <p:extLst>
      <p:ext uri="{BB962C8B-B14F-4D97-AF65-F5344CB8AC3E}">
        <p14:creationId xmlns:p14="http://schemas.microsoft.com/office/powerpoint/2010/main" val="2492496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limitations</a:t>
            </a:r>
          </a:p>
        </p:txBody>
      </p:sp>
      <p:sp>
        <p:nvSpPr>
          <p:cNvPr id="3" name="Content Placeholder 2"/>
          <p:cNvSpPr>
            <a:spLocks noGrp="1"/>
          </p:cNvSpPr>
          <p:nvPr>
            <p:ph idx="1"/>
          </p:nvPr>
        </p:nvSpPr>
        <p:spPr/>
        <p:txBody>
          <a:bodyPr>
            <a:normAutofit fontScale="62500" lnSpcReduction="20000"/>
          </a:bodyPr>
          <a:lstStyle/>
          <a:p>
            <a:r>
              <a:rPr lang="en-US" dirty="0"/>
              <a:t>The slides rely on data from HCV and HBV cases diagnosed through 2023 and reported to the Minnesota Department of Health (MDH) Hepatitis Surveillance System.</a:t>
            </a:r>
          </a:p>
          <a:p>
            <a:endParaRPr lang="en-US" dirty="0"/>
          </a:p>
          <a:p>
            <a:r>
              <a:rPr lang="en-US" dirty="0"/>
              <a:t>Some limitations of surveillance data:</a:t>
            </a:r>
          </a:p>
          <a:p>
            <a:pPr lvl="1"/>
            <a:r>
              <a:rPr lang="en-US" dirty="0"/>
              <a:t>Data do not include hepatitis-infected persons who have not been tested </a:t>
            </a:r>
          </a:p>
          <a:p>
            <a:pPr lvl="1"/>
            <a:r>
              <a:rPr lang="en-US" dirty="0"/>
              <a:t>Data do not include persons whose positive test results have not been reported to the MDH</a:t>
            </a:r>
          </a:p>
          <a:p>
            <a:endParaRPr lang="en-US" dirty="0"/>
          </a:p>
          <a:p>
            <a:r>
              <a:rPr lang="en-US" dirty="0"/>
              <a:t>Persons are assumed to be alive unless the MDH has knowledge of their death. Most recent match with Minnesota death records was in 2016.</a:t>
            </a:r>
          </a:p>
          <a:p>
            <a:endParaRPr lang="en-US" dirty="0"/>
          </a:p>
          <a:p>
            <a:r>
              <a:rPr lang="en-US" dirty="0"/>
              <a:t>Persons whose most recently reported state of residence was Minnesota are assumed to be currently residing in Minnesota unless the MDH has knowledge of their relocation. </a:t>
            </a:r>
          </a:p>
        </p:txBody>
      </p:sp>
      <p:sp>
        <p:nvSpPr>
          <p:cNvPr id="6" name="Date Placeholder 4"/>
          <p:cNvSpPr>
            <a:spLocks noGrp="1"/>
          </p:cNvSpPr>
          <p:nvPr>
            <p:ph type="dt" sz="half" idx="10"/>
          </p:nvPr>
        </p:nvSpPr>
        <p:spPr>
          <a:xfrm>
            <a:off x="838207" y="6356362"/>
            <a:ext cx="3269098" cy="365125"/>
          </a:xfrm>
        </p:spPr>
        <p:txBody>
          <a:bodyPr/>
          <a:lstStyle/>
          <a:p>
            <a:r>
              <a:rPr lang="en-US" sz="1001" dirty="0">
                <a:solidFill>
                  <a:schemeClr val="tx1"/>
                </a:solidFill>
              </a:rPr>
              <a:t>Data Source:  Minnesota Viral Hepatitis Surveillance System</a:t>
            </a:r>
          </a:p>
        </p:txBody>
      </p:sp>
    </p:spTree>
    <p:extLst>
      <p:ext uri="{BB962C8B-B14F-4D97-AF65-F5344CB8AC3E}">
        <p14:creationId xmlns:p14="http://schemas.microsoft.com/office/powerpoint/2010/main" val="3682225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Reported rate per 100,000 population of acute viral hepatitis</a:t>
            </a:r>
            <a:br>
              <a:rPr lang="en-US" sz="2800" dirty="0"/>
            </a:br>
            <a:r>
              <a:rPr lang="en-US" sz="2800" dirty="0"/>
              <a:t>United States, 1998-2022</a:t>
            </a:r>
          </a:p>
        </p:txBody>
      </p:sp>
      <p:sp>
        <p:nvSpPr>
          <p:cNvPr id="4" name="Date Placeholder 4"/>
          <p:cNvSpPr>
            <a:spLocks noGrp="1"/>
          </p:cNvSpPr>
          <p:nvPr>
            <p:ph type="dt" sz="half" idx="10"/>
          </p:nvPr>
        </p:nvSpPr>
        <p:spPr>
          <a:xfrm>
            <a:off x="838207" y="6356362"/>
            <a:ext cx="5397701" cy="365125"/>
          </a:xfrm>
        </p:spPr>
        <p:txBody>
          <a:bodyPr/>
          <a:lstStyle/>
          <a:p>
            <a:pPr>
              <a:spcBef>
                <a:spcPct val="50000"/>
              </a:spcBef>
            </a:pPr>
            <a:r>
              <a:rPr lang="en-US" sz="1001" dirty="0">
                <a:solidFill>
                  <a:schemeClr val="tx1"/>
                </a:solidFill>
              </a:rPr>
              <a:t>Data Source: Viral Hepatitis Statistics &amp; Surveillance at www.cdc.gov/hepatitis/Statistics/</a:t>
            </a:r>
          </a:p>
          <a:p>
            <a:endParaRPr lang="en-US" sz="1001" dirty="0"/>
          </a:p>
        </p:txBody>
      </p:sp>
      <p:graphicFrame>
        <p:nvGraphicFramePr>
          <p:cNvPr id="3" name="Table 2">
            <a:extLst>
              <a:ext uri="{FF2B5EF4-FFF2-40B4-BE49-F238E27FC236}">
                <a16:creationId xmlns:a16="http://schemas.microsoft.com/office/drawing/2014/main" id="{14C3E08A-7C50-0CEF-D5F2-1CF34B127EC7}"/>
              </a:ext>
            </a:extLst>
          </p:cNvPr>
          <p:cNvGraphicFramePr>
            <a:graphicFrameLocks noGrp="1"/>
          </p:cNvGraphicFramePr>
          <p:nvPr>
            <p:extLst>
              <p:ext uri="{D42A27DB-BD31-4B8C-83A1-F6EECF244321}">
                <p14:modId xmlns:p14="http://schemas.microsoft.com/office/powerpoint/2010/main" val="345963179"/>
              </p:ext>
            </p:extLst>
          </p:nvPr>
        </p:nvGraphicFramePr>
        <p:xfrm>
          <a:off x="4811749" y="1944317"/>
          <a:ext cx="2568499" cy="3899858"/>
        </p:xfrm>
        <a:graphic>
          <a:graphicData uri="http://schemas.openxmlformats.org/drawingml/2006/table">
            <a:tbl>
              <a:tblPr firstRow="1">
                <a:tableStyleId>{5C22544A-7EE6-4342-B048-85BDC9FD1C3A}</a:tableStyleId>
              </a:tblPr>
              <a:tblGrid>
                <a:gridCol w="685708">
                  <a:extLst>
                    <a:ext uri="{9D8B030D-6E8A-4147-A177-3AD203B41FA5}">
                      <a16:colId xmlns:a16="http://schemas.microsoft.com/office/drawing/2014/main" val="916003863"/>
                    </a:ext>
                  </a:extLst>
                </a:gridCol>
                <a:gridCol w="627597">
                  <a:extLst>
                    <a:ext uri="{9D8B030D-6E8A-4147-A177-3AD203B41FA5}">
                      <a16:colId xmlns:a16="http://schemas.microsoft.com/office/drawing/2014/main" val="3556855297"/>
                    </a:ext>
                  </a:extLst>
                </a:gridCol>
                <a:gridCol w="627597">
                  <a:extLst>
                    <a:ext uri="{9D8B030D-6E8A-4147-A177-3AD203B41FA5}">
                      <a16:colId xmlns:a16="http://schemas.microsoft.com/office/drawing/2014/main" val="3549813576"/>
                    </a:ext>
                  </a:extLst>
                </a:gridCol>
                <a:gridCol w="627597">
                  <a:extLst>
                    <a:ext uri="{9D8B030D-6E8A-4147-A177-3AD203B41FA5}">
                      <a16:colId xmlns:a16="http://schemas.microsoft.com/office/drawing/2014/main" val="2834227152"/>
                    </a:ext>
                  </a:extLst>
                </a:gridCol>
              </a:tblGrid>
              <a:tr h="116443">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l" fontAlgn="b"/>
                      <a:r>
                        <a:rPr lang="en-US" sz="1000" u="none" strike="noStrike">
                          <a:effectLst/>
                        </a:rPr>
                        <a:t>HAV</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l" fontAlgn="b"/>
                      <a:r>
                        <a:rPr lang="en-US" sz="1000" u="none" strike="noStrike">
                          <a:effectLst/>
                        </a:rPr>
                        <a:t>HBV</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l" fontAlgn="b"/>
                      <a:r>
                        <a:rPr lang="en-US" sz="1000" u="none" strike="noStrike">
                          <a:effectLst/>
                        </a:rPr>
                        <a:t>HCV</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547230916"/>
                  </a:ext>
                </a:extLst>
              </a:tr>
              <a:tr h="116443">
                <a:tc>
                  <a:txBody>
                    <a:bodyPr/>
                    <a:lstStyle/>
                    <a:p>
                      <a:pPr algn="r" fontAlgn="b"/>
                      <a:r>
                        <a:rPr lang="en-US" sz="900" u="none" strike="noStrike">
                          <a:effectLst/>
                        </a:rPr>
                        <a:t>1998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8.6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3.8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030952645"/>
                  </a:ext>
                </a:extLst>
              </a:tr>
              <a:tr h="116443">
                <a:tc>
                  <a:txBody>
                    <a:bodyPr/>
                    <a:lstStyle/>
                    <a:p>
                      <a:pPr algn="r" fontAlgn="b"/>
                      <a:r>
                        <a:rPr lang="en-US" sz="900" u="none" strike="noStrike">
                          <a:effectLst/>
                        </a:rPr>
                        <a:t>1999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6.3</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560628619"/>
                  </a:ext>
                </a:extLst>
              </a:tr>
              <a:tr h="116443">
                <a:tc>
                  <a:txBody>
                    <a:bodyPr/>
                    <a:lstStyle/>
                    <a:p>
                      <a:pPr algn="r" fontAlgn="b"/>
                      <a:r>
                        <a:rPr lang="en-US" sz="900" u="none" strike="noStrike">
                          <a:effectLst/>
                        </a:rPr>
                        <a:t>2000</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4.8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324961334"/>
                  </a:ext>
                </a:extLst>
              </a:tr>
              <a:tr h="116443">
                <a:tc>
                  <a:txBody>
                    <a:bodyPr/>
                    <a:lstStyle/>
                    <a:p>
                      <a:pPr algn="r" fontAlgn="b"/>
                      <a:r>
                        <a:rPr lang="en-US" sz="900" u="none" strike="noStrike">
                          <a:effectLst/>
                        </a:rPr>
                        <a:t>2001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3.7</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0.7</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380971398"/>
                  </a:ext>
                </a:extLst>
              </a:tr>
              <a:tr h="116443">
                <a:tc>
                  <a:txBody>
                    <a:bodyPr/>
                    <a:lstStyle/>
                    <a:p>
                      <a:pPr algn="r" fontAlgn="b"/>
                      <a:r>
                        <a:rPr lang="en-US" sz="900" u="none" strike="noStrike">
                          <a:effectLst/>
                        </a:rPr>
                        <a:t>2002</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3.1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0.5</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72875366"/>
                  </a:ext>
                </a:extLst>
              </a:tr>
              <a:tr h="116443">
                <a:tc>
                  <a:txBody>
                    <a:bodyPr/>
                    <a:lstStyle/>
                    <a:p>
                      <a:pPr algn="r" fontAlgn="b"/>
                      <a:r>
                        <a:rPr lang="en-US" sz="900" u="none" strike="noStrike">
                          <a:effectLst/>
                        </a:rPr>
                        <a:t>2003</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390269853"/>
                  </a:ext>
                </a:extLst>
              </a:tr>
              <a:tr h="116443">
                <a:tc>
                  <a:txBody>
                    <a:bodyPr/>
                    <a:lstStyle/>
                    <a:p>
                      <a:pPr algn="r" fontAlgn="b"/>
                      <a:r>
                        <a:rPr lang="en-US" sz="900" u="none" strike="noStrike">
                          <a:effectLst/>
                        </a:rPr>
                        <a:t>2004</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07032268"/>
                  </a:ext>
                </a:extLst>
              </a:tr>
              <a:tr h="116443">
                <a:tc>
                  <a:txBody>
                    <a:bodyPr/>
                    <a:lstStyle/>
                    <a:p>
                      <a:pPr algn="r" fontAlgn="b"/>
                      <a:r>
                        <a:rPr lang="en-US" sz="900" u="none" strike="noStrike">
                          <a:effectLst/>
                        </a:rPr>
                        <a:t>2005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0.2</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530338071"/>
                  </a:ext>
                </a:extLst>
              </a:tr>
              <a:tr h="116443">
                <a:tc>
                  <a:txBody>
                    <a:bodyPr/>
                    <a:lstStyle/>
                    <a:p>
                      <a:pPr algn="r" fontAlgn="b"/>
                      <a:r>
                        <a:rPr lang="en-US" sz="900" u="none" strike="noStrike">
                          <a:effectLst/>
                        </a:rPr>
                        <a:t>2006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1.2</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219526834"/>
                  </a:ext>
                </a:extLst>
              </a:tr>
              <a:tr h="116443">
                <a:tc>
                  <a:txBody>
                    <a:bodyPr/>
                    <a:lstStyle/>
                    <a:p>
                      <a:pPr algn="r" fontAlgn="b"/>
                      <a:r>
                        <a:rPr lang="en-US" sz="900" u="none" strike="noStrike">
                          <a:effectLst/>
                        </a:rPr>
                        <a:t>2007</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1524788730"/>
                  </a:ext>
                </a:extLst>
              </a:tr>
              <a:tr h="116443">
                <a:tc>
                  <a:txBody>
                    <a:bodyPr/>
                    <a:lstStyle/>
                    <a:p>
                      <a:pPr algn="r" fontAlgn="b"/>
                      <a:r>
                        <a:rPr lang="en-US" sz="900" u="none" strike="noStrike">
                          <a:effectLst/>
                        </a:rPr>
                        <a:t>2008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1.3</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785516342"/>
                  </a:ext>
                </a:extLst>
              </a:tr>
              <a:tr h="116443">
                <a:tc>
                  <a:txBody>
                    <a:bodyPr/>
                    <a:lstStyle/>
                    <a:p>
                      <a:pPr algn="r" fontAlgn="b"/>
                      <a:r>
                        <a:rPr lang="en-US" sz="900" u="none" strike="noStrike">
                          <a:effectLst/>
                        </a:rPr>
                        <a:t>2009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463475727"/>
                  </a:ext>
                </a:extLst>
              </a:tr>
              <a:tr h="116443">
                <a:tc>
                  <a:txBody>
                    <a:bodyPr/>
                    <a:lstStyle/>
                    <a:p>
                      <a:pPr algn="r" fontAlgn="b"/>
                      <a:r>
                        <a:rPr lang="en-US" sz="900" u="none" strike="noStrike">
                          <a:effectLst/>
                        </a:rPr>
                        <a:t>2010</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118358296"/>
                  </a:ext>
                </a:extLst>
              </a:tr>
              <a:tr h="116443">
                <a:tc>
                  <a:txBody>
                    <a:bodyPr/>
                    <a:lstStyle/>
                    <a:p>
                      <a:pPr algn="r" fontAlgn="b"/>
                      <a:r>
                        <a:rPr lang="en-US" sz="900" u="none" strike="noStrike">
                          <a:effectLst/>
                        </a:rPr>
                        <a:t>2011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0.4</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0.4</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556793459"/>
                  </a:ext>
                </a:extLst>
              </a:tr>
              <a:tr h="116443">
                <a:tc>
                  <a:txBody>
                    <a:bodyPr/>
                    <a:lstStyle/>
                    <a:p>
                      <a:pPr algn="r" fontAlgn="b"/>
                      <a:r>
                        <a:rPr lang="en-US" sz="900" u="none" strike="noStrike">
                          <a:effectLst/>
                        </a:rPr>
                        <a:t>2012</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0.6</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633035236"/>
                  </a:ext>
                </a:extLst>
              </a:tr>
              <a:tr h="116443">
                <a:tc>
                  <a:txBody>
                    <a:bodyPr/>
                    <a:lstStyle/>
                    <a:p>
                      <a:pPr algn="r" fontAlgn="b"/>
                      <a:r>
                        <a:rPr lang="en-US" sz="900" u="none" strike="noStrike">
                          <a:effectLst/>
                        </a:rPr>
                        <a:t>2013</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0.7</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950582763"/>
                  </a:ext>
                </a:extLst>
              </a:tr>
              <a:tr h="116443">
                <a:tc>
                  <a:txBody>
                    <a:bodyPr/>
                    <a:lstStyle/>
                    <a:p>
                      <a:pPr algn="r" fontAlgn="b"/>
                      <a:r>
                        <a:rPr lang="en-US" sz="1000" u="none" strike="noStrike">
                          <a:effectLst/>
                        </a:rPr>
                        <a:t>2014</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0.4</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0.9</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0.7</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3692840660"/>
                  </a:ext>
                </a:extLst>
              </a:tr>
              <a:tr h="116443">
                <a:tc>
                  <a:txBody>
                    <a:bodyPr/>
                    <a:lstStyle/>
                    <a:p>
                      <a:pPr algn="r" fontAlgn="b"/>
                      <a:r>
                        <a:rPr lang="en-US" sz="1000" u="none" strike="noStrike">
                          <a:effectLst/>
                        </a:rPr>
                        <a:t>2015</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0.4</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0.8</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1401767215"/>
                  </a:ext>
                </a:extLst>
              </a:tr>
              <a:tr h="116443">
                <a:tc>
                  <a:txBody>
                    <a:bodyPr/>
                    <a:lstStyle/>
                    <a:p>
                      <a:pPr algn="r" fontAlgn="b"/>
                      <a:r>
                        <a:rPr lang="en-US" sz="1000" u="none" strike="noStrike">
                          <a:effectLst/>
                        </a:rPr>
                        <a:t>2016</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0.6</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3537441699"/>
                  </a:ext>
                </a:extLst>
              </a:tr>
              <a:tr h="116443">
                <a:tc>
                  <a:txBody>
                    <a:bodyPr/>
                    <a:lstStyle/>
                    <a:p>
                      <a:pPr algn="r" fontAlgn="b"/>
                      <a:r>
                        <a:rPr lang="en-US" sz="1000" u="none" strike="noStrike">
                          <a:effectLst/>
                        </a:rPr>
                        <a:t>2017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3169479823"/>
                  </a:ext>
                </a:extLst>
              </a:tr>
              <a:tr h="116443">
                <a:tc>
                  <a:txBody>
                    <a:bodyPr/>
                    <a:lstStyle/>
                    <a:p>
                      <a:pPr algn="r" fontAlgn="b"/>
                      <a:r>
                        <a:rPr lang="en-US" sz="1000" u="none" strike="noStrike">
                          <a:effectLst/>
                        </a:rPr>
                        <a:t>2018</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3.8</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869436927"/>
                  </a:ext>
                </a:extLst>
              </a:tr>
              <a:tr h="116443">
                <a:tc>
                  <a:txBody>
                    <a:bodyPr/>
                    <a:lstStyle/>
                    <a:p>
                      <a:pPr algn="r"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5.7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711084660"/>
                  </a:ext>
                </a:extLst>
              </a:tr>
              <a:tr h="116443">
                <a:tc>
                  <a:txBody>
                    <a:bodyPr/>
                    <a:lstStyle/>
                    <a:p>
                      <a:pPr algn="r" fontAlgn="b"/>
                      <a:r>
                        <a:rPr lang="en-US" sz="1000" u="none" strike="noStrike">
                          <a:effectLst/>
                        </a:rPr>
                        <a:t>2020</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4283510050"/>
                  </a:ext>
                </a:extLst>
              </a:tr>
              <a:tr h="116443">
                <a:tc>
                  <a:txBody>
                    <a:bodyPr/>
                    <a:lstStyle/>
                    <a:p>
                      <a:pPr algn="r"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0.6</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4021078002"/>
                  </a:ext>
                </a:extLst>
              </a:tr>
              <a:tr h="116443">
                <a:tc>
                  <a:txBody>
                    <a:bodyPr/>
                    <a:lstStyle/>
                    <a:p>
                      <a:pPr algn="r" fontAlgn="b"/>
                      <a:r>
                        <a:rPr lang="en-US" sz="1000" u="none" strike="noStrike">
                          <a:effectLst/>
                        </a:rPr>
                        <a:t>2022</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0.6</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3727127226"/>
                  </a:ext>
                </a:extLst>
              </a:tr>
            </a:tbl>
          </a:graphicData>
        </a:graphic>
      </p:graphicFrame>
      <p:pic>
        <p:nvPicPr>
          <p:cNvPr id="9" name="Content Placeholder 8" descr="Line chart. Refer to table on slide for full data. ">
            <a:extLst>
              <a:ext uri="{FF2B5EF4-FFF2-40B4-BE49-F238E27FC236}">
                <a16:creationId xmlns:a16="http://schemas.microsoft.com/office/drawing/2014/main" id="{9C1BEE80-7264-17FB-2584-212179D502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541" y="1803942"/>
            <a:ext cx="9966734" cy="4180607"/>
          </a:xfrm>
        </p:spPr>
      </p:pic>
    </p:spTree>
    <p:extLst>
      <p:ext uri="{BB962C8B-B14F-4D97-AF65-F5344CB8AC3E}">
        <p14:creationId xmlns:p14="http://schemas.microsoft.com/office/powerpoint/2010/main" val="4186744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Number of Acute* Cases per year Minnesota,</a:t>
            </a:r>
            <a:br>
              <a:rPr lang="en-US" sz="2800" dirty="0"/>
            </a:br>
            <a:r>
              <a:rPr lang="en-US" sz="2800" dirty="0"/>
              <a:t>2013-2023</a:t>
            </a:r>
          </a:p>
        </p:txBody>
      </p:sp>
      <p:sp>
        <p:nvSpPr>
          <p:cNvPr id="4" name="Date Placeholder 4"/>
          <p:cNvSpPr>
            <a:spLocks noGrp="1"/>
          </p:cNvSpPr>
          <p:nvPr>
            <p:ph type="dt" sz="half" idx="10"/>
          </p:nvPr>
        </p:nvSpPr>
        <p:spPr>
          <a:xfrm>
            <a:off x="838207" y="6356362"/>
            <a:ext cx="3194147" cy="365125"/>
          </a:xfrm>
        </p:spPr>
        <p:txBody>
          <a:bodyPr/>
          <a:lstStyle/>
          <a:p>
            <a:r>
              <a:rPr lang="en-US" sz="1001" dirty="0">
                <a:solidFill>
                  <a:schemeClr val="tx1"/>
                </a:solidFill>
              </a:rPr>
              <a:t>Data Source:  MN Viral Hepatitis Surveillance System</a:t>
            </a:r>
          </a:p>
        </p:txBody>
      </p:sp>
      <p:sp>
        <p:nvSpPr>
          <p:cNvPr id="5" name="TextBox 4"/>
          <p:cNvSpPr txBox="1"/>
          <p:nvPr/>
        </p:nvSpPr>
        <p:spPr>
          <a:xfrm>
            <a:off x="6372235" y="6402870"/>
            <a:ext cx="3838575" cy="523477"/>
          </a:xfrm>
          <a:prstGeom prst="rect">
            <a:avLst/>
          </a:prstGeom>
          <a:noFill/>
        </p:spPr>
        <p:txBody>
          <a:bodyPr wrap="square" rtlCol="0">
            <a:spAutoFit/>
          </a:bodyPr>
          <a:lstStyle/>
          <a:p>
            <a:r>
              <a:rPr lang="en-US" sz="1001" dirty="0"/>
              <a:t>*Acute cases include </a:t>
            </a:r>
            <a:r>
              <a:rPr lang="en-US" sz="1001" dirty="0" err="1"/>
              <a:t>seroconverters</a:t>
            </a:r>
            <a:r>
              <a:rPr lang="en-US" sz="1001" dirty="0"/>
              <a:t> for all  years for HBV and HCV</a:t>
            </a:r>
          </a:p>
          <a:p>
            <a:endParaRPr lang="en-US" sz="1801" dirty="0"/>
          </a:p>
        </p:txBody>
      </p:sp>
      <p:graphicFrame>
        <p:nvGraphicFramePr>
          <p:cNvPr id="3" name="Table 2">
            <a:extLst>
              <a:ext uri="{FF2B5EF4-FFF2-40B4-BE49-F238E27FC236}">
                <a16:creationId xmlns:a16="http://schemas.microsoft.com/office/drawing/2014/main" id="{249ADE9A-F2EE-ED0D-7A92-588F7AD3F738}"/>
              </a:ext>
            </a:extLst>
          </p:cNvPr>
          <p:cNvGraphicFramePr>
            <a:graphicFrameLocks noGrp="1"/>
          </p:cNvGraphicFramePr>
          <p:nvPr>
            <p:extLst>
              <p:ext uri="{D42A27DB-BD31-4B8C-83A1-F6EECF244321}">
                <p14:modId xmlns:p14="http://schemas.microsoft.com/office/powerpoint/2010/main" val="2758502071"/>
              </p:ext>
            </p:extLst>
          </p:nvPr>
        </p:nvGraphicFramePr>
        <p:xfrm>
          <a:off x="4692650" y="2332038"/>
          <a:ext cx="2806700" cy="2194560"/>
        </p:xfrm>
        <a:graphic>
          <a:graphicData uri="http://schemas.openxmlformats.org/drawingml/2006/table">
            <a:tbl>
              <a:tblPr firstRow="1">
                <a:tableStyleId>{5C22544A-7EE6-4342-B048-85BDC9FD1C3A}</a:tableStyleId>
              </a:tblPr>
              <a:tblGrid>
                <a:gridCol w="749300">
                  <a:extLst>
                    <a:ext uri="{9D8B030D-6E8A-4147-A177-3AD203B41FA5}">
                      <a16:colId xmlns:a16="http://schemas.microsoft.com/office/drawing/2014/main" val="847293515"/>
                    </a:ext>
                  </a:extLst>
                </a:gridCol>
                <a:gridCol w="685800">
                  <a:extLst>
                    <a:ext uri="{9D8B030D-6E8A-4147-A177-3AD203B41FA5}">
                      <a16:colId xmlns:a16="http://schemas.microsoft.com/office/drawing/2014/main" val="91447080"/>
                    </a:ext>
                  </a:extLst>
                </a:gridCol>
                <a:gridCol w="685800">
                  <a:extLst>
                    <a:ext uri="{9D8B030D-6E8A-4147-A177-3AD203B41FA5}">
                      <a16:colId xmlns:a16="http://schemas.microsoft.com/office/drawing/2014/main" val="3699053672"/>
                    </a:ext>
                  </a:extLst>
                </a:gridCol>
                <a:gridCol w="685800">
                  <a:extLst>
                    <a:ext uri="{9D8B030D-6E8A-4147-A177-3AD203B41FA5}">
                      <a16:colId xmlns:a16="http://schemas.microsoft.com/office/drawing/2014/main" val="3614622940"/>
                    </a:ext>
                  </a:extLst>
                </a:gridCol>
              </a:tblGrid>
              <a:tr h="18288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US" sz="1000" u="none" strike="noStrike">
                          <a:effectLst/>
                        </a:rPr>
                        <a:t>HAV</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000" u="none" strike="noStrike">
                          <a:effectLst/>
                        </a:rPr>
                        <a:t>HBV</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000" u="none" strike="noStrike">
                          <a:effectLst/>
                        </a:rPr>
                        <a:t>HCV</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311669781"/>
                  </a:ext>
                </a:extLst>
              </a:tr>
              <a:tr h="182880">
                <a:tc>
                  <a:txBody>
                    <a:bodyPr/>
                    <a:lstStyle/>
                    <a:p>
                      <a:pPr algn="r" fontAlgn="b"/>
                      <a:r>
                        <a:rPr lang="en-US" sz="1000" u="none" strike="noStrike">
                          <a:effectLst/>
                        </a:rPr>
                        <a:t>2013</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32</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19</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47</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730458322"/>
                  </a:ext>
                </a:extLst>
              </a:tr>
              <a:tr h="182880">
                <a:tc>
                  <a:txBody>
                    <a:bodyPr/>
                    <a:lstStyle/>
                    <a:p>
                      <a:pPr algn="r" fontAlgn="b"/>
                      <a:r>
                        <a:rPr lang="en-US" sz="1000" u="none" strike="noStrike">
                          <a:effectLst/>
                        </a:rPr>
                        <a:t>2014</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20</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16</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40</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869062169"/>
                  </a:ext>
                </a:extLst>
              </a:tr>
              <a:tr h="182880">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99517262"/>
                  </a:ext>
                </a:extLst>
              </a:tr>
              <a:tr h="182880">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56254920"/>
                  </a:ext>
                </a:extLst>
              </a:tr>
              <a:tr h="182880">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6818671"/>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45208538"/>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1434657"/>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18816154"/>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0801331"/>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912269"/>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18103846"/>
                  </a:ext>
                </a:extLst>
              </a:tr>
            </a:tbl>
          </a:graphicData>
        </a:graphic>
      </p:graphicFrame>
      <p:pic>
        <p:nvPicPr>
          <p:cNvPr id="10" name="Content Placeholder 9" descr="Line chart. Refer to table on slide for full data. ">
            <a:extLst>
              <a:ext uri="{FF2B5EF4-FFF2-40B4-BE49-F238E27FC236}">
                <a16:creationId xmlns:a16="http://schemas.microsoft.com/office/drawing/2014/main" id="{10C1B053-B991-4A8B-376B-6D7A3E26DE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773" y="1861851"/>
            <a:ext cx="9624453" cy="3929985"/>
          </a:xfrm>
        </p:spPr>
      </p:pic>
    </p:spTree>
    <p:extLst>
      <p:ext uri="{BB962C8B-B14F-4D97-AF65-F5344CB8AC3E}">
        <p14:creationId xmlns:p14="http://schemas.microsoft.com/office/powerpoint/2010/main" val="367158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 1/2</a:t>
            </a:r>
          </a:p>
        </p:txBody>
      </p:sp>
      <p:sp>
        <p:nvSpPr>
          <p:cNvPr id="3" name="Content Placeholder 2"/>
          <p:cNvSpPr>
            <a:spLocks noGrp="1"/>
          </p:cNvSpPr>
          <p:nvPr>
            <p:ph idx="1"/>
          </p:nvPr>
        </p:nvSpPr>
        <p:spPr>
          <a:xfrm>
            <a:off x="838200" y="1825625"/>
            <a:ext cx="10117975" cy="4351338"/>
          </a:xfrm>
        </p:spPr>
        <p:txBody>
          <a:bodyPr>
            <a:normAutofit fontScale="32500" lnSpcReduction="20000"/>
          </a:bodyPr>
          <a:lstStyle/>
          <a:p>
            <a:r>
              <a:rPr lang="en-US" altLang="en-US" sz="8000" dirty="0"/>
              <a:t>Under Minnesota law, physicians and laboratories are required to report all laboratory-confirmed cases of chlamydia, gonorrhea, syphilis, and chancroid to the Minnesota Department of Health (MDH) within one working day.</a:t>
            </a:r>
          </a:p>
          <a:p>
            <a:r>
              <a:rPr lang="en-US" altLang="en-US" sz="8000" dirty="0"/>
              <a:t>The MDH does not maintain statistics for other, non-reportable STIs       (ex: herpes, HPV/genital warts).</a:t>
            </a:r>
          </a:p>
          <a:p>
            <a:r>
              <a:rPr lang="en-US" altLang="en-US" sz="8000" dirty="0"/>
              <a:t>This slide set describes trends in reportable STIs in Minnesota by person, place, and time. </a:t>
            </a:r>
          </a:p>
          <a:p>
            <a:r>
              <a:rPr lang="en-US" altLang="en-US" sz="8000" dirty="0"/>
              <a:t>Analyses exclude cases reported from federal and private prisons.</a:t>
            </a:r>
          </a:p>
          <a:p>
            <a:endParaRPr lang="en-US" dirty="0"/>
          </a:p>
        </p:txBody>
      </p:sp>
    </p:spTree>
    <p:extLst>
      <p:ext uri="{BB962C8B-B14F-4D97-AF65-F5344CB8AC3E}">
        <p14:creationId xmlns:p14="http://schemas.microsoft.com/office/powerpoint/2010/main" val="3842414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AAFA8E-0B85-675C-580E-4DCFB4938E14}"/>
              </a:ext>
            </a:extLst>
          </p:cNvPr>
          <p:cNvSpPr>
            <a:spLocks noGrp="1"/>
          </p:cNvSpPr>
          <p:nvPr>
            <p:ph type="pic" sz="quarter" idx="13"/>
          </p:nvPr>
        </p:nvSpPr>
        <p:spPr/>
      </p:sp>
      <p:sp>
        <p:nvSpPr>
          <p:cNvPr id="2" name="Title 1"/>
          <p:cNvSpPr>
            <a:spLocks noGrp="1"/>
          </p:cNvSpPr>
          <p:nvPr>
            <p:ph type="ctrTitle"/>
          </p:nvPr>
        </p:nvSpPr>
        <p:spPr/>
        <p:txBody>
          <a:bodyPr/>
          <a:lstStyle/>
          <a:p>
            <a:pPr algn="ctr"/>
            <a:r>
              <a:rPr lang="en-US" dirty="0"/>
              <a:t>Chronic Viral Hepatitis C</a:t>
            </a:r>
          </a:p>
        </p:txBody>
      </p:sp>
    </p:spTree>
    <p:extLst>
      <p:ext uri="{BB962C8B-B14F-4D97-AF65-F5344CB8AC3E}">
        <p14:creationId xmlns:p14="http://schemas.microsoft.com/office/powerpoint/2010/main" val="3050782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Reported Number of Persons</a:t>
            </a:r>
            <a:br>
              <a:rPr lang="en-US" dirty="0"/>
            </a:br>
            <a:r>
              <a:rPr lang="en-US" dirty="0"/>
              <a:t>Living with HCV in MN</a:t>
            </a:r>
          </a:p>
        </p:txBody>
      </p:sp>
      <p:sp>
        <p:nvSpPr>
          <p:cNvPr id="3" name="Content Placeholder 2"/>
          <p:cNvSpPr>
            <a:spLocks noGrp="1"/>
          </p:cNvSpPr>
          <p:nvPr>
            <p:ph idx="1"/>
          </p:nvPr>
        </p:nvSpPr>
        <p:spPr/>
        <p:txBody>
          <a:bodyPr>
            <a:normAutofit/>
          </a:bodyPr>
          <a:lstStyle/>
          <a:p>
            <a:r>
              <a:rPr lang="en-US" sz="2400" dirty="0"/>
              <a:t>As of December 31, 2023, 31,942* persons are assumed alive and living in MN with HCV.</a:t>
            </a:r>
          </a:p>
        </p:txBody>
      </p:sp>
      <p:grpSp>
        <p:nvGrpSpPr>
          <p:cNvPr id="5" name="Group 4"/>
          <p:cNvGrpSpPr/>
          <p:nvPr/>
        </p:nvGrpSpPr>
        <p:grpSpPr>
          <a:xfrm>
            <a:off x="942984" y="5148446"/>
            <a:ext cx="7143751" cy="922570"/>
            <a:chOff x="3067062" y="5510265"/>
            <a:chExt cx="7143751" cy="890800"/>
          </a:xfrm>
        </p:grpSpPr>
        <p:sp>
          <p:nvSpPr>
            <p:cNvPr id="8" name="TextBox 7"/>
            <p:cNvSpPr txBox="1"/>
            <p:nvPr/>
          </p:nvSpPr>
          <p:spPr>
            <a:xfrm>
              <a:off x="3067062" y="5877588"/>
              <a:ext cx="6743700" cy="523477"/>
            </a:xfrm>
            <a:prstGeom prst="rect">
              <a:avLst/>
            </a:prstGeom>
            <a:noFill/>
          </p:spPr>
          <p:txBody>
            <a:bodyPr wrap="square" rtlCol="0">
              <a:spAutoFit/>
            </a:bodyPr>
            <a:lstStyle/>
            <a:p>
              <a:r>
                <a:rPr lang="en-US" sz="1001" dirty="0"/>
                <a:t>*Includes persons with unknown city of residence</a:t>
              </a:r>
            </a:p>
            <a:p>
              <a:endParaRPr lang="en-US" sz="1801" dirty="0"/>
            </a:p>
          </p:txBody>
        </p:sp>
        <p:sp>
          <p:nvSpPr>
            <p:cNvPr id="9" name="TextBox 8"/>
            <p:cNvSpPr txBox="1"/>
            <p:nvPr/>
          </p:nvSpPr>
          <p:spPr>
            <a:xfrm>
              <a:off x="3067062" y="5510265"/>
              <a:ext cx="7143751" cy="523477"/>
            </a:xfrm>
            <a:prstGeom prst="rect">
              <a:avLst/>
            </a:prstGeom>
            <a:noFill/>
          </p:spPr>
          <p:txBody>
            <a:bodyPr wrap="square" rtlCol="0">
              <a:spAutoFit/>
            </a:bodyPr>
            <a:lstStyle/>
            <a:p>
              <a:r>
                <a:rPr lang="en-US" sz="1001" dirty="0"/>
                <a:t>Note: Includes all acute, chronic, and probable cases.</a:t>
              </a:r>
            </a:p>
            <a:p>
              <a:endParaRPr lang="en-US" sz="1801" dirty="0"/>
            </a:p>
          </p:txBody>
        </p:sp>
      </p:grpSp>
      <p:sp>
        <p:nvSpPr>
          <p:cNvPr id="10" name="TextBox 9"/>
          <p:cNvSpPr txBox="1"/>
          <p:nvPr/>
        </p:nvSpPr>
        <p:spPr>
          <a:xfrm>
            <a:off x="942984" y="6382230"/>
            <a:ext cx="5981700" cy="523477"/>
          </a:xfrm>
          <a:prstGeom prst="rect">
            <a:avLst/>
          </a:prstGeom>
          <a:noFill/>
        </p:spPr>
        <p:txBody>
          <a:bodyPr wrap="square" rtlCol="0">
            <a:spAutoFit/>
          </a:bodyPr>
          <a:lstStyle/>
          <a:p>
            <a:r>
              <a:rPr lang="en-US" sz="1001" dirty="0"/>
              <a:t>Data Source: MN Viral Hepatitis Surveillance System</a:t>
            </a:r>
          </a:p>
          <a:p>
            <a:endParaRPr lang="en-US" sz="1801" dirty="0"/>
          </a:p>
        </p:txBody>
      </p:sp>
    </p:spTree>
    <p:extLst>
      <p:ext uri="{BB962C8B-B14F-4D97-AF65-F5344CB8AC3E}">
        <p14:creationId xmlns:p14="http://schemas.microsoft.com/office/powerpoint/2010/main" val="1895210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Persons Living with HCV in MN by Current Residence, 2023</a:t>
            </a:r>
            <a:endParaRPr lang="en-US" dirty="0"/>
          </a:p>
        </p:txBody>
      </p:sp>
      <p:sp>
        <p:nvSpPr>
          <p:cNvPr id="6" name="Date Placeholder 4"/>
          <p:cNvSpPr>
            <a:spLocks noGrp="1"/>
          </p:cNvSpPr>
          <p:nvPr>
            <p:ph type="dt" sz="half" idx="10"/>
          </p:nvPr>
        </p:nvSpPr>
        <p:spPr>
          <a:xfrm>
            <a:off x="838207" y="6356362"/>
            <a:ext cx="2924324" cy="365125"/>
          </a:xfrm>
        </p:spPr>
        <p:txBody>
          <a:bodyPr/>
          <a:lstStyle/>
          <a:p>
            <a:r>
              <a:rPr lang="en-US" sz="1001" dirty="0">
                <a:solidFill>
                  <a:schemeClr val="tx1"/>
                </a:solidFill>
              </a:rPr>
              <a:t>Data Source:  MN Viral Hepatitis Surveillance System</a:t>
            </a:r>
          </a:p>
        </p:txBody>
      </p:sp>
      <p:sp>
        <p:nvSpPr>
          <p:cNvPr id="5" name="TextBox 4"/>
          <p:cNvSpPr txBox="1"/>
          <p:nvPr/>
        </p:nvSpPr>
        <p:spPr>
          <a:xfrm>
            <a:off x="3762531" y="6176963"/>
            <a:ext cx="8201014" cy="646331"/>
          </a:xfrm>
          <a:prstGeom prst="rect">
            <a:avLst/>
          </a:prstGeom>
          <a:noFill/>
        </p:spPr>
        <p:txBody>
          <a:bodyPr wrap="square" rtlCol="0">
            <a:spAutoFit/>
          </a:bodyPr>
          <a:lstStyle/>
          <a:p>
            <a:r>
              <a:rPr lang="en-US" altLang="en-US" sz="1200" dirty="0"/>
              <a:t>Suburban = Seven-county metro area including Anoka, Carver, Dakota, Hennepin (except Minneapolis), Ramsey (except St. Paul), Scott, and Washington counties including those in Hennepin County or Ramsey County with unknown city.  Greater MN = All other Minnesota counties, outside the seven-county metro area.</a:t>
            </a:r>
          </a:p>
        </p:txBody>
      </p:sp>
      <p:sp>
        <p:nvSpPr>
          <p:cNvPr id="11" name="TextBox 10"/>
          <p:cNvSpPr txBox="1"/>
          <p:nvPr/>
        </p:nvSpPr>
        <p:spPr>
          <a:xfrm>
            <a:off x="1052593" y="1727586"/>
            <a:ext cx="2495551" cy="523477"/>
          </a:xfrm>
          <a:prstGeom prst="rect">
            <a:avLst/>
          </a:prstGeom>
          <a:noFill/>
        </p:spPr>
        <p:txBody>
          <a:bodyPr wrap="square" rtlCol="0">
            <a:spAutoFit/>
          </a:bodyPr>
          <a:lstStyle/>
          <a:p>
            <a:r>
              <a:rPr lang="en-US" altLang="en-US" sz="1401" dirty="0"/>
              <a:t>Total number with residence information = 31,324</a:t>
            </a:r>
            <a:endParaRPr lang="en-US" sz="1401" dirty="0">
              <a:cs typeface="Arial" charset="0"/>
            </a:endParaRPr>
          </a:p>
        </p:txBody>
      </p:sp>
      <p:pic>
        <p:nvPicPr>
          <p:cNvPr id="4" name="Picture 3" descr="Pie chart. Refer to slide notes for full data. ">
            <a:extLst>
              <a:ext uri="{FF2B5EF4-FFF2-40B4-BE49-F238E27FC236}">
                <a16:creationId xmlns:a16="http://schemas.microsoft.com/office/drawing/2014/main" id="{3317B239-002B-E319-384B-6AE0C60B0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182" y="1727586"/>
            <a:ext cx="6884842" cy="4276948"/>
          </a:xfrm>
          <a:prstGeom prst="rect">
            <a:avLst/>
          </a:prstGeom>
        </p:spPr>
      </p:pic>
    </p:spTree>
    <p:extLst>
      <p:ext uri="{BB962C8B-B14F-4D97-AF65-F5344CB8AC3E}">
        <p14:creationId xmlns:p14="http://schemas.microsoft.com/office/powerpoint/2010/main" val="1938917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Persons Living with HCV in MN by Age, 2023</a:t>
            </a:r>
          </a:p>
        </p:txBody>
      </p:sp>
      <p:sp>
        <p:nvSpPr>
          <p:cNvPr id="5" name="Date Placeholder 4"/>
          <p:cNvSpPr>
            <a:spLocks noGrp="1"/>
          </p:cNvSpPr>
          <p:nvPr>
            <p:ph type="dt" sz="half" idx="10"/>
          </p:nvPr>
        </p:nvSpPr>
        <p:spPr>
          <a:xfrm>
            <a:off x="838207" y="6356362"/>
            <a:ext cx="3134186" cy="365125"/>
          </a:xfrm>
        </p:spPr>
        <p:txBody>
          <a:bodyPr/>
          <a:lstStyle/>
          <a:p>
            <a:r>
              <a:rPr lang="en-US" sz="1001" dirty="0">
                <a:solidFill>
                  <a:schemeClr val="tx1"/>
                </a:solidFill>
              </a:rPr>
              <a:t>Data Source:  MN Viral Hepatitis Surveillance System</a:t>
            </a:r>
          </a:p>
        </p:txBody>
      </p:sp>
      <p:graphicFrame>
        <p:nvGraphicFramePr>
          <p:cNvPr id="3" name="Table 2">
            <a:extLst>
              <a:ext uri="{FF2B5EF4-FFF2-40B4-BE49-F238E27FC236}">
                <a16:creationId xmlns:a16="http://schemas.microsoft.com/office/drawing/2014/main" id="{D085B16D-CEE3-DAE4-BA47-67EBBA506BF3}"/>
              </a:ext>
            </a:extLst>
          </p:cNvPr>
          <p:cNvGraphicFramePr>
            <a:graphicFrameLocks noGrp="1"/>
          </p:cNvGraphicFramePr>
          <p:nvPr>
            <p:extLst>
              <p:ext uri="{D42A27DB-BD31-4B8C-83A1-F6EECF244321}">
                <p14:modId xmlns:p14="http://schemas.microsoft.com/office/powerpoint/2010/main" val="3493679180"/>
              </p:ext>
            </p:extLst>
          </p:nvPr>
        </p:nvGraphicFramePr>
        <p:xfrm>
          <a:off x="4528582" y="1453230"/>
          <a:ext cx="2841702" cy="4799015"/>
        </p:xfrm>
        <a:graphic>
          <a:graphicData uri="http://schemas.openxmlformats.org/drawingml/2006/table">
            <a:tbl>
              <a:tblPr firstRow="1">
                <a:tableStyleId>{5C22544A-7EE6-4342-B048-85BDC9FD1C3A}</a:tableStyleId>
              </a:tblPr>
              <a:tblGrid>
                <a:gridCol w="1475610">
                  <a:extLst>
                    <a:ext uri="{9D8B030D-6E8A-4147-A177-3AD203B41FA5}">
                      <a16:colId xmlns:a16="http://schemas.microsoft.com/office/drawing/2014/main" val="175558384"/>
                    </a:ext>
                  </a:extLst>
                </a:gridCol>
                <a:gridCol w="1366092">
                  <a:extLst>
                    <a:ext uri="{9D8B030D-6E8A-4147-A177-3AD203B41FA5}">
                      <a16:colId xmlns:a16="http://schemas.microsoft.com/office/drawing/2014/main" val="2369252711"/>
                    </a:ext>
                  </a:extLst>
                </a:gridCol>
              </a:tblGrid>
              <a:tr h="33103">
                <a:tc>
                  <a:txBody>
                    <a:bodyPr/>
                    <a:lstStyle/>
                    <a:p>
                      <a:pPr algn="l" fontAlgn="b"/>
                      <a:r>
                        <a:rPr lang="en-US" sz="300" u="none" strike="noStrike">
                          <a:solidFill>
                            <a:schemeClr val="bg1"/>
                          </a:solidFill>
                          <a:effectLst/>
                        </a:rPr>
                        <a:t> </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fontAlgn="b"/>
                      <a:r>
                        <a:rPr lang="en-US" sz="300" u="none" strike="noStrike">
                          <a:solidFill>
                            <a:schemeClr val="bg1"/>
                          </a:solidFill>
                          <a:effectLst/>
                        </a:rPr>
                        <a:t>Series 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882891"/>
                  </a:ext>
                </a:extLst>
              </a:tr>
              <a:tr h="33103">
                <a:tc>
                  <a:txBody>
                    <a:bodyPr/>
                    <a:lstStyle/>
                    <a:p>
                      <a:pPr algn="r" fontAlgn="b"/>
                      <a:r>
                        <a:rPr lang="en-US" sz="300" u="none" strike="noStrike">
                          <a:solidFill>
                            <a:schemeClr val="bg1"/>
                          </a:solidFill>
                          <a:effectLst/>
                        </a:rPr>
                        <a:t>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745773"/>
                  </a:ext>
                </a:extLst>
              </a:tr>
              <a:tr h="33103">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4334289"/>
                  </a:ext>
                </a:extLst>
              </a:tr>
              <a:tr h="33103">
                <a:tc>
                  <a:txBody>
                    <a:bodyPr/>
                    <a:lstStyle/>
                    <a:p>
                      <a:pPr algn="r" fontAlgn="b"/>
                      <a:r>
                        <a:rPr lang="en-US" sz="300" u="none" strike="noStrike">
                          <a:solidFill>
                            <a:schemeClr val="bg1"/>
                          </a:solidFill>
                          <a:effectLst/>
                        </a:rPr>
                        <a:t>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7639539"/>
                  </a:ext>
                </a:extLst>
              </a:tr>
              <a:tr h="33103">
                <a:tc>
                  <a:txBody>
                    <a:bodyPr/>
                    <a:lstStyle/>
                    <a:p>
                      <a:pPr algn="r" fontAlgn="b"/>
                      <a:r>
                        <a:rPr lang="en-US" sz="300" u="none" strike="noStrike">
                          <a:solidFill>
                            <a:schemeClr val="bg1"/>
                          </a:solidFill>
                          <a:effectLst/>
                        </a:rPr>
                        <a:t>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9289717"/>
                  </a:ext>
                </a:extLst>
              </a:tr>
              <a:tr h="33103">
                <a:tc>
                  <a:txBody>
                    <a:bodyPr/>
                    <a:lstStyle/>
                    <a:p>
                      <a:pPr algn="r" fontAlgn="b"/>
                      <a:r>
                        <a:rPr lang="en-US" sz="300" u="none" strike="noStrike">
                          <a:solidFill>
                            <a:schemeClr val="bg1"/>
                          </a:solidFill>
                          <a:effectLst/>
                        </a:rPr>
                        <a:t>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0400784"/>
                  </a:ext>
                </a:extLst>
              </a:tr>
              <a:tr h="33103">
                <a:tc>
                  <a:txBody>
                    <a:bodyPr/>
                    <a:lstStyle/>
                    <a:p>
                      <a:pPr algn="r" fontAlgn="b"/>
                      <a:r>
                        <a:rPr lang="en-US" sz="300" u="none" strike="noStrike">
                          <a:solidFill>
                            <a:schemeClr val="bg1"/>
                          </a:solidFill>
                          <a:effectLst/>
                        </a:rPr>
                        <a:t>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953765"/>
                  </a:ext>
                </a:extLst>
              </a:tr>
              <a:tr h="33103">
                <a:tc>
                  <a:txBody>
                    <a:bodyPr/>
                    <a:lstStyle/>
                    <a:p>
                      <a:pPr algn="r" fontAlgn="b"/>
                      <a:r>
                        <a:rPr lang="en-US" sz="300" u="none" strike="noStrike">
                          <a:solidFill>
                            <a:schemeClr val="bg1"/>
                          </a:solidFill>
                          <a:effectLst/>
                        </a:rPr>
                        <a:t>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3568524"/>
                  </a:ext>
                </a:extLst>
              </a:tr>
              <a:tr h="33103">
                <a:tc>
                  <a:txBody>
                    <a:bodyPr/>
                    <a:lstStyle/>
                    <a:p>
                      <a:pPr algn="r" fontAlgn="b"/>
                      <a:r>
                        <a:rPr lang="en-US" sz="300" u="none" strike="noStrike">
                          <a:solidFill>
                            <a:schemeClr val="bg1"/>
                          </a:solidFill>
                          <a:effectLst/>
                        </a:rPr>
                        <a:t>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747285"/>
                  </a:ext>
                </a:extLst>
              </a:tr>
              <a:tr h="33103">
                <a:tc>
                  <a:txBody>
                    <a:bodyPr/>
                    <a:lstStyle/>
                    <a:p>
                      <a:pPr algn="r" fontAlgn="b"/>
                      <a:r>
                        <a:rPr lang="en-US" sz="300" u="none" strike="noStrike">
                          <a:solidFill>
                            <a:schemeClr val="bg1"/>
                          </a:solidFill>
                          <a:effectLst/>
                        </a:rPr>
                        <a:t>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317964"/>
                  </a:ext>
                </a:extLst>
              </a:tr>
              <a:tr h="33103">
                <a:tc>
                  <a:txBody>
                    <a:bodyPr/>
                    <a:lstStyle/>
                    <a:p>
                      <a:pPr algn="r" fontAlgn="b"/>
                      <a:r>
                        <a:rPr lang="en-US" sz="300" u="none" strike="noStrike">
                          <a:solidFill>
                            <a:schemeClr val="bg1"/>
                          </a:solidFill>
                          <a:effectLst/>
                        </a:rPr>
                        <a:t>10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1368074"/>
                  </a:ext>
                </a:extLst>
              </a:tr>
              <a:tr h="33103">
                <a:tc>
                  <a:txBody>
                    <a:bodyPr/>
                    <a:lstStyle/>
                    <a:p>
                      <a:pPr algn="r" fontAlgn="b"/>
                      <a:r>
                        <a:rPr lang="en-US" sz="300" u="none" strike="noStrike">
                          <a:solidFill>
                            <a:schemeClr val="bg1"/>
                          </a:solidFill>
                          <a:effectLst/>
                        </a:rPr>
                        <a:t>11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461885"/>
                  </a:ext>
                </a:extLst>
              </a:tr>
              <a:tr h="33103">
                <a:tc>
                  <a:txBody>
                    <a:bodyPr/>
                    <a:lstStyle/>
                    <a:p>
                      <a:pPr algn="r" fontAlgn="b"/>
                      <a:r>
                        <a:rPr lang="en-US" sz="300" u="none" strike="noStrike">
                          <a:solidFill>
                            <a:schemeClr val="bg1"/>
                          </a:solidFill>
                          <a:effectLst/>
                        </a:rPr>
                        <a:t>12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9119605"/>
                  </a:ext>
                </a:extLst>
              </a:tr>
              <a:tr h="33103">
                <a:tc>
                  <a:txBody>
                    <a:bodyPr/>
                    <a:lstStyle/>
                    <a:p>
                      <a:pPr algn="r" fontAlgn="b"/>
                      <a:r>
                        <a:rPr lang="en-US" sz="300" u="none" strike="noStrike">
                          <a:solidFill>
                            <a:schemeClr val="bg1"/>
                          </a:solidFill>
                          <a:effectLst/>
                        </a:rPr>
                        <a:t>13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6908099"/>
                  </a:ext>
                </a:extLst>
              </a:tr>
              <a:tr h="33103">
                <a:tc>
                  <a:txBody>
                    <a:bodyPr/>
                    <a:lstStyle/>
                    <a:p>
                      <a:pPr algn="r" fontAlgn="b"/>
                      <a:r>
                        <a:rPr lang="en-US" sz="300" u="none" strike="noStrike">
                          <a:solidFill>
                            <a:schemeClr val="bg1"/>
                          </a:solidFill>
                          <a:effectLst/>
                        </a:rPr>
                        <a:t>14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806624"/>
                  </a:ext>
                </a:extLst>
              </a:tr>
              <a:tr h="33103">
                <a:tc>
                  <a:txBody>
                    <a:bodyPr/>
                    <a:lstStyle/>
                    <a:p>
                      <a:pPr algn="r" fontAlgn="b"/>
                      <a:r>
                        <a:rPr lang="en-US" sz="300" u="none" strike="noStrike">
                          <a:solidFill>
                            <a:schemeClr val="bg1"/>
                          </a:solidFill>
                          <a:effectLst/>
                        </a:rPr>
                        <a:t>15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138377"/>
                  </a:ext>
                </a:extLst>
              </a:tr>
              <a:tr h="33103">
                <a:tc>
                  <a:txBody>
                    <a:bodyPr/>
                    <a:lstStyle/>
                    <a:p>
                      <a:pPr algn="r" fontAlgn="b"/>
                      <a:r>
                        <a:rPr lang="en-US" sz="300" u="none" strike="noStrike">
                          <a:solidFill>
                            <a:schemeClr val="bg1"/>
                          </a:solidFill>
                          <a:effectLst/>
                        </a:rPr>
                        <a:t>16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3995297"/>
                  </a:ext>
                </a:extLst>
              </a:tr>
              <a:tr h="33103">
                <a:tc>
                  <a:txBody>
                    <a:bodyPr/>
                    <a:lstStyle/>
                    <a:p>
                      <a:pPr algn="r" fontAlgn="b"/>
                      <a:r>
                        <a:rPr lang="en-US" sz="300" u="none" strike="noStrike">
                          <a:solidFill>
                            <a:schemeClr val="bg1"/>
                          </a:solidFill>
                          <a:effectLst/>
                        </a:rPr>
                        <a:t>17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5019293"/>
                  </a:ext>
                </a:extLst>
              </a:tr>
              <a:tr h="33103">
                <a:tc>
                  <a:txBody>
                    <a:bodyPr/>
                    <a:lstStyle/>
                    <a:p>
                      <a:pPr algn="r" fontAlgn="b"/>
                      <a:r>
                        <a:rPr lang="en-US" sz="300" u="none" strike="noStrike">
                          <a:solidFill>
                            <a:schemeClr val="bg1"/>
                          </a:solidFill>
                          <a:effectLst/>
                        </a:rPr>
                        <a:t>18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8963980"/>
                  </a:ext>
                </a:extLst>
              </a:tr>
              <a:tr h="33103">
                <a:tc>
                  <a:txBody>
                    <a:bodyPr/>
                    <a:lstStyle/>
                    <a:p>
                      <a:pPr algn="r" fontAlgn="b"/>
                      <a:r>
                        <a:rPr lang="en-US" sz="300" u="none" strike="noStrike">
                          <a:solidFill>
                            <a:schemeClr val="bg1"/>
                          </a:solidFill>
                          <a:effectLst/>
                        </a:rPr>
                        <a:t>19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1887546"/>
                  </a:ext>
                </a:extLst>
              </a:tr>
              <a:tr h="33103">
                <a:tc>
                  <a:txBody>
                    <a:bodyPr/>
                    <a:lstStyle/>
                    <a:p>
                      <a:pPr algn="r" fontAlgn="b"/>
                      <a:r>
                        <a:rPr lang="en-US" sz="300" u="none" strike="noStrike">
                          <a:solidFill>
                            <a:schemeClr val="bg1"/>
                          </a:solidFill>
                          <a:effectLst/>
                        </a:rPr>
                        <a:t>20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3409872"/>
                  </a:ext>
                </a:extLst>
              </a:tr>
              <a:tr h="33103">
                <a:tc>
                  <a:txBody>
                    <a:bodyPr/>
                    <a:lstStyle/>
                    <a:p>
                      <a:pPr algn="r" fontAlgn="b"/>
                      <a:r>
                        <a:rPr lang="en-US" sz="300" u="none" strike="noStrike">
                          <a:solidFill>
                            <a:schemeClr val="bg1"/>
                          </a:solidFill>
                          <a:effectLst/>
                        </a:rPr>
                        <a:t>21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9369739"/>
                  </a:ext>
                </a:extLst>
              </a:tr>
              <a:tr h="33103">
                <a:tc>
                  <a:txBody>
                    <a:bodyPr/>
                    <a:lstStyle/>
                    <a:p>
                      <a:pPr algn="r" fontAlgn="b"/>
                      <a:r>
                        <a:rPr lang="en-US" sz="300" u="none" strike="noStrike">
                          <a:solidFill>
                            <a:schemeClr val="bg1"/>
                          </a:solidFill>
                          <a:effectLst/>
                        </a:rPr>
                        <a:t>22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302368"/>
                  </a:ext>
                </a:extLst>
              </a:tr>
              <a:tr h="33103">
                <a:tc>
                  <a:txBody>
                    <a:bodyPr/>
                    <a:lstStyle/>
                    <a:p>
                      <a:pPr algn="r" fontAlgn="b"/>
                      <a:r>
                        <a:rPr lang="en-US" sz="300" u="none" strike="noStrike">
                          <a:solidFill>
                            <a:schemeClr val="bg1"/>
                          </a:solidFill>
                          <a:effectLst/>
                        </a:rPr>
                        <a:t>23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6315158"/>
                  </a:ext>
                </a:extLst>
              </a:tr>
              <a:tr h="33103">
                <a:tc>
                  <a:txBody>
                    <a:bodyPr/>
                    <a:lstStyle/>
                    <a:p>
                      <a:pPr algn="r" fontAlgn="b"/>
                      <a:r>
                        <a:rPr lang="en-US" sz="300" u="none" strike="noStrike">
                          <a:solidFill>
                            <a:schemeClr val="bg1"/>
                          </a:solidFill>
                          <a:effectLst/>
                        </a:rPr>
                        <a:t>24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1664393"/>
                  </a:ext>
                </a:extLst>
              </a:tr>
              <a:tr h="33103">
                <a:tc>
                  <a:txBody>
                    <a:bodyPr/>
                    <a:lstStyle/>
                    <a:p>
                      <a:pPr algn="r" fontAlgn="b"/>
                      <a:r>
                        <a:rPr lang="en-US" sz="300" u="none" strike="noStrike">
                          <a:solidFill>
                            <a:schemeClr val="bg1"/>
                          </a:solidFill>
                          <a:effectLst/>
                        </a:rPr>
                        <a:t>25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4380797"/>
                  </a:ext>
                </a:extLst>
              </a:tr>
              <a:tr h="33103">
                <a:tc>
                  <a:txBody>
                    <a:bodyPr/>
                    <a:lstStyle/>
                    <a:p>
                      <a:pPr algn="r" fontAlgn="b"/>
                      <a:r>
                        <a:rPr lang="en-US" sz="300" u="none" strike="noStrike">
                          <a:solidFill>
                            <a:schemeClr val="bg1"/>
                          </a:solidFill>
                          <a:effectLst/>
                        </a:rPr>
                        <a:t>26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125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1572692"/>
                  </a:ext>
                </a:extLst>
              </a:tr>
              <a:tr h="33103">
                <a:tc>
                  <a:txBody>
                    <a:bodyPr/>
                    <a:lstStyle/>
                    <a:p>
                      <a:pPr algn="r" fontAlgn="b"/>
                      <a:r>
                        <a:rPr lang="en-US" sz="300" u="none" strike="noStrike">
                          <a:solidFill>
                            <a:schemeClr val="bg1"/>
                          </a:solidFill>
                          <a:effectLst/>
                        </a:rPr>
                        <a:t>27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169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1930138"/>
                  </a:ext>
                </a:extLst>
              </a:tr>
              <a:tr h="33103">
                <a:tc>
                  <a:txBody>
                    <a:bodyPr/>
                    <a:lstStyle/>
                    <a:p>
                      <a:pPr algn="r" fontAlgn="b"/>
                      <a:r>
                        <a:rPr lang="en-US" sz="300" u="none" strike="noStrike">
                          <a:solidFill>
                            <a:schemeClr val="bg1"/>
                          </a:solidFill>
                          <a:effectLst/>
                        </a:rPr>
                        <a:t>28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216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1127903"/>
                  </a:ext>
                </a:extLst>
              </a:tr>
              <a:tr h="33103">
                <a:tc>
                  <a:txBody>
                    <a:bodyPr/>
                    <a:lstStyle/>
                    <a:p>
                      <a:pPr algn="r" fontAlgn="b"/>
                      <a:r>
                        <a:rPr lang="en-US" sz="300" u="none" strike="noStrike">
                          <a:solidFill>
                            <a:schemeClr val="bg1"/>
                          </a:solidFill>
                          <a:effectLst/>
                        </a:rPr>
                        <a:t>29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227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1960832"/>
                  </a:ext>
                </a:extLst>
              </a:tr>
              <a:tr h="33103">
                <a:tc>
                  <a:txBody>
                    <a:bodyPr/>
                    <a:lstStyle/>
                    <a:p>
                      <a:pPr algn="r" fontAlgn="b"/>
                      <a:r>
                        <a:rPr lang="en-US" sz="300" u="none" strike="noStrike">
                          <a:solidFill>
                            <a:schemeClr val="bg1"/>
                          </a:solidFill>
                          <a:effectLst/>
                        </a:rPr>
                        <a:t>30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250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2030084"/>
                  </a:ext>
                </a:extLst>
              </a:tr>
              <a:tr h="33103">
                <a:tc>
                  <a:txBody>
                    <a:bodyPr/>
                    <a:lstStyle/>
                    <a:p>
                      <a:pPr algn="r" fontAlgn="b"/>
                      <a:r>
                        <a:rPr lang="en-US" sz="300" u="none" strike="noStrike">
                          <a:solidFill>
                            <a:schemeClr val="bg1"/>
                          </a:solidFill>
                          <a:effectLst/>
                        </a:rPr>
                        <a:t>31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278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508088"/>
                  </a:ext>
                </a:extLst>
              </a:tr>
              <a:tr h="33103">
                <a:tc>
                  <a:txBody>
                    <a:bodyPr/>
                    <a:lstStyle/>
                    <a:p>
                      <a:pPr algn="r" fontAlgn="b"/>
                      <a:r>
                        <a:rPr lang="en-US" sz="300" u="none" strike="noStrike">
                          <a:solidFill>
                            <a:schemeClr val="bg1"/>
                          </a:solidFill>
                          <a:effectLst/>
                        </a:rPr>
                        <a:t>32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344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6819475"/>
                  </a:ext>
                </a:extLst>
              </a:tr>
              <a:tr h="33103">
                <a:tc>
                  <a:txBody>
                    <a:bodyPr/>
                    <a:lstStyle/>
                    <a:p>
                      <a:pPr algn="r" fontAlgn="b"/>
                      <a:r>
                        <a:rPr lang="en-US" sz="300" u="none" strike="noStrike">
                          <a:solidFill>
                            <a:schemeClr val="bg1"/>
                          </a:solidFill>
                          <a:effectLst/>
                        </a:rPr>
                        <a:t>33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387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878306"/>
                  </a:ext>
                </a:extLst>
              </a:tr>
              <a:tr h="33103">
                <a:tc>
                  <a:txBody>
                    <a:bodyPr/>
                    <a:lstStyle/>
                    <a:p>
                      <a:pPr algn="r" fontAlgn="b"/>
                      <a:r>
                        <a:rPr lang="en-US" sz="300" u="none" strike="noStrike">
                          <a:solidFill>
                            <a:schemeClr val="bg1"/>
                          </a:solidFill>
                          <a:effectLst/>
                        </a:rPr>
                        <a:t>34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340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3431857"/>
                  </a:ext>
                </a:extLst>
              </a:tr>
              <a:tr h="33103">
                <a:tc>
                  <a:txBody>
                    <a:bodyPr/>
                    <a:lstStyle/>
                    <a:p>
                      <a:pPr algn="r" fontAlgn="b"/>
                      <a:r>
                        <a:rPr lang="en-US" sz="300" u="none" strike="noStrike">
                          <a:solidFill>
                            <a:schemeClr val="bg1"/>
                          </a:solidFill>
                          <a:effectLst/>
                        </a:rPr>
                        <a:t>35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973932"/>
                  </a:ext>
                </a:extLst>
              </a:tr>
              <a:tr h="33103">
                <a:tc>
                  <a:txBody>
                    <a:bodyPr/>
                    <a:lstStyle/>
                    <a:p>
                      <a:pPr algn="r" fontAlgn="b"/>
                      <a:r>
                        <a:rPr lang="en-US" sz="300" u="none" strike="noStrike">
                          <a:solidFill>
                            <a:schemeClr val="bg1"/>
                          </a:solidFill>
                          <a:effectLst/>
                        </a:rPr>
                        <a:t>36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348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7281764"/>
                  </a:ext>
                </a:extLst>
              </a:tr>
              <a:tr h="33103">
                <a:tc>
                  <a:txBody>
                    <a:bodyPr/>
                    <a:lstStyle/>
                    <a:p>
                      <a:pPr algn="r" fontAlgn="b"/>
                      <a:r>
                        <a:rPr lang="en-US" sz="300" u="none" strike="noStrike">
                          <a:solidFill>
                            <a:schemeClr val="bg1"/>
                          </a:solidFill>
                          <a:effectLst/>
                        </a:rPr>
                        <a:t>37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4098631"/>
                  </a:ext>
                </a:extLst>
              </a:tr>
              <a:tr h="33103">
                <a:tc>
                  <a:txBody>
                    <a:bodyPr/>
                    <a:lstStyle/>
                    <a:p>
                      <a:pPr algn="r" fontAlgn="b"/>
                      <a:r>
                        <a:rPr lang="en-US" sz="300" u="none" strike="noStrike">
                          <a:solidFill>
                            <a:schemeClr val="bg1"/>
                          </a:solidFill>
                          <a:effectLst/>
                        </a:rPr>
                        <a:t>38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335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959823"/>
                  </a:ext>
                </a:extLst>
              </a:tr>
              <a:tr h="33103">
                <a:tc>
                  <a:txBody>
                    <a:bodyPr/>
                    <a:lstStyle/>
                    <a:p>
                      <a:pPr algn="r" fontAlgn="b"/>
                      <a:r>
                        <a:rPr lang="en-US" sz="300" u="none" strike="noStrike">
                          <a:solidFill>
                            <a:schemeClr val="bg1"/>
                          </a:solidFill>
                          <a:effectLst/>
                        </a:rPr>
                        <a:t>39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958564"/>
                  </a:ext>
                </a:extLst>
              </a:tr>
              <a:tr h="33103">
                <a:tc>
                  <a:txBody>
                    <a:bodyPr/>
                    <a:lstStyle/>
                    <a:p>
                      <a:pPr algn="r" fontAlgn="b"/>
                      <a:r>
                        <a:rPr lang="en-US" sz="300" u="none" strike="noStrike">
                          <a:solidFill>
                            <a:schemeClr val="bg1"/>
                          </a:solidFill>
                          <a:effectLst/>
                        </a:rPr>
                        <a:t>40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374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0715147"/>
                  </a:ext>
                </a:extLst>
              </a:tr>
              <a:tr h="33103">
                <a:tc>
                  <a:txBody>
                    <a:bodyPr/>
                    <a:lstStyle/>
                    <a:p>
                      <a:pPr algn="r" fontAlgn="b"/>
                      <a:r>
                        <a:rPr lang="en-US" sz="300" u="none" strike="noStrike">
                          <a:solidFill>
                            <a:schemeClr val="bg1"/>
                          </a:solidFill>
                          <a:effectLst/>
                        </a:rPr>
                        <a:t>41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1548885"/>
                  </a:ext>
                </a:extLst>
              </a:tr>
              <a:tr h="33103">
                <a:tc>
                  <a:txBody>
                    <a:bodyPr/>
                    <a:lstStyle/>
                    <a:p>
                      <a:pPr algn="r" fontAlgn="b"/>
                      <a:r>
                        <a:rPr lang="en-US" sz="300" u="none" strike="noStrike">
                          <a:solidFill>
                            <a:schemeClr val="bg1"/>
                          </a:solidFill>
                          <a:effectLst/>
                        </a:rPr>
                        <a:t>42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927021"/>
                  </a:ext>
                </a:extLst>
              </a:tr>
              <a:tr h="33103">
                <a:tc>
                  <a:txBody>
                    <a:bodyPr/>
                    <a:lstStyle/>
                    <a:p>
                      <a:pPr algn="r" fontAlgn="b"/>
                      <a:r>
                        <a:rPr lang="en-US" sz="300" u="none" strike="noStrike">
                          <a:solidFill>
                            <a:schemeClr val="bg1"/>
                          </a:solidFill>
                          <a:effectLst/>
                        </a:rPr>
                        <a:t>43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351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314111"/>
                  </a:ext>
                </a:extLst>
              </a:tr>
              <a:tr h="33103">
                <a:tc>
                  <a:txBody>
                    <a:bodyPr/>
                    <a:lstStyle/>
                    <a:p>
                      <a:pPr algn="r" fontAlgn="b"/>
                      <a:r>
                        <a:rPr lang="en-US" sz="300" u="none" strike="noStrike">
                          <a:solidFill>
                            <a:schemeClr val="bg1"/>
                          </a:solidFill>
                          <a:effectLst/>
                        </a:rPr>
                        <a:t>44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337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5520413"/>
                  </a:ext>
                </a:extLst>
              </a:tr>
              <a:tr h="33103">
                <a:tc>
                  <a:txBody>
                    <a:bodyPr/>
                    <a:lstStyle/>
                    <a:p>
                      <a:pPr algn="r" fontAlgn="b"/>
                      <a:r>
                        <a:rPr lang="en-US" sz="300" u="none" strike="noStrike">
                          <a:solidFill>
                            <a:schemeClr val="bg1"/>
                          </a:solidFill>
                          <a:effectLst/>
                        </a:rPr>
                        <a:t>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330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2366055"/>
                  </a:ext>
                </a:extLst>
              </a:tr>
              <a:tr h="33103">
                <a:tc>
                  <a:txBody>
                    <a:bodyPr/>
                    <a:lstStyle/>
                    <a:p>
                      <a:pPr algn="r" fontAlgn="b"/>
                      <a:r>
                        <a:rPr lang="en-US" sz="300" u="none" strike="noStrike">
                          <a:solidFill>
                            <a:schemeClr val="bg1"/>
                          </a:solidFill>
                          <a:effectLst/>
                        </a:rPr>
                        <a:t>46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318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8047284"/>
                  </a:ext>
                </a:extLst>
              </a:tr>
              <a:tr h="33103">
                <a:tc>
                  <a:txBody>
                    <a:bodyPr/>
                    <a:lstStyle/>
                    <a:p>
                      <a:pPr algn="r" fontAlgn="b"/>
                      <a:r>
                        <a:rPr lang="en-US" sz="300" u="none" strike="noStrike">
                          <a:solidFill>
                            <a:schemeClr val="bg1"/>
                          </a:solidFill>
                          <a:effectLst/>
                        </a:rPr>
                        <a:t>47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483717"/>
                  </a:ext>
                </a:extLst>
              </a:tr>
              <a:tr h="33103">
                <a:tc>
                  <a:txBody>
                    <a:bodyPr/>
                    <a:lstStyle/>
                    <a:p>
                      <a:pPr algn="r" fontAlgn="b"/>
                      <a:r>
                        <a:rPr lang="en-US" sz="300" u="none" strike="noStrike">
                          <a:solidFill>
                            <a:schemeClr val="bg1"/>
                          </a:solidFill>
                          <a:effectLst/>
                        </a:rPr>
                        <a:t>48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4014809"/>
                  </a:ext>
                </a:extLst>
              </a:tr>
              <a:tr h="33103">
                <a:tc>
                  <a:txBody>
                    <a:bodyPr/>
                    <a:lstStyle/>
                    <a:p>
                      <a:pPr algn="r" fontAlgn="b"/>
                      <a:r>
                        <a:rPr lang="en-US" sz="300" u="none" strike="noStrike">
                          <a:solidFill>
                            <a:schemeClr val="bg1"/>
                          </a:solidFill>
                          <a:effectLst/>
                        </a:rPr>
                        <a:t>49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319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079053"/>
                  </a:ext>
                </a:extLst>
              </a:tr>
              <a:tr h="33103">
                <a:tc>
                  <a:txBody>
                    <a:bodyPr/>
                    <a:lstStyle/>
                    <a:p>
                      <a:pPr algn="r" fontAlgn="b"/>
                      <a:r>
                        <a:rPr lang="en-US" sz="300" u="none" strike="noStrike">
                          <a:solidFill>
                            <a:schemeClr val="bg1"/>
                          </a:solidFill>
                          <a:effectLst/>
                        </a:rPr>
                        <a:t>50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356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8868232"/>
                  </a:ext>
                </a:extLst>
              </a:tr>
              <a:tr h="33103">
                <a:tc>
                  <a:txBody>
                    <a:bodyPr/>
                    <a:lstStyle/>
                    <a:p>
                      <a:pPr algn="r" fontAlgn="b"/>
                      <a:r>
                        <a:rPr lang="en-US" sz="300" u="none" strike="noStrike" dirty="0">
                          <a:solidFill>
                            <a:schemeClr val="bg1"/>
                          </a:solidFill>
                          <a:effectLst/>
                        </a:rPr>
                        <a:t>51</a:t>
                      </a:r>
                      <a:endParaRPr lang="en-US" sz="300" b="0" i="0" u="none" strike="noStrike" dirty="0">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387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7995347"/>
                  </a:ext>
                </a:extLst>
              </a:tr>
              <a:tr h="33103">
                <a:tc>
                  <a:txBody>
                    <a:bodyPr/>
                    <a:lstStyle/>
                    <a:p>
                      <a:pPr algn="r" fontAlgn="b"/>
                      <a:r>
                        <a:rPr lang="en-US" sz="300" u="none" strike="noStrike">
                          <a:solidFill>
                            <a:schemeClr val="bg1"/>
                          </a:solidFill>
                          <a:effectLst/>
                        </a:rPr>
                        <a:t>52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433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7262121"/>
                  </a:ext>
                </a:extLst>
              </a:tr>
              <a:tr h="33103">
                <a:tc>
                  <a:txBody>
                    <a:bodyPr/>
                    <a:lstStyle/>
                    <a:p>
                      <a:pPr algn="r" fontAlgn="b"/>
                      <a:r>
                        <a:rPr lang="en-US" sz="300" u="none" strike="noStrike">
                          <a:solidFill>
                            <a:schemeClr val="bg1"/>
                          </a:solidFill>
                          <a:effectLst/>
                        </a:rPr>
                        <a:t>53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402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8788579"/>
                  </a:ext>
                </a:extLst>
              </a:tr>
              <a:tr h="33103">
                <a:tc>
                  <a:txBody>
                    <a:bodyPr/>
                    <a:lstStyle/>
                    <a:p>
                      <a:pPr algn="r" fontAlgn="b"/>
                      <a:r>
                        <a:rPr lang="en-US" sz="300" u="none" strike="noStrike">
                          <a:solidFill>
                            <a:schemeClr val="bg1"/>
                          </a:solidFill>
                          <a:effectLst/>
                        </a:rPr>
                        <a:t>54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506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121303"/>
                  </a:ext>
                </a:extLst>
              </a:tr>
              <a:tr h="33103">
                <a:tc>
                  <a:txBody>
                    <a:bodyPr/>
                    <a:lstStyle/>
                    <a:p>
                      <a:pPr algn="r" fontAlgn="b"/>
                      <a:r>
                        <a:rPr lang="en-US" sz="300" u="none" strike="noStrike">
                          <a:solidFill>
                            <a:schemeClr val="bg1"/>
                          </a:solidFill>
                          <a:effectLst/>
                        </a:rPr>
                        <a:t>55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488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636474"/>
                  </a:ext>
                </a:extLst>
              </a:tr>
              <a:tr h="33103">
                <a:tc>
                  <a:txBody>
                    <a:bodyPr/>
                    <a:lstStyle/>
                    <a:p>
                      <a:pPr algn="r" fontAlgn="b"/>
                      <a:r>
                        <a:rPr lang="en-US" sz="300" u="none" strike="noStrike">
                          <a:solidFill>
                            <a:schemeClr val="bg1"/>
                          </a:solidFill>
                          <a:effectLst/>
                        </a:rPr>
                        <a:t>56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694825"/>
                  </a:ext>
                </a:extLst>
              </a:tr>
              <a:tr h="33103">
                <a:tc>
                  <a:txBody>
                    <a:bodyPr/>
                    <a:lstStyle/>
                    <a:p>
                      <a:pPr algn="r" fontAlgn="b"/>
                      <a:r>
                        <a:rPr lang="en-US" sz="300" u="none" strike="noStrike">
                          <a:solidFill>
                            <a:schemeClr val="bg1"/>
                          </a:solidFill>
                          <a:effectLst/>
                        </a:rPr>
                        <a:t>57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634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0107297"/>
                  </a:ext>
                </a:extLst>
              </a:tr>
              <a:tr h="33103">
                <a:tc>
                  <a:txBody>
                    <a:bodyPr/>
                    <a:lstStyle/>
                    <a:p>
                      <a:pPr algn="r" fontAlgn="b"/>
                      <a:r>
                        <a:rPr lang="en-US" sz="300" u="none" strike="noStrike">
                          <a:solidFill>
                            <a:schemeClr val="bg1"/>
                          </a:solidFill>
                          <a:effectLst/>
                        </a:rPr>
                        <a:t>58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683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831076"/>
                  </a:ext>
                </a:extLst>
              </a:tr>
              <a:tr h="33103">
                <a:tc>
                  <a:txBody>
                    <a:bodyPr/>
                    <a:lstStyle/>
                    <a:p>
                      <a:pPr algn="r" fontAlgn="b"/>
                      <a:r>
                        <a:rPr lang="en-US" sz="300" u="none" strike="noStrike">
                          <a:solidFill>
                            <a:schemeClr val="bg1"/>
                          </a:solidFill>
                          <a:effectLst/>
                        </a:rPr>
                        <a:t>59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786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2578593"/>
                  </a:ext>
                </a:extLst>
              </a:tr>
              <a:tr h="33103">
                <a:tc>
                  <a:txBody>
                    <a:bodyPr/>
                    <a:lstStyle/>
                    <a:p>
                      <a:pPr algn="r" fontAlgn="b"/>
                      <a:r>
                        <a:rPr lang="en-US" sz="300" u="none" strike="noStrike">
                          <a:solidFill>
                            <a:schemeClr val="bg1"/>
                          </a:solidFill>
                          <a:effectLst/>
                        </a:rPr>
                        <a:t>60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879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2688357"/>
                  </a:ext>
                </a:extLst>
              </a:tr>
              <a:tr h="33103">
                <a:tc>
                  <a:txBody>
                    <a:bodyPr/>
                    <a:lstStyle/>
                    <a:p>
                      <a:pPr algn="r" fontAlgn="b"/>
                      <a:r>
                        <a:rPr lang="en-US" sz="300" u="none" strike="noStrike">
                          <a:solidFill>
                            <a:schemeClr val="bg1"/>
                          </a:solidFill>
                          <a:effectLst/>
                        </a:rPr>
                        <a:t>61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954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4246999"/>
                  </a:ext>
                </a:extLst>
              </a:tr>
              <a:tr h="33103">
                <a:tc>
                  <a:txBody>
                    <a:bodyPr/>
                    <a:lstStyle/>
                    <a:p>
                      <a:pPr algn="r" fontAlgn="b"/>
                      <a:r>
                        <a:rPr lang="en-US" sz="300" u="none" strike="noStrike">
                          <a:solidFill>
                            <a:schemeClr val="bg1"/>
                          </a:solidFill>
                          <a:effectLst/>
                        </a:rPr>
                        <a:t>62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976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3966912"/>
                  </a:ext>
                </a:extLst>
              </a:tr>
              <a:tr h="33103">
                <a:tc>
                  <a:txBody>
                    <a:bodyPr/>
                    <a:lstStyle/>
                    <a:p>
                      <a:pPr algn="r" fontAlgn="b"/>
                      <a:r>
                        <a:rPr lang="en-US" sz="300" u="none" strike="noStrike">
                          <a:solidFill>
                            <a:schemeClr val="bg1"/>
                          </a:solidFill>
                          <a:effectLst/>
                        </a:rPr>
                        <a:t>63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1131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638652"/>
                  </a:ext>
                </a:extLst>
              </a:tr>
              <a:tr h="33103">
                <a:tc>
                  <a:txBody>
                    <a:bodyPr/>
                    <a:lstStyle/>
                    <a:p>
                      <a:pPr algn="r" fontAlgn="b"/>
                      <a:r>
                        <a:rPr lang="en-US" sz="300" u="none" strike="noStrike">
                          <a:solidFill>
                            <a:schemeClr val="bg1"/>
                          </a:solidFill>
                          <a:effectLst/>
                        </a:rPr>
                        <a:t>64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1117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8166908"/>
                  </a:ext>
                </a:extLst>
              </a:tr>
              <a:tr h="33103">
                <a:tc>
                  <a:txBody>
                    <a:bodyPr/>
                    <a:lstStyle/>
                    <a:p>
                      <a:pPr algn="r" fontAlgn="b"/>
                      <a:r>
                        <a:rPr lang="en-US" sz="300" u="none" strike="noStrike">
                          <a:solidFill>
                            <a:schemeClr val="bg1"/>
                          </a:solidFill>
                          <a:effectLst/>
                        </a:rPr>
                        <a:t>65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1143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331677"/>
                  </a:ext>
                </a:extLst>
              </a:tr>
              <a:tr h="33103">
                <a:tc>
                  <a:txBody>
                    <a:bodyPr/>
                    <a:lstStyle/>
                    <a:p>
                      <a:pPr algn="r" fontAlgn="b"/>
                      <a:r>
                        <a:rPr lang="en-US" sz="300" u="none" strike="noStrike">
                          <a:solidFill>
                            <a:schemeClr val="bg1"/>
                          </a:solidFill>
                          <a:effectLst/>
                        </a:rPr>
                        <a:t>66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1185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7140035"/>
                  </a:ext>
                </a:extLst>
              </a:tr>
              <a:tr h="33103">
                <a:tc>
                  <a:txBody>
                    <a:bodyPr/>
                    <a:lstStyle/>
                    <a:p>
                      <a:pPr algn="r" fontAlgn="b"/>
                      <a:r>
                        <a:rPr lang="en-US" sz="300" u="none" strike="noStrike">
                          <a:solidFill>
                            <a:schemeClr val="bg1"/>
                          </a:solidFill>
                          <a:effectLst/>
                        </a:rPr>
                        <a:t>67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1202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237387"/>
                  </a:ext>
                </a:extLst>
              </a:tr>
              <a:tr h="33103">
                <a:tc>
                  <a:txBody>
                    <a:bodyPr/>
                    <a:lstStyle/>
                    <a:p>
                      <a:pPr algn="r" fontAlgn="b"/>
                      <a:r>
                        <a:rPr lang="en-US" sz="300" u="none" strike="noStrike">
                          <a:solidFill>
                            <a:schemeClr val="bg1"/>
                          </a:solidFill>
                          <a:effectLst/>
                        </a:rPr>
                        <a:t>68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1158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4486259"/>
                  </a:ext>
                </a:extLst>
              </a:tr>
              <a:tr h="33103">
                <a:tc>
                  <a:txBody>
                    <a:bodyPr/>
                    <a:lstStyle/>
                    <a:p>
                      <a:pPr algn="r" fontAlgn="b"/>
                      <a:r>
                        <a:rPr lang="en-US" sz="300" u="none" strike="noStrike">
                          <a:solidFill>
                            <a:schemeClr val="bg1"/>
                          </a:solidFill>
                          <a:effectLst/>
                        </a:rPr>
                        <a:t>69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1179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404076"/>
                  </a:ext>
                </a:extLst>
              </a:tr>
              <a:tr h="33103">
                <a:tc>
                  <a:txBody>
                    <a:bodyPr/>
                    <a:lstStyle/>
                    <a:p>
                      <a:pPr algn="r" fontAlgn="b"/>
                      <a:r>
                        <a:rPr lang="en-US" sz="300" u="none" strike="noStrike">
                          <a:solidFill>
                            <a:schemeClr val="bg1"/>
                          </a:solidFill>
                          <a:effectLst/>
                        </a:rPr>
                        <a:t>70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1080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772204"/>
                  </a:ext>
                </a:extLst>
              </a:tr>
              <a:tr h="33103">
                <a:tc>
                  <a:txBody>
                    <a:bodyPr/>
                    <a:lstStyle/>
                    <a:p>
                      <a:pPr algn="r" fontAlgn="b"/>
                      <a:r>
                        <a:rPr lang="en-US" sz="300" u="none" strike="noStrike">
                          <a:solidFill>
                            <a:schemeClr val="bg1"/>
                          </a:solidFill>
                          <a:effectLst/>
                        </a:rPr>
                        <a:t>71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997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9257265"/>
                  </a:ext>
                </a:extLst>
              </a:tr>
              <a:tr h="33103">
                <a:tc>
                  <a:txBody>
                    <a:bodyPr/>
                    <a:lstStyle/>
                    <a:p>
                      <a:pPr algn="r" fontAlgn="b"/>
                      <a:r>
                        <a:rPr lang="en-US" sz="300" u="none" strike="noStrike">
                          <a:solidFill>
                            <a:schemeClr val="bg1"/>
                          </a:solidFill>
                          <a:effectLst/>
                        </a:rPr>
                        <a:t>72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873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297437"/>
                  </a:ext>
                </a:extLst>
              </a:tr>
              <a:tr h="33103">
                <a:tc>
                  <a:txBody>
                    <a:bodyPr/>
                    <a:lstStyle/>
                    <a:p>
                      <a:pPr algn="r" fontAlgn="b"/>
                      <a:r>
                        <a:rPr lang="en-US" sz="300" u="none" strike="noStrike">
                          <a:solidFill>
                            <a:schemeClr val="bg1"/>
                          </a:solidFill>
                          <a:effectLst/>
                        </a:rPr>
                        <a:t>73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750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5492383"/>
                  </a:ext>
                </a:extLst>
              </a:tr>
              <a:tr h="33103">
                <a:tc>
                  <a:txBody>
                    <a:bodyPr/>
                    <a:lstStyle/>
                    <a:p>
                      <a:pPr algn="r" fontAlgn="b"/>
                      <a:r>
                        <a:rPr lang="en-US" sz="300" u="none" strike="noStrike">
                          <a:solidFill>
                            <a:schemeClr val="bg1"/>
                          </a:solidFill>
                          <a:effectLst/>
                        </a:rPr>
                        <a:t>74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653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1796975"/>
                  </a:ext>
                </a:extLst>
              </a:tr>
              <a:tr h="33103">
                <a:tc>
                  <a:txBody>
                    <a:bodyPr/>
                    <a:lstStyle/>
                    <a:p>
                      <a:pPr algn="r" fontAlgn="b"/>
                      <a:r>
                        <a:rPr lang="en-US" sz="300" u="none" strike="noStrike">
                          <a:solidFill>
                            <a:schemeClr val="bg1"/>
                          </a:solidFill>
                          <a:effectLst/>
                        </a:rPr>
                        <a:t>75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526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4661725"/>
                  </a:ext>
                </a:extLst>
              </a:tr>
              <a:tr h="33103">
                <a:tc>
                  <a:txBody>
                    <a:bodyPr/>
                    <a:lstStyle/>
                    <a:p>
                      <a:pPr algn="r" fontAlgn="b"/>
                      <a:r>
                        <a:rPr lang="en-US" sz="300" u="none" strike="noStrike">
                          <a:solidFill>
                            <a:schemeClr val="bg1"/>
                          </a:solidFill>
                          <a:effectLst/>
                        </a:rPr>
                        <a:t>76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407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419582"/>
                  </a:ext>
                </a:extLst>
              </a:tr>
              <a:tr h="33103">
                <a:tc>
                  <a:txBody>
                    <a:bodyPr/>
                    <a:lstStyle/>
                    <a:p>
                      <a:pPr algn="r" fontAlgn="b"/>
                      <a:r>
                        <a:rPr lang="en-US" sz="300" u="none" strike="noStrike">
                          <a:solidFill>
                            <a:schemeClr val="bg1"/>
                          </a:solidFill>
                          <a:effectLst/>
                        </a:rPr>
                        <a:t>77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368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8308945"/>
                  </a:ext>
                </a:extLst>
              </a:tr>
              <a:tr h="33103">
                <a:tc>
                  <a:txBody>
                    <a:bodyPr/>
                    <a:lstStyle/>
                    <a:p>
                      <a:pPr algn="r" fontAlgn="b"/>
                      <a:r>
                        <a:rPr lang="en-US" sz="300" u="none" strike="noStrike">
                          <a:solidFill>
                            <a:schemeClr val="bg1"/>
                          </a:solidFill>
                          <a:effectLst/>
                        </a:rPr>
                        <a:t>78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262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6950914"/>
                  </a:ext>
                </a:extLst>
              </a:tr>
              <a:tr h="33103">
                <a:tc>
                  <a:txBody>
                    <a:bodyPr/>
                    <a:lstStyle/>
                    <a:p>
                      <a:pPr algn="r" fontAlgn="b"/>
                      <a:r>
                        <a:rPr lang="en-US" sz="300" u="none" strike="noStrike">
                          <a:solidFill>
                            <a:schemeClr val="bg1"/>
                          </a:solidFill>
                          <a:effectLst/>
                        </a:rPr>
                        <a:t>79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216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283412"/>
                  </a:ext>
                </a:extLst>
              </a:tr>
              <a:tr h="33103">
                <a:tc>
                  <a:txBody>
                    <a:bodyPr/>
                    <a:lstStyle/>
                    <a:p>
                      <a:pPr algn="r" fontAlgn="b"/>
                      <a:r>
                        <a:rPr lang="en-US" sz="300" u="none" strike="noStrike">
                          <a:solidFill>
                            <a:schemeClr val="bg1"/>
                          </a:solidFill>
                          <a:effectLst/>
                        </a:rPr>
                        <a:t>80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165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1678194"/>
                  </a:ext>
                </a:extLst>
              </a:tr>
              <a:tr h="33103">
                <a:tc>
                  <a:txBody>
                    <a:bodyPr/>
                    <a:lstStyle/>
                    <a:p>
                      <a:pPr algn="r" fontAlgn="b"/>
                      <a:r>
                        <a:rPr lang="en-US" sz="300" u="none" strike="noStrike">
                          <a:solidFill>
                            <a:schemeClr val="bg1"/>
                          </a:solidFill>
                          <a:effectLst/>
                        </a:rPr>
                        <a:t>81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190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920518"/>
                  </a:ext>
                </a:extLst>
              </a:tr>
              <a:tr h="33103">
                <a:tc>
                  <a:txBody>
                    <a:bodyPr/>
                    <a:lstStyle/>
                    <a:p>
                      <a:pPr algn="r" fontAlgn="b"/>
                      <a:r>
                        <a:rPr lang="en-US" sz="300" u="none" strike="noStrike">
                          <a:solidFill>
                            <a:schemeClr val="bg1"/>
                          </a:solidFill>
                          <a:effectLst/>
                        </a:rPr>
                        <a:t>82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139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802527"/>
                  </a:ext>
                </a:extLst>
              </a:tr>
              <a:tr h="33103">
                <a:tc>
                  <a:txBody>
                    <a:bodyPr/>
                    <a:lstStyle/>
                    <a:p>
                      <a:pPr algn="r" fontAlgn="b"/>
                      <a:r>
                        <a:rPr lang="en-US" sz="300" u="none" strike="noStrike">
                          <a:solidFill>
                            <a:schemeClr val="bg1"/>
                          </a:solidFill>
                          <a:effectLst/>
                        </a:rPr>
                        <a:t>83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144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34770"/>
                  </a:ext>
                </a:extLst>
              </a:tr>
              <a:tr h="33103">
                <a:tc>
                  <a:txBody>
                    <a:bodyPr/>
                    <a:lstStyle/>
                    <a:p>
                      <a:pPr algn="r" fontAlgn="b"/>
                      <a:r>
                        <a:rPr lang="en-US" sz="300" u="none" strike="noStrike">
                          <a:solidFill>
                            <a:schemeClr val="bg1"/>
                          </a:solidFill>
                          <a:effectLst/>
                        </a:rPr>
                        <a:t>84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246587"/>
                  </a:ext>
                </a:extLst>
              </a:tr>
              <a:tr h="33103">
                <a:tc>
                  <a:txBody>
                    <a:bodyPr/>
                    <a:lstStyle/>
                    <a:p>
                      <a:pPr algn="r" fontAlgn="b"/>
                      <a:r>
                        <a:rPr lang="en-US" sz="300" u="none" strike="noStrike">
                          <a:solidFill>
                            <a:schemeClr val="bg1"/>
                          </a:solidFill>
                          <a:effectLst/>
                        </a:rPr>
                        <a:t>85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107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254749"/>
                  </a:ext>
                </a:extLst>
              </a:tr>
              <a:tr h="33103">
                <a:tc>
                  <a:txBody>
                    <a:bodyPr/>
                    <a:lstStyle/>
                    <a:p>
                      <a:pPr algn="r" fontAlgn="b"/>
                      <a:r>
                        <a:rPr lang="en-US" sz="300" u="none" strike="noStrike">
                          <a:solidFill>
                            <a:schemeClr val="bg1"/>
                          </a:solidFill>
                          <a:effectLst/>
                        </a:rPr>
                        <a:t>86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9602547"/>
                  </a:ext>
                </a:extLst>
              </a:tr>
              <a:tr h="33103">
                <a:tc>
                  <a:txBody>
                    <a:bodyPr/>
                    <a:lstStyle/>
                    <a:p>
                      <a:pPr algn="r" fontAlgn="b"/>
                      <a:r>
                        <a:rPr lang="en-US" sz="300" u="none" strike="noStrike">
                          <a:solidFill>
                            <a:schemeClr val="bg1"/>
                          </a:solidFill>
                          <a:effectLst/>
                        </a:rPr>
                        <a:t>87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3484408"/>
                  </a:ext>
                </a:extLst>
              </a:tr>
              <a:tr h="33103">
                <a:tc>
                  <a:txBody>
                    <a:bodyPr/>
                    <a:lstStyle/>
                    <a:p>
                      <a:pPr algn="r" fontAlgn="b"/>
                      <a:r>
                        <a:rPr lang="en-US" sz="300" u="none" strike="noStrike">
                          <a:solidFill>
                            <a:schemeClr val="bg1"/>
                          </a:solidFill>
                          <a:effectLst/>
                        </a:rPr>
                        <a:t>88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027028"/>
                  </a:ext>
                </a:extLst>
              </a:tr>
              <a:tr h="33103">
                <a:tc>
                  <a:txBody>
                    <a:bodyPr/>
                    <a:lstStyle/>
                    <a:p>
                      <a:pPr algn="r" fontAlgn="b"/>
                      <a:r>
                        <a:rPr lang="en-US" sz="300" u="none" strike="noStrike">
                          <a:solidFill>
                            <a:schemeClr val="bg1"/>
                          </a:solidFill>
                          <a:effectLst/>
                        </a:rPr>
                        <a:t>89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0769557"/>
                  </a:ext>
                </a:extLst>
              </a:tr>
              <a:tr h="33103">
                <a:tc>
                  <a:txBody>
                    <a:bodyPr/>
                    <a:lstStyle/>
                    <a:p>
                      <a:pPr algn="r" fontAlgn="b"/>
                      <a:r>
                        <a:rPr lang="en-US" sz="300" u="none" strike="noStrike">
                          <a:solidFill>
                            <a:schemeClr val="bg1"/>
                          </a:solidFill>
                          <a:effectLst/>
                        </a:rPr>
                        <a:t>90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451152"/>
                  </a:ext>
                </a:extLst>
              </a:tr>
              <a:tr h="33103">
                <a:tc>
                  <a:txBody>
                    <a:bodyPr/>
                    <a:lstStyle/>
                    <a:p>
                      <a:pPr algn="r" fontAlgn="b"/>
                      <a:r>
                        <a:rPr lang="en-US" sz="300" u="none" strike="noStrike">
                          <a:solidFill>
                            <a:schemeClr val="bg1"/>
                          </a:solidFill>
                          <a:effectLst/>
                        </a:rPr>
                        <a:t>91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206283"/>
                  </a:ext>
                </a:extLst>
              </a:tr>
              <a:tr h="33103">
                <a:tc>
                  <a:txBody>
                    <a:bodyPr/>
                    <a:lstStyle/>
                    <a:p>
                      <a:pPr algn="r" fontAlgn="b"/>
                      <a:r>
                        <a:rPr lang="en-US" sz="300" u="none" strike="noStrike">
                          <a:solidFill>
                            <a:schemeClr val="bg1"/>
                          </a:solidFill>
                          <a:effectLst/>
                        </a:rPr>
                        <a:t>92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6769855"/>
                  </a:ext>
                </a:extLst>
              </a:tr>
              <a:tr h="33103">
                <a:tc>
                  <a:txBody>
                    <a:bodyPr/>
                    <a:lstStyle/>
                    <a:p>
                      <a:pPr algn="r" fontAlgn="b"/>
                      <a:r>
                        <a:rPr lang="en-US" sz="300" u="none" strike="noStrike">
                          <a:solidFill>
                            <a:schemeClr val="bg1"/>
                          </a:solidFill>
                          <a:effectLst/>
                        </a:rPr>
                        <a:t>93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3815732"/>
                  </a:ext>
                </a:extLst>
              </a:tr>
              <a:tr h="33103">
                <a:tc>
                  <a:txBody>
                    <a:bodyPr/>
                    <a:lstStyle/>
                    <a:p>
                      <a:pPr algn="r" fontAlgn="b"/>
                      <a:r>
                        <a:rPr lang="en-US" sz="300" u="none" strike="noStrike">
                          <a:solidFill>
                            <a:schemeClr val="bg1"/>
                          </a:solidFill>
                          <a:effectLst/>
                        </a:rPr>
                        <a:t>94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5955732"/>
                  </a:ext>
                </a:extLst>
              </a:tr>
              <a:tr h="33103">
                <a:tc>
                  <a:txBody>
                    <a:bodyPr/>
                    <a:lstStyle/>
                    <a:p>
                      <a:pPr algn="r" fontAlgn="b"/>
                      <a:r>
                        <a:rPr lang="en-US" sz="300" u="none" strike="noStrike">
                          <a:solidFill>
                            <a:schemeClr val="bg1"/>
                          </a:solidFill>
                          <a:effectLst/>
                        </a:rPr>
                        <a:t>95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408520"/>
                  </a:ext>
                </a:extLst>
              </a:tr>
              <a:tr h="33103">
                <a:tc>
                  <a:txBody>
                    <a:bodyPr/>
                    <a:lstStyle/>
                    <a:p>
                      <a:pPr algn="r" fontAlgn="b"/>
                      <a:r>
                        <a:rPr lang="en-US" sz="300" u="none" strike="noStrike">
                          <a:solidFill>
                            <a:schemeClr val="bg1"/>
                          </a:solidFill>
                          <a:effectLst/>
                        </a:rPr>
                        <a:t>96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923688"/>
                  </a:ext>
                </a:extLst>
              </a:tr>
              <a:tr h="33103">
                <a:tc>
                  <a:txBody>
                    <a:bodyPr/>
                    <a:lstStyle/>
                    <a:p>
                      <a:pPr algn="r" fontAlgn="b"/>
                      <a:r>
                        <a:rPr lang="en-US" sz="300" u="none" strike="noStrike">
                          <a:solidFill>
                            <a:schemeClr val="bg1"/>
                          </a:solidFill>
                          <a:effectLst/>
                        </a:rPr>
                        <a:t>97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990596"/>
                  </a:ext>
                </a:extLst>
              </a:tr>
              <a:tr h="33103">
                <a:tc>
                  <a:txBody>
                    <a:bodyPr/>
                    <a:lstStyle/>
                    <a:p>
                      <a:pPr algn="r" fontAlgn="b"/>
                      <a:r>
                        <a:rPr lang="en-US" sz="300" u="none" strike="noStrike">
                          <a:solidFill>
                            <a:schemeClr val="bg1"/>
                          </a:solidFill>
                          <a:effectLst/>
                        </a:rPr>
                        <a:t>98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7734752"/>
                  </a:ext>
                </a:extLst>
              </a:tr>
              <a:tr h="33103">
                <a:tc>
                  <a:txBody>
                    <a:bodyPr/>
                    <a:lstStyle/>
                    <a:p>
                      <a:pPr algn="r" fontAlgn="b"/>
                      <a:r>
                        <a:rPr lang="en-US" sz="300" u="none" strike="noStrike">
                          <a:solidFill>
                            <a:schemeClr val="bg1"/>
                          </a:solidFill>
                          <a:effectLst/>
                        </a:rPr>
                        <a:t>99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1466175"/>
                  </a:ext>
                </a:extLst>
              </a:tr>
              <a:tr h="33103">
                <a:tc>
                  <a:txBody>
                    <a:bodyPr/>
                    <a:lstStyle/>
                    <a:p>
                      <a:pPr algn="r" fontAlgn="b"/>
                      <a:r>
                        <a:rPr lang="en-US" sz="300" u="none" strike="noStrike">
                          <a:solidFill>
                            <a:schemeClr val="bg1"/>
                          </a:solidFill>
                          <a:effectLst/>
                        </a:rPr>
                        <a:t>100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dirty="0">
                          <a:solidFill>
                            <a:schemeClr val="bg1"/>
                          </a:solidFill>
                          <a:effectLst/>
                        </a:rPr>
                        <a:t>8</a:t>
                      </a:r>
                      <a:endParaRPr lang="en-US" sz="300" b="0" i="0" u="none" strike="noStrike" dirty="0">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9354253"/>
                  </a:ext>
                </a:extLst>
              </a:tr>
            </a:tbl>
          </a:graphicData>
        </a:graphic>
      </p:graphicFrame>
      <p:pic>
        <p:nvPicPr>
          <p:cNvPr id="9" name="Content Placeholder 8" descr="Bar chart. Refer to table on slide for full data. ">
            <a:extLst>
              <a:ext uri="{FF2B5EF4-FFF2-40B4-BE49-F238E27FC236}">
                <a16:creationId xmlns:a16="http://schemas.microsoft.com/office/drawing/2014/main" id="{0486CB01-439B-6FF1-1564-B8C6A81ED9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072" y="1874385"/>
            <a:ext cx="9734728" cy="4163279"/>
          </a:xfrm>
        </p:spPr>
      </p:pic>
    </p:spTree>
    <p:extLst>
      <p:ext uri="{BB962C8B-B14F-4D97-AF65-F5344CB8AC3E}">
        <p14:creationId xmlns:p14="http://schemas.microsoft.com/office/powerpoint/2010/main" val="2263460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Persons Living with HCV in Minnesota by Race</a:t>
            </a:r>
            <a:br>
              <a:rPr lang="en-US" sz="2800" dirty="0"/>
            </a:br>
            <a:r>
              <a:rPr lang="en-US" sz="2800" dirty="0"/>
              <a:t>rates (per 100,000 persons*), 2023</a:t>
            </a:r>
            <a:endParaRPr lang="en-US" sz="2800" dirty="0">
              <a:solidFill>
                <a:schemeClr val="accent3">
                  <a:lumMod val="40000"/>
                  <a:lumOff val="60000"/>
                </a:schemeClr>
              </a:solidFill>
              <a:highlight>
                <a:srgbClr val="FFFF00"/>
              </a:highlight>
            </a:endParaRPr>
          </a:p>
        </p:txBody>
      </p:sp>
      <p:sp>
        <p:nvSpPr>
          <p:cNvPr id="6" name="Date Placeholder 4"/>
          <p:cNvSpPr>
            <a:spLocks noGrp="1"/>
          </p:cNvSpPr>
          <p:nvPr>
            <p:ph type="dt" sz="half" idx="10"/>
          </p:nvPr>
        </p:nvSpPr>
        <p:spPr>
          <a:xfrm>
            <a:off x="838207" y="6356362"/>
            <a:ext cx="3135441" cy="365125"/>
          </a:xfrm>
        </p:spPr>
        <p:txBody>
          <a:bodyPr/>
          <a:lstStyle/>
          <a:p>
            <a:r>
              <a:rPr lang="en-US" sz="1001" dirty="0">
                <a:solidFill>
                  <a:schemeClr val="tx1"/>
                </a:solidFill>
              </a:rPr>
              <a:t>Data Source:  MN Viral Hepatitis Surveillance System</a:t>
            </a:r>
          </a:p>
        </p:txBody>
      </p:sp>
      <p:sp>
        <p:nvSpPr>
          <p:cNvPr id="5" name="TextBox 4"/>
          <p:cNvSpPr txBox="1"/>
          <p:nvPr/>
        </p:nvSpPr>
        <p:spPr>
          <a:xfrm>
            <a:off x="6096000" y="6176963"/>
            <a:ext cx="4244704" cy="646459"/>
          </a:xfrm>
          <a:prstGeom prst="rect">
            <a:avLst/>
          </a:prstGeom>
          <a:noFill/>
        </p:spPr>
        <p:txBody>
          <a:bodyPr wrap="square" rtlCol="0">
            <a:spAutoFit/>
          </a:bodyPr>
          <a:lstStyle/>
          <a:p>
            <a:pPr>
              <a:spcBef>
                <a:spcPct val="50000"/>
              </a:spcBef>
            </a:pPr>
            <a:r>
              <a:rPr lang="en-US" sz="1801" dirty="0"/>
              <a:t>*</a:t>
            </a:r>
            <a:r>
              <a:rPr lang="en-US" sz="1200" dirty="0"/>
              <a:t>Rates calculated using 2020 U.S. Census ACS data</a:t>
            </a:r>
          </a:p>
          <a:p>
            <a:pPr>
              <a:spcBef>
                <a:spcPct val="50000"/>
              </a:spcBef>
            </a:pPr>
            <a:r>
              <a:rPr lang="en-US" sz="1200" dirty="0"/>
              <a:t>Excludes  persons with multiple races or unknown race, n</a:t>
            </a:r>
            <a:r>
              <a:rPr lang="en-US" sz="1200"/>
              <a:t>=10,234</a:t>
            </a:r>
            <a:endParaRPr lang="en-US" sz="1801" dirty="0"/>
          </a:p>
        </p:txBody>
      </p:sp>
      <p:pic>
        <p:nvPicPr>
          <p:cNvPr id="9" name="Content Placeholder 8" descr="Bar chart. Refer to slide notes for full data. ">
            <a:extLst>
              <a:ext uri="{FF2B5EF4-FFF2-40B4-BE49-F238E27FC236}">
                <a16:creationId xmlns:a16="http://schemas.microsoft.com/office/drawing/2014/main" id="{D023C611-CAF8-9485-8FF3-D7E8E57983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5380" y="1585210"/>
            <a:ext cx="10333624" cy="4286780"/>
          </a:xfrm>
        </p:spPr>
      </p:pic>
    </p:spTree>
    <p:extLst>
      <p:ext uri="{BB962C8B-B14F-4D97-AF65-F5344CB8AC3E}">
        <p14:creationId xmlns:p14="http://schemas.microsoft.com/office/powerpoint/2010/main" val="3118535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Resolved Hepatitis C, 2023</a:t>
            </a:r>
          </a:p>
        </p:txBody>
      </p:sp>
      <p:graphicFrame>
        <p:nvGraphicFramePr>
          <p:cNvPr id="3" name="Table 2">
            <a:extLst>
              <a:ext uri="{FF2B5EF4-FFF2-40B4-BE49-F238E27FC236}">
                <a16:creationId xmlns:a16="http://schemas.microsoft.com/office/drawing/2014/main" id="{0D39D66C-E8BE-0CF3-6503-D6549E0FA721}"/>
              </a:ext>
            </a:extLst>
          </p:cNvPr>
          <p:cNvGraphicFramePr>
            <a:graphicFrameLocks noGrp="1"/>
          </p:cNvGraphicFramePr>
          <p:nvPr>
            <p:extLst>
              <p:ext uri="{D42A27DB-BD31-4B8C-83A1-F6EECF244321}">
                <p14:modId xmlns:p14="http://schemas.microsoft.com/office/powerpoint/2010/main" val="4096428873"/>
              </p:ext>
            </p:extLst>
          </p:nvPr>
        </p:nvGraphicFramePr>
        <p:xfrm>
          <a:off x="5378450" y="2332038"/>
          <a:ext cx="1435100" cy="2194560"/>
        </p:xfrm>
        <a:graphic>
          <a:graphicData uri="http://schemas.openxmlformats.org/drawingml/2006/table">
            <a:tbl>
              <a:tblPr firstRow="1">
                <a:tableStyleId>{5C22544A-7EE6-4342-B048-85BDC9FD1C3A}</a:tableStyleId>
              </a:tblPr>
              <a:tblGrid>
                <a:gridCol w="749300">
                  <a:extLst>
                    <a:ext uri="{9D8B030D-6E8A-4147-A177-3AD203B41FA5}">
                      <a16:colId xmlns:a16="http://schemas.microsoft.com/office/drawing/2014/main" val="1261703678"/>
                    </a:ext>
                  </a:extLst>
                </a:gridCol>
                <a:gridCol w="685800">
                  <a:extLst>
                    <a:ext uri="{9D8B030D-6E8A-4147-A177-3AD203B41FA5}">
                      <a16:colId xmlns:a16="http://schemas.microsoft.com/office/drawing/2014/main" val="238370565"/>
                    </a:ext>
                  </a:extLst>
                </a:gridCol>
              </a:tblGrid>
              <a:tr h="18288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Series 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59336500"/>
                  </a:ext>
                </a:extLst>
              </a:tr>
              <a:tr h="182880">
                <a:tc>
                  <a:txBody>
                    <a:bodyPr/>
                    <a:lstStyle/>
                    <a:p>
                      <a:pPr algn="r" fontAlgn="b"/>
                      <a:r>
                        <a:rPr lang="en-US" sz="1100" u="none" strike="noStrike">
                          <a:effectLst/>
                        </a:rPr>
                        <a:t>2013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1940099"/>
                  </a:ext>
                </a:extLst>
              </a:tr>
              <a:tr h="182880">
                <a:tc>
                  <a:txBody>
                    <a:bodyPr/>
                    <a:lstStyle/>
                    <a:p>
                      <a:pPr algn="r" fontAlgn="b"/>
                      <a:r>
                        <a:rPr lang="en-US" sz="1100" u="none" strike="noStrike">
                          <a:effectLst/>
                        </a:rPr>
                        <a:t>2014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0404875"/>
                  </a:ext>
                </a:extLst>
              </a:tr>
              <a:tr h="182880">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893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93277100"/>
                  </a:ext>
                </a:extLst>
              </a:tr>
              <a:tr h="182880">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1385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72765279"/>
                  </a:ext>
                </a:extLst>
              </a:tr>
              <a:tr h="182880">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2813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07744624"/>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2356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9096053"/>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1912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7251818"/>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1481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2568905"/>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1525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6177200"/>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1428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54111780"/>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1383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5368376"/>
                  </a:ext>
                </a:extLst>
              </a:tr>
            </a:tbl>
          </a:graphicData>
        </a:graphic>
      </p:graphicFrame>
      <p:pic>
        <p:nvPicPr>
          <p:cNvPr id="10" name="Content Placeholder 9" descr="Chart, line chart&#10;&#10;Description automatically generated">
            <a:extLst>
              <a:ext uri="{FF2B5EF4-FFF2-40B4-BE49-F238E27FC236}">
                <a16:creationId xmlns:a16="http://schemas.microsoft.com/office/drawing/2014/main" id="{55B5B4FA-9290-8D73-6C57-31A9DB85A9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432" y="1861460"/>
            <a:ext cx="10333136" cy="4252901"/>
          </a:xfrm>
        </p:spPr>
      </p:pic>
    </p:spTree>
    <p:extLst>
      <p:ext uri="{BB962C8B-B14F-4D97-AF65-F5344CB8AC3E}">
        <p14:creationId xmlns:p14="http://schemas.microsoft.com/office/powerpoint/2010/main" val="1823724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E307-E9D8-0F79-4946-5E28D50423C2}"/>
              </a:ext>
            </a:extLst>
          </p:cNvPr>
          <p:cNvSpPr>
            <a:spLocks noGrp="1"/>
          </p:cNvSpPr>
          <p:nvPr>
            <p:ph type="title"/>
          </p:nvPr>
        </p:nvSpPr>
        <p:spPr/>
        <p:txBody>
          <a:bodyPr/>
          <a:lstStyle/>
          <a:p>
            <a:pPr algn="ctr"/>
            <a:r>
              <a:rPr lang="en-US" dirty="0"/>
              <a:t>MN Community Collaboration on Viral Hepatitis ECHO</a:t>
            </a:r>
          </a:p>
        </p:txBody>
      </p:sp>
      <p:sp>
        <p:nvSpPr>
          <p:cNvPr id="3" name="Content Placeholder 2">
            <a:extLst>
              <a:ext uri="{FF2B5EF4-FFF2-40B4-BE49-F238E27FC236}">
                <a16:creationId xmlns:a16="http://schemas.microsoft.com/office/drawing/2014/main" id="{AE732382-7D45-2367-4892-96A83E81A588}"/>
              </a:ext>
            </a:extLst>
          </p:cNvPr>
          <p:cNvSpPr>
            <a:spLocks noGrp="1"/>
          </p:cNvSpPr>
          <p:nvPr>
            <p:ph idx="1"/>
          </p:nvPr>
        </p:nvSpPr>
        <p:spPr>
          <a:xfrm>
            <a:off x="838200" y="1562100"/>
            <a:ext cx="10515600" cy="5143500"/>
          </a:xfrm>
        </p:spPr>
        <p:txBody>
          <a:bodyPr>
            <a:normAutofit/>
          </a:bodyPr>
          <a:lstStyle/>
          <a:p>
            <a:pPr marL="0" indent="0">
              <a:buNone/>
            </a:pPr>
            <a:r>
              <a:rPr lang="en-US" sz="2000" dirty="0"/>
              <a:t>Project ECHO is an online learning community designed to expand access to care for vulnerable populations.</a:t>
            </a:r>
          </a:p>
          <a:p>
            <a:pPr marL="0" indent="0" algn="l">
              <a:buNone/>
            </a:pPr>
            <a:r>
              <a:rPr lang="en-US" sz="2000" dirty="0"/>
              <a:t>Project goals for this ECHO include:</a:t>
            </a:r>
          </a:p>
          <a:p>
            <a:pPr lvl="1"/>
            <a:r>
              <a:rPr lang="en-US" sz="1700" dirty="0"/>
              <a:t>Eliminate HCV by facilitating collaboration between clinicians that treat viral hepatitis and community partners, such as community health clinics, addiction treatment centers, syringe service programs, and homeless shelters.</a:t>
            </a:r>
          </a:p>
          <a:p>
            <a:pPr lvl="1"/>
            <a:r>
              <a:rPr lang="en-US" sz="1700" dirty="0"/>
              <a:t>Identify and remove barriers to testing, linkage to care, and treatment for HCV and other infectious diseases.</a:t>
            </a:r>
          </a:p>
          <a:p>
            <a:pPr lvl="1"/>
            <a:r>
              <a:rPr lang="en-US" sz="1700" dirty="0"/>
              <a:t>Advance culturally competent care with a special focus on those most impacted by HCV, including American Indian and unhoused persons.</a:t>
            </a:r>
          </a:p>
          <a:p>
            <a:pPr marL="0" indent="0">
              <a:buNone/>
            </a:pPr>
            <a:r>
              <a:rPr lang="en-US" sz="2000" dirty="0"/>
              <a:t>Sessions are held the first and third Tuesday of each month from 12:05pm – 1:05pm and are led by Hennepin Healthcare</a:t>
            </a:r>
          </a:p>
          <a:p>
            <a:pPr marL="0" indent="0">
              <a:buNone/>
            </a:pPr>
            <a:r>
              <a:rPr lang="en-US" sz="2000" dirty="0"/>
              <a:t>To learn more, visit </a:t>
            </a:r>
            <a:r>
              <a:rPr lang="en-US" sz="2000" dirty="0">
                <a:hlinkClick r:id="rId2"/>
              </a:rPr>
              <a:t>www.hennepinhealthcare.org/project-echo</a:t>
            </a:r>
            <a:endParaRPr lang="en-US" sz="2000" dirty="0"/>
          </a:p>
        </p:txBody>
      </p:sp>
    </p:spTree>
    <p:extLst>
      <p:ext uri="{BB962C8B-B14F-4D97-AF65-F5344CB8AC3E}">
        <p14:creationId xmlns:p14="http://schemas.microsoft.com/office/powerpoint/2010/main" val="3543438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E307-E9D8-0F79-4946-5E28D50423C2}"/>
              </a:ext>
            </a:extLst>
          </p:cNvPr>
          <p:cNvSpPr>
            <a:spLocks noGrp="1"/>
          </p:cNvSpPr>
          <p:nvPr>
            <p:ph type="title"/>
          </p:nvPr>
        </p:nvSpPr>
        <p:spPr/>
        <p:txBody>
          <a:bodyPr/>
          <a:lstStyle/>
          <a:p>
            <a:pPr algn="ctr"/>
            <a:r>
              <a:rPr lang="en-US" dirty="0"/>
              <a:t>Testing/Vaccination Recommendations</a:t>
            </a:r>
          </a:p>
        </p:txBody>
      </p:sp>
      <p:sp>
        <p:nvSpPr>
          <p:cNvPr id="3" name="Content Placeholder 2">
            <a:extLst>
              <a:ext uri="{FF2B5EF4-FFF2-40B4-BE49-F238E27FC236}">
                <a16:creationId xmlns:a16="http://schemas.microsoft.com/office/drawing/2014/main" id="{AE732382-7D45-2367-4892-96A83E81A588}"/>
              </a:ext>
            </a:extLst>
          </p:cNvPr>
          <p:cNvSpPr>
            <a:spLocks noGrp="1"/>
          </p:cNvSpPr>
          <p:nvPr>
            <p:ph idx="1"/>
          </p:nvPr>
        </p:nvSpPr>
        <p:spPr>
          <a:xfrm>
            <a:off x="838200" y="1562100"/>
            <a:ext cx="10515600" cy="4695825"/>
          </a:xfrm>
        </p:spPr>
        <p:txBody>
          <a:bodyPr>
            <a:normAutofit fontScale="92500" lnSpcReduction="20000"/>
          </a:bodyPr>
          <a:lstStyle/>
          <a:p>
            <a:pPr marL="0" indent="0" algn="l">
              <a:buNone/>
            </a:pPr>
            <a:r>
              <a:rPr lang="en-US" b="1" i="0" dirty="0">
                <a:solidFill>
                  <a:srgbClr val="000000"/>
                </a:solidFill>
                <a:effectLst/>
                <a:latin typeface="Open Sans" panose="020B0606030504020204" pitchFamily="34" charset="0"/>
              </a:rPr>
              <a:t>Hepatitis B</a:t>
            </a:r>
          </a:p>
          <a:p>
            <a:pPr algn="l"/>
            <a:r>
              <a:rPr lang="en-US" sz="1800" b="0" i="0" dirty="0">
                <a:solidFill>
                  <a:srgbClr val="000000"/>
                </a:solidFill>
                <a:effectLst/>
                <a:latin typeface="Open Sans" panose="020B0606030504020204" pitchFamily="34" charset="0"/>
              </a:rPr>
              <a:t>Test all adults 18 and older at least once in their lifetime using a triple panel test.</a:t>
            </a:r>
          </a:p>
          <a:p>
            <a:pPr algn="l"/>
            <a:r>
              <a:rPr lang="en-US" sz="1800" b="0" i="0" dirty="0">
                <a:solidFill>
                  <a:srgbClr val="000000"/>
                </a:solidFill>
                <a:effectLst/>
                <a:latin typeface="Open Sans" panose="020B0606030504020204" pitchFamily="34" charset="0"/>
              </a:rPr>
              <a:t>Test all pregnant persons during </a:t>
            </a:r>
            <a:r>
              <a:rPr lang="en-US" sz="1800" b="0" i="1" dirty="0">
                <a:solidFill>
                  <a:srgbClr val="000000"/>
                </a:solidFill>
                <a:effectLst/>
                <a:latin typeface="Open Sans" panose="020B0606030504020204" pitchFamily="34" charset="0"/>
              </a:rPr>
              <a:t>each</a:t>
            </a:r>
            <a:r>
              <a:rPr lang="en-US" sz="1800" b="0" dirty="0">
                <a:solidFill>
                  <a:srgbClr val="000000"/>
                </a:solidFill>
                <a:effectLst/>
                <a:latin typeface="Open Sans" panose="020B0606030504020204" pitchFamily="34" charset="0"/>
              </a:rPr>
              <a:t> pregnancy.</a:t>
            </a:r>
            <a:endParaRPr lang="en-US" sz="1800" b="0" i="0" dirty="0">
              <a:solidFill>
                <a:srgbClr val="000000"/>
              </a:solidFill>
              <a:effectLst/>
              <a:latin typeface="Open Sans" panose="020B0606030504020204" pitchFamily="34" charset="0"/>
            </a:endParaRPr>
          </a:p>
          <a:p>
            <a:pPr algn="l"/>
            <a:r>
              <a:rPr lang="en-US" sz="1800" dirty="0">
                <a:solidFill>
                  <a:srgbClr val="000000"/>
                </a:solidFill>
                <a:latin typeface="Open Sans" panose="020B0606030504020204" pitchFamily="34" charset="0"/>
              </a:rPr>
              <a:t>Vaccinate all individuals, birth through 59 years. </a:t>
            </a:r>
          </a:p>
          <a:p>
            <a:pPr algn="l"/>
            <a:r>
              <a:rPr lang="en-US" sz="1800" dirty="0">
                <a:solidFill>
                  <a:srgbClr val="000000"/>
                </a:solidFill>
                <a:latin typeface="Open Sans" panose="020B0606030504020204" pitchFamily="34" charset="0"/>
              </a:rPr>
              <a:t>Vaccinate adults aged 60 years or older with risk factors for hepatitis B infection.</a:t>
            </a:r>
          </a:p>
          <a:p>
            <a:pPr marL="0" indent="0" algn="l">
              <a:buNone/>
            </a:pPr>
            <a:r>
              <a:rPr lang="en-US" b="1" dirty="0">
                <a:solidFill>
                  <a:srgbClr val="000000"/>
                </a:solidFill>
                <a:latin typeface="Open Sans" panose="020B0606030504020204" pitchFamily="34" charset="0"/>
              </a:rPr>
              <a:t>Hepatitis C</a:t>
            </a:r>
          </a:p>
          <a:p>
            <a:r>
              <a:rPr lang="en-US" sz="1800" dirty="0">
                <a:solidFill>
                  <a:srgbClr val="000000"/>
                </a:solidFill>
                <a:latin typeface="Open Sans" panose="020B0606030504020204" pitchFamily="34" charset="0"/>
              </a:rPr>
              <a:t>Test all adults 18 and older at least once in their lifetime.</a:t>
            </a:r>
          </a:p>
          <a:p>
            <a:r>
              <a:rPr lang="en-US" sz="1800" dirty="0">
                <a:solidFill>
                  <a:srgbClr val="000000"/>
                </a:solidFill>
                <a:latin typeface="Open Sans" panose="020B0606030504020204" pitchFamily="34" charset="0"/>
              </a:rPr>
              <a:t>Test all pregnant persons during </a:t>
            </a:r>
            <a:r>
              <a:rPr lang="en-US" sz="1800" i="1" dirty="0">
                <a:solidFill>
                  <a:srgbClr val="000000"/>
                </a:solidFill>
                <a:latin typeface="Open Sans" panose="020B0606030504020204" pitchFamily="34" charset="0"/>
              </a:rPr>
              <a:t>each</a:t>
            </a:r>
            <a:r>
              <a:rPr lang="en-US" sz="1800" dirty="0">
                <a:solidFill>
                  <a:srgbClr val="000000"/>
                </a:solidFill>
                <a:latin typeface="Open Sans" panose="020B0606030504020204" pitchFamily="34" charset="0"/>
              </a:rPr>
              <a:t> pregnancy. Test exposed infants after 2 months of age.</a:t>
            </a:r>
          </a:p>
          <a:p>
            <a:r>
              <a:rPr lang="en-US" sz="1800" dirty="0">
                <a:solidFill>
                  <a:srgbClr val="000000"/>
                </a:solidFill>
                <a:latin typeface="Open Sans" panose="020B0606030504020204" pitchFamily="34" charset="0"/>
              </a:rPr>
              <a:t>Collect all samples needed to diagnose hepatitis C in a single visit - HCV RNA testing should be performed automatically when the HCV antibody is reactive.</a:t>
            </a:r>
          </a:p>
          <a:p>
            <a:endParaRPr lang="en-US" dirty="0"/>
          </a:p>
        </p:txBody>
      </p:sp>
    </p:spTree>
    <p:extLst>
      <p:ext uri="{BB962C8B-B14F-4D97-AF65-F5344CB8AC3E}">
        <p14:creationId xmlns:p14="http://schemas.microsoft.com/office/powerpoint/2010/main" val="2949857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4528358" y="3855936"/>
            <a:ext cx="3135284" cy="2029134"/>
          </a:xfrm>
        </p:spPr>
        <p:txBody>
          <a:bodyPr/>
          <a:lstStyle/>
          <a:p>
            <a:r>
              <a:rPr lang="en-US" sz="2700" b="1" dirty="0"/>
              <a:t>Genny Grilli, MPH</a:t>
            </a:r>
          </a:p>
          <a:p>
            <a:r>
              <a:rPr lang="en-US" sz="2200" i="1" dirty="0"/>
              <a:t>Genny.Grilli@state.mn.us</a:t>
            </a:r>
          </a:p>
          <a:p>
            <a:r>
              <a:rPr lang="en-US" sz="2200" dirty="0"/>
              <a:t>651-201-5557</a:t>
            </a:r>
          </a:p>
        </p:txBody>
      </p:sp>
      <p:sp>
        <p:nvSpPr>
          <p:cNvPr id="5" name="Footer Placeholder 4"/>
          <p:cNvSpPr>
            <a:spLocks noGrp="1"/>
          </p:cNvSpPr>
          <p:nvPr>
            <p:ph type="ftr" sz="quarter" idx="12"/>
          </p:nvPr>
        </p:nvSpPr>
        <p:spPr/>
        <p:txBody>
          <a:bodyPr/>
          <a:lstStyle/>
          <a:p>
            <a:r>
              <a:rPr lang="en-US" sz="1400" dirty="0">
                <a:solidFill>
                  <a:schemeClr val="tx2"/>
                </a:solidFill>
              </a:rPr>
              <a:t>http://www.health.state.mn.us/hepatitis</a:t>
            </a:r>
          </a:p>
        </p:txBody>
      </p:sp>
      <p:sp>
        <p:nvSpPr>
          <p:cNvPr id="6" name="Slide Number Placeholder 5"/>
          <p:cNvSpPr>
            <a:spLocks noGrp="1"/>
          </p:cNvSpPr>
          <p:nvPr>
            <p:ph type="sldNum" sz="quarter" idx="11"/>
          </p:nvPr>
        </p:nvSpPr>
        <p:spPr/>
        <p:txBody>
          <a:bodyPr/>
          <a:lstStyle/>
          <a:p>
            <a:fld id="{48F63A3B-78C7-47BE-AE5E-E10140E04643}" type="slidenum">
              <a:rPr lang="en-US" smtClean="0"/>
              <a:pPr/>
              <a:t>68</a:t>
            </a:fld>
            <a:endParaRPr lang="en-US" dirty="0"/>
          </a:p>
        </p:txBody>
      </p:sp>
    </p:spTree>
    <p:extLst>
      <p:ext uri="{BB962C8B-B14F-4D97-AF65-F5344CB8AC3E}">
        <p14:creationId xmlns:p14="http://schemas.microsoft.com/office/powerpoint/2010/main" val="2561138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6C25-5692-C289-8EF6-BEF47CD9CE78}"/>
              </a:ext>
            </a:extLst>
          </p:cNvPr>
          <p:cNvSpPr>
            <a:spLocks noGrp="1"/>
          </p:cNvSpPr>
          <p:nvPr>
            <p:ph type="ctrTitle"/>
          </p:nvPr>
        </p:nvSpPr>
        <p:spPr/>
        <p:txBody>
          <a:bodyPr/>
          <a:lstStyle/>
          <a:p>
            <a:r>
              <a:rPr lang="en-US" dirty="0"/>
              <a:t>Prevention and Grantee Updates</a:t>
            </a:r>
          </a:p>
        </p:txBody>
      </p:sp>
      <p:sp>
        <p:nvSpPr>
          <p:cNvPr id="3" name="Text Placeholder 2">
            <a:extLst>
              <a:ext uri="{FF2B5EF4-FFF2-40B4-BE49-F238E27FC236}">
                <a16:creationId xmlns:a16="http://schemas.microsoft.com/office/drawing/2014/main" id="{F5CED924-6873-0DB1-BE66-FD2EAD805DE8}"/>
              </a:ext>
            </a:extLst>
          </p:cNvPr>
          <p:cNvSpPr>
            <a:spLocks noGrp="1"/>
          </p:cNvSpPr>
          <p:nvPr>
            <p:ph type="body" sz="quarter" idx="17"/>
          </p:nvPr>
        </p:nvSpPr>
        <p:spPr/>
        <p:txBody>
          <a:bodyPr/>
          <a:lstStyle/>
          <a:p>
            <a:r>
              <a:rPr lang="en-US" dirty="0"/>
              <a:t>April 2024</a:t>
            </a:r>
          </a:p>
        </p:txBody>
      </p:sp>
      <p:sp>
        <p:nvSpPr>
          <p:cNvPr id="5" name="Slide Number Placeholder 4">
            <a:extLst>
              <a:ext uri="{FF2B5EF4-FFF2-40B4-BE49-F238E27FC236}">
                <a16:creationId xmlns:a16="http://schemas.microsoft.com/office/drawing/2014/main" id="{1B1FA931-E04D-8EE6-9B5B-704C149FF017}"/>
              </a:ext>
            </a:extLst>
          </p:cNvPr>
          <p:cNvSpPr>
            <a:spLocks noGrp="1"/>
          </p:cNvSpPr>
          <p:nvPr>
            <p:ph type="sldNum" sz="quarter" idx="16"/>
          </p:nvPr>
        </p:nvSpPr>
        <p:spPr/>
        <p:txBody>
          <a:bodyPr/>
          <a:lstStyle/>
          <a:p>
            <a:fld id="{48F63A3B-78C7-47BE-AE5E-E10140E04643}" type="slidenum">
              <a:rPr lang="en-US" smtClean="0"/>
              <a:pPr/>
              <a:t>69</a:t>
            </a:fld>
            <a:endParaRPr lang="en-US" dirty="0"/>
          </a:p>
        </p:txBody>
      </p:sp>
    </p:spTree>
    <p:extLst>
      <p:ext uri="{BB962C8B-B14F-4D97-AF65-F5344CB8AC3E}">
        <p14:creationId xmlns:p14="http://schemas.microsoft.com/office/powerpoint/2010/main" val="533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Introduction 2/2</a:t>
            </a:r>
          </a:p>
        </p:txBody>
      </p:sp>
      <p:sp>
        <p:nvSpPr>
          <p:cNvPr id="3" name="Content Placeholder 2"/>
          <p:cNvSpPr>
            <a:spLocks noGrp="1"/>
          </p:cNvSpPr>
          <p:nvPr>
            <p:ph idx="1"/>
          </p:nvPr>
        </p:nvSpPr>
        <p:spPr>
          <a:xfrm>
            <a:off x="838200" y="2007476"/>
            <a:ext cx="10184476" cy="4556611"/>
          </a:xfrm>
        </p:spPr>
        <p:txBody>
          <a:bodyPr>
            <a:normAutofit/>
          </a:bodyPr>
          <a:lstStyle/>
          <a:p>
            <a:r>
              <a:rPr lang="en-US" altLang="en-US" sz="3200" dirty="0"/>
              <a:t>STI surveillance is the systematic collection of data from cases for the purpose of monitoring the frequency and distribution of STIs in a given population.</a:t>
            </a:r>
          </a:p>
          <a:p>
            <a:r>
              <a:rPr lang="en-US" altLang="en-US" sz="3200" dirty="0"/>
              <a:t>STI surveillance data are used to detect problems, prioritize resources, develop and target interventions, and evaluate the effectiveness of interventions.</a:t>
            </a:r>
          </a:p>
          <a:p>
            <a:endParaRPr lang="en-US" dirty="0"/>
          </a:p>
        </p:txBody>
      </p:sp>
    </p:spTree>
    <p:extLst>
      <p:ext uri="{BB962C8B-B14F-4D97-AF65-F5344CB8AC3E}">
        <p14:creationId xmlns:p14="http://schemas.microsoft.com/office/powerpoint/2010/main" val="1347567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HIV Prevention Programs and Grantees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Content Placeholder 8"/>
          <p:cNvSpPr>
            <a:spLocks noGrp="1"/>
          </p:cNvSpPr>
          <p:nvPr>
            <p:ph idx="1"/>
          </p:nvPr>
        </p:nvSpPr>
        <p:spPr/>
        <p:txBody>
          <a:bodyPr>
            <a:normAutofit/>
          </a:bodyPr>
          <a:lstStyle/>
          <a:p>
            <a:pPr marL="0" indent="0">
              <a:buNone/>
            </a:pPr>
            <a:r>
              <a:rPr lang="en-US" sz="1800" b="1" u="sng" dirty="0">
                <a:effectLst/>
                <a:latin typeface="Calibri" panose="020F0502020204030204" pitchFamily="34" charset="0"/>
                <a:ea typeface="MS Mincho" panose="02020609040205080304" pitchFamily="49" charset="-128"/>
                <a:cs typeface="Times New Roman" panose="02020603050405020304" pitchFamily="18" charset="0"/>
              </a:rPr>
              <a:t>EIS Programs for People at Greatest Risk (HIV Testing)</a:t>
            </a:r>
            <a:r>
              <a:rPr lang="en-US" sz="1900" b="1" u="sng" dirty="0"/>
              <a:t> </a:t>
            </a:r>
          </a:p>
          <a:p>
            <a:pPr marL="457200" marR="0" indent="0" algn="just">
              <a:spcBef>
                <a:spcPts val="600"/>
              </a:spcBef>
              <a:spcAft>
                <a:spcPts val="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BIPOC MSM living in the 11-county metropolitan area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Black MSM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 Latino MSM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American Indian MSM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Other BIPOC MSM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spcBef>
                <a:spcPts val="300"/>
              </a:spcBef>
              <a:spcAft>
                <a:spcPts val="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Black women living in the 11-county metropolitan area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spcBef>
                <a:spcPts val="300"/>
              </a:spcBef>
              <a:spcAft>
                <a:spcPts val="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Transgender people living in the 11-county metropolitan area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spcBef>
                <a:spcPts val="300"/>
              </a:spcBef>
              <a:spcAft>
                <a:spcPts val="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People experiencing homelessness and/or housing instability living in the 11-county metropolitan area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spcBef>
                <a:spcPts val="300"/>
              </a:spcBef>
              <a:spcAft>
                <a:spcPts val="30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People at greatest risk living in Greater Minnesota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marL="0" indent="0">
              <a:buNone/>
            </a:pPr>
            <a:endParaRPr lang="en-US" b="1" dirty="0"/>
          </a:p>
        </p:txBody>
      </p:sp>
    </p:spTree>
    <p:extLst>
      <p:ext uri="{BB962C8B-B14F-4D97-AF65-F5344CB8AC3E}">
        <p14:creationId xmlns:p14="http://schemas.microsoft.com/office/powerpoint/2010/main" val="3695341636"/>
      </p:ext>
    </p:extLst>
  </p:cSld>
  <p:clrMapOvr>
    <a:masterClrMapping/>
  </p:clrMapOvr>
  <mc:AlternateContent xmlns:mc="http://schemas.openxmlformats.org/markup-compatibility/2006" xmlns:p14="http://schemas.microsoft.com/office/powerpoint/2010/main">
    <mc:Choice Requires="p14">
      <p:transition spd="slow" p14:dur="2000" advTm="136833"/>
    </mc:Choice>
    <mc:Fallback xmlns="">
      <p:transition spd="slow" advTm="136833"/>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3824-462C-460A-AA4D-12B5B941AAB5}"/>
              </a:ext>
            </a:extLst>
          </p:cNvPr>
          <p:cNvSpPr>
            <a:spLocks noGrp="1"/>
          </p:cNvSpPr>
          <p:nvPr>
            <p:ph type="title"/>
          </p:nvPr>
        </p:nvSpPr>
        <p:spPr/>
        <p:txBody>
          <a:bodyPr/>
          <a:lstStyle/>
          <a:p>
            <a:pPr algn="ctr"/>
            <a:r>
              <a:rPr lang="en-US" dirty="0"/>
              <a:t>HIV Prevention Programs and Grantees Continued </a:t>
            </a:r>
          </a:p>
        </p:txBody>
      </p:sp>
      <p:sp>
        <p:nvSpPr>
          <p:cNvPr id="3" name="Content Placeholder 2">
            <a:extLst>
              <a:ext uri="{FF2B5EF4-FFF2-40B4-BE49-F238E27FC236}">
                <a16:creationId xmlns:a16="http://schemas.microsoft.com/office/drawing/2014/main" id="{BE1F025D-A8FF-456C-A188-F205D14F8733}"/>
              </a:ext>
            </a:extLst>
          </p:cNvPr>
          <p:cNvSpPr>
            <a:spLocks noGrp="1"/>
          </p:cNvSpPr>
          <p:nvPr>
            <p:ph idx="1"/>
          </p:nvPr>
        </p:nvSpPr>
        <p:spPr>
          <a:xfrm>
            <a:off x="838200" y="1496291"/>
            <a:ext cx="10515600" cy="4680672"/>
          </a:xfrm>
        </p:spPr>
        <p:txBody>
          <a:bodyPr>
            <a:normAutofit lnSpcReduction="10000"/>
          </a:bodyPr>
          <a:lstStyle/>
          <a:p>
            <a:pPr marL="0" indent="0">
              <a:buNone/>
            </a:pPr>
            <a:r>
              <a:rPr lang="en-US" sz="2000" b="1" u="sng" dirty="0"/>
              <a:t>HIV Prevention and Harm Reduction Services (SSP) </a:t>
            </a:r>
          </a:p>
          <a:p>
            <a:pPr marL="0" indent="0">
              <a:spcBef>
                <a:spcPts val="600"/>
              </a:spcBef>
              <a:spcAft>
                <a:spcPts val="0"/>
              </a:spcAft>
              <a:buNone/>
            </a:pPr>
            <a:r>
              <a:rPr lang="en-US" sz="1700" b="1" dirty="0">
                <a:effectLst/>
                <a:latin typeface="Calibri" panose="020F0502020204030204" pitchFamily="34" charset="0"/>
                <a:ea typeface="MS Mincho" panose="02020609040205080304" pitchFamily="49" charset="-128"/>
                <a:cs typeface="Times New Roman" panose="02020603050405020304" pitchFamily="18" charset="0"/>
              </a:rPr>
              <a:t>	PWID/PWUD living in Greater Minnesota</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American Indian PWID/PWUD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Black PWID/PWUD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60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Other PWID/PWUD</a:t>
            </a:r>
          </a:p>
          <a:p>
            <a:pPr marL="914400" indent="0">
              <a:spcBef>
                <a:spcPts val="600"/>
              </a:spcBef>
              <a:spcAft>
                <a:spcPts val="0"/>
              </a:spcAft>
              <a:buNone/>
            </a:pPr>
            <a:r>
              <a:rPr lang="en-US" sz="1700" b="1" dirty="0">
                <a:effectLst/>
                <a:latin typeface="Calibri" panose="020F0502020204030204" pitchFamily="34" charset="0"/>
                <a:ea typeface="MS Mincho" panose="02020609040205080304" pitchFamily="49" charset="-128"/>
                <a:cs typeface="Times New Roman" panose="02020603050405020304" pitchFamily="18" charset="0"/>
              </a:rPr>
              <a:t>PWID/PWUD living in the 11-county metropolitan area</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American Indian PWID/PWUD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Black PWID/PWUD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60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Other PWID/PWUD</a:t>
            </a:r>
          </a:p>
          <a:p>
            <a:pPr marL="914400" indent="0">
              <a:spcBef>
                <a:spcPts val="600"/>
              </a:spcBef>
              <a:spcAft>
                <a:spcPts val="0"/>
              </a:spcAft>
              <a:buNone/>
            </a:pPr>
            <a:r>
              <a:rPr lang="en-US" sz="1800" b="1" dirty="0">
                <a:latin typeface="Calibri" panose="020F0502020204030204" pitchFamily="34" charset="0"/>
                <a:ea typeface="MS Mincho" panose="02020609040205080304" pitchFamily="49" charset="-128"/>
                <a:cs typeface="Times New Roman" panose="02020603050405020304" pitchFamily="18" charset="0"/>
              </a:rPr>
              <a:t>PWID/PWUD experiencing homelessness or unstable housing</a:t>
            </a:r>
            <a:endParaRPr lang="en-US" sz="1800" b="1" dirty="0">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endParaRPr lang="en-US" sz="1800" b="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indent="0">
              <a:spcBef>
                <a:spcPts val="900"/>
              </a:spcBef>
              <a:spcAft>
                <a:spcPts val="600"/>
              </a:spcAft>
              <a:buNone/>
            </a:pPr>
            <a:r>
              <a:rPr lang="en-US" sz="2000" b="1" u="sng" dirty="0">
                <a:effectLst/>
                <a:latin typeface="Calibri" panose="020F0502020204030204" pitchFamily="34" charset="0"/>
                <a:ea typeface="MS Mincho" panose="02020609040205080304" pitchFamily="49" charset="-128"/>
                <a:cs typeface="Times New Roman" panose="02020603050405020304" pitchFamily="18" charset="0"/>
              </a:rPr>
              <a:t>Prevention Programs for HIV Negative People at Greatest Risk (PrEP) </a:t>
            </a:r>
          </a:p>
          <a:p>
            <a:pPr marL="457200" marR="0" indent="0" algn="just">
              <a:spcBef>
                <a:spcPts val="300"/>
              </a:spcBef>
              <a:spcAft>
                <a:spcPts val="0"/>
              </a:spcAft>
              <a:buNone/>
            </a:pPr>
            <a:r>
              <a:rPr lang="en-US" sz="1800" dirty="0">
                <a:effectLst/>
                <a:latin typeface="Calibri" panose="020F0502020204030204" pitchFamily="34" charset="0"/>
                <a:ea typeface="MS Mincho" panose="02020609040205080304" pitchFamily="49" charset="-128"/>
                <a:cs typeface="Calibri" panose="020F0502020204030204" pitchFamily="34" charset="0"/>
              </a:rPr>
              <a:t>	</a:t>
            </a:r>
            <a:r>
              <a:rPr lang="en-US" sz="1700" b="1" dirty="0">
                <a:effectLst/>
                <a:latin typeface="Calibri" panose="020F0502020204030204" pitchFamily="34" charset="0"/>
                <a:ea typeface="MS Mincho" panose="02020609040205080304" pitchFamily="49" charset="-128"/>
                <a:cs typeface="Calibri" panose="020F0502020204030204" pitchFamily="34" charset="0"/>
              </a:rPr>
              <a:t>People at greatest risk living in Greater Minnesota</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spcBef>
                <a:spcPts val="300"/>
              </a:spcBef>
              <a:spcAft>
                <a:spcPts val="0"/>
              </a:spcAft>
              <a:buNone/>
            </a:pPr>
            <a:r>
              <a:rPr lang="en-US" sz="1700" b="1" dirty="0">
                <a:effectLst/>
                <a:latin typeface="Calibri" panose="020F0502020204030204" pitchFamily="34" charset="0"/>
                <a:ea typeface="MS Mincho" panose="02020609040205080304" pitchFamily="49" charset="-128"/>
                <a:cs typeface="Calibri" panose="020F0502020204030204" pitchFamily="34" charset="0"/>
              </a:rPr>
              <a:t>	People at greatest risk living in the 11-county metropolitan area</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420DCBF2-0175-49C7-9A3A-2624248FFD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66582029"/>
      </p:ext>
    </p:extLst>
  </p:cSld>
  <p:clrMapOvr>
    <a:masterClrMapping/>
  </p:clrMapOvr>
  <mc:AlternateContent xmlns:mc="http://schemas.openxmlformats.org/markup-compatibility/2006" xmlns:p14="http://schemas.microsoft.com/office/powerpoint/2010/main">
    <mc:Choice Requires="p14">
      <p:transition spd="slow" p14:dur="2000" advTm="15837"/>
    </mc:Choice>
    <mc:Fallback xmlns="">
      <p:transition spd="slow" advTm="15837"/>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effectLst/>
                <a:latin typeface="Calibri" panose="020F0502020204030204" pitchFamily="34" charset="0"/>
                <a:ea typeface="MS Mincho" panose="02020609040205080304" pitchFamily="49" charset="-128"/>
                <a:cs typeface="Times New Roman" panose="02020603050405020304" pitchFamily="18" charset="0"/>
              </a:rPr>
              <a:t>EIS Programs for People at Greatest Risk (HIV Testing)</a:t>
            </a:r>
            <a:br>
              <a:rPr lang="en-US" sz="3600" b="1" dirty="0">
                <a:effectLst/>
                <a:latin typeface="Calibri" panose="020F0502020204030204" pitchFamily="34" charset="0"/>
                <a:ea typeface="MS Mincho" panose="02020609040205080304" pitchFamily="49" charset="-128"/>
                <a:cs typeface="Times New Roman" panose="02020603050405020304" pitchFamily="18" charset="0"/>
              </a:rPr>
            </a:br>
            <a:r>
              <a:rPr lang="en-US" sz="3600" b="1" dirty="0">
                <a:effectLst/>
                <a:latin typeface="Calibri" panose="020F0502020204030204" pitchFamily="34" charset="0"/>
                <a:ea typeface="MS Mincho" panose="02020609040205080304" pitchFamily="49" charset="-128"/>
                <a:cs typeface="Times New Roman" panose="02020603050405020304" pitchFamily="18" charset="0"/>
              </a:rPr>
              <a:t>(51% tested must be priority population)</a:t>
            </a:r>
            <a:endParaRPr lang="en-US" dirty="0"/>
          </a:p>
        </p:txBody>
      </p:sp>
      <p:sp>
        <p:nvSpPr>
          <p:cNvPr id="3" name="Content Placeholder 2"/>
          <p:cNvSpPr>
            <a:spLocks noGrp="1"/>
          </p:cNvSpPr>
          <p:nvPr>
            <p:ph idx="1"/>
          </p:nvPr>
        </p:nvSpPr>
        <p:spPr>
          <a:xfrm>
            <a:off x="838200" y="1403131"/>
            <a:ext cx="10515600" cy="5108028"/>
          </a:xfrm>
        </p:spPr>
        <p:txBody>
          <a:bodyPr numCol="2">
            <a:noAutofit/>
          </a:bodyPr>
          <a:lstStyle/>
          <a:p>
            <a:pPr marL="0" indent="0">
              <a:spcAft>
                <a:spcPts val="300"/>
              </a:spcAft>
              <a:buNone/>
            </a:pPr>
            <a:r>
              <a:rPr lang="en-US" sz="2000" b="1" dirty="0"/>
              <a:t>BIPOC MSM Metro - Black MSM</a:t>
            </a:r>
            <a:r>
              <a:rPr lang="en-US" sz="2000" dirty="0"/>
              <a:t>		</a:t>
            </a:r>
          </a:p>
          <a:p>
            <a:pPr>
              <a:spcBef>
                <a:spcPts val="300"/>
              </a:spcBef>
              <a:spcAft>
                <a:spcPts val="300"/>
              </a:spcAft>
            </a:pPr>
            <a:r>
              <a:rPr lang="en-US" sz="2000" dirty="0"/>
              <a:t>Clinic 555	</a:t>
            </a:r>
          </a:p>
          <a:p>
            <a:pPr>
              <a:spcBef>
                <a:spcPts val="300"/>
              </a:spcBef>
              <a:spcAft>
                <a:spcPts val="300"/>
              </a:spcAft>
            </a:pPr>
            <a:r>
              <a:rPr lang="en-US" sz="2000" dirty="0"/>
              <a:t>African American AIDS Task Force</a:t>
            </a:r>
          </a:p>
          <a:p>
            <a:pPr>
              <a:spcBef>
                <a:spcPts val="300"/>
              </a:spcBef>
              <a:spcAft>
                <a:spcPts val="300"/>
              </a:spcAft>
            </a:pPr>
            <a:r>
              <a:rPr lang="en-US" sz="2000" dirty="0"/>
              <a:t>Red Door Clinic</a:t>
            </a:r>
          </a:p>
          <a:p>
            <a:pPr>
              <a:spcBef>
                <a:spcPts val="300"/>
              </a:spcBef>
            </a:pPr>
            <a:r>
              <a:rPr lang="en-US" sz="2000" dirty="0"/>
              <a:t>Annex Teen Clinic	</a:t>
            </a:r>
          </a:p>
          <a:p>
            <a:pPr marL="0" indent="0">
              <a:spcAft>
                <a:spcPts val="300"/>
              </a:spcAft>
              <a:buNone/>
            </a:pPr>
            <a:r>
              <a:rPr lang="en-US" sz="2000" b="1" dirty="0"/>
              <a:t>BIPOC MSM Metro - Latino MSM</a:t>
            </a:r>
            <a:r>
              <a:rPr lang="en-US" sz="2000" dirty="0"/>
              <a:t>	</a:t>
            </a:r>
          </a:p>
          <a:p>
            <a:pPr>
              <a:spcBef>
                <a:spcPts val="300"/>
              </a:spcBef>
            </a:pPr>
            <a:r>
              <a:rPr lang="en-US" sz="2000" dirty="0"/>
              <a:t>Minnesota Community Care	</a:t>
            </a:r>
          </a:p>
          <a:p>
            <a:pPr marL="0" indent="0">
              <a:spcAft>
                <a:spcPts val="300"/>
              </a:spcAft>
              <a:buNone/>
            </a:pPr>
            <a:r>
              <a:rPr lang="en-US" sz="2000" b="1" dirty="0"/>
              <a:t>Black Women Metro</a:t>
            </a:r>
            <a:r>
              <a:rPr lang="en-US" sz="2000" dirty="0"/>
              <a:t>			</a:t>
            </a:r>
          </a:p>
          <a:p>
            <a:pPr>
              <a:spcBef>
                <a:spcPts val="300"/>
              </a:spcBef>
              <a:spcAft>
                <a:spcPts val="300"/>
              </a:spcAft>
            </a:pPr>
            <a:r>
              <a:rPr lang="en-US" sz="2000" dirty="0"/>
              <a:t>Sub-Saharan Youth and Family Services</a:t>
            </a:r>
          </a:p>
          <a:p>
            <a:pPr>
              <a:spcBef>
                <a:spcPts val="300"/>
              </a:spcBef>
              <a:spcAft>
                <a:spcPts val="300"/>
              </a:spcAft>
            </a:pPr>
            <a:r>
              <a:rPr lang="en-US" sz="2000" dirty="0"/>
              <a:t>Annex Teen Clinic	</a:t>
            </a:r>
          </a:p>
          <a:p>
            <a:pPr>
              <a:spcBef>
                <a:spcPts val="300"/>
              </a:spcBef>
              <a:spcAft>
                <a:spcPts val="300"/>
              </a:spcAft>
            </a:pPr>
            <a:r>
              <a:rPr lang="en-US" sz="2000" dirty="0"/>
              <a:t>Youth and AIDS Project	</a:t>
            </a:r>
          </a:p>
          <a:p>
            <a:pPr>
              <a:spcBef>
                <a:spcPts val="300"/>
              </a:spcBef>
              <a:spcAft>
                <a:spcPts val="300"/>
              </a:spcAft>
            </a:pPr>
            <a:r>
              <a:rPr lang="en-US" sz="2000" dirty="0"/>
              <a:t>Clinic 555</a:t>
            </a:r>
          </a:p>
          <a:p>
            <a:pPr marL="0" indent="0">
              <a:spcAft>
                <a:spcPts val="300"/>
              </a:spcAft>
              <a:buNone/>
            </a:pPr>
            <a:r>
              <a:rPr lang="en-US" sz="2000" b="1" dirty="0"/>
              <a:t>Transgender Metro</a:t>
            </a:r>
            <a:r>
              <a:rPr lang="en-US" sz="2000" dirty="0"/>
              <a:t>			</a:t>
            </a:r>
          </a:p>
          <a:p>
            <a:pPr>
              <a:spcBef>
                <a:spcPts val="300"/>
              </a:spcBef>
              <a:spcAft>
                <a:spcPts val="300"/>
              </a:spcAft>
            </a:pPr>
            <a:r>
              <a:rPr lang="en-US" sz="2000" dirty="0"/>
              <a:t>Aliveness	</a:t>
            </a:r>
          </a:p>
          <a:p>
            <a:pPr>
              <a:spcBef>
                <a:spcPts val="300"/>
              </a:spcBef>
              <a:spcAft>
                <a:spcPts val="300"/>
              </a:spcAft>
            </a:pPr>
            <a:r>
              <a:rPr lang="en-US" sz="2000" dirty="0"/>
              <a:t>Minnesota Community Care</a:t>
            </a:r>
          </a:p>
          <a:p>
            <a:pPr>
              <a:spcBef>
                <a:spcPts val="300"/>
              </a:spcBef>
            </a:pPr>
            <a:r>
              <a:rPr lang="en-US" sz="2000" dirty="0"/>
              <a:t>Youth and AIDS Projects	</a:t>
            </a:r>
          </a:p>
          <a:p>
            <a:pPr marL="0" indent="0">
              <a:spcAft>
                <a:spcPts val="300"/>
              </a:spcAft>
              <a:buNone/>
            </a:pPr>
            <a:r>
              <a:rPr lang="en-US" sz="2000" b="1" dirty="0"/>
              <a:t>PEH/Unstably Housed Metro</a:t>
            </a:r>
            <a:r>
              <a:rPr lang="en-US" sz="2000" dirty="0"/>
              <a:t>		</a:t>
            </a:r>
          </a:p>
          <a:p>
            <a:pPr>
              <a:spcBef>
                <a:spcPts val="300"/>
              </a:spcBef>
              <a:spcAft>
                <a:spcPts val="300"/>
              </a:spcAft>
            </a:pPr>
            <a:r>
              <a:rPr lang="en-US" sz="2000" dirty="0"/>
              <a:t>Native American Community Clinic</a:t>
            </a:r>
          </a:p>
          <a:p>
            <a:pPr>
              <a:spcBef>
                <a:spcPts val="300"/>
              </a:spcBef>
            </a:pPr>
            <a:r>
              <a:rPr lang="en-US" sz="2000" dirty="0"/>
              <a:t>Face to Face</a:t>
            </a:r>
          </a:p>
          <a:p>
            <a:pPr marL="0" indent="0">
              <a:spcAft>
                <a:spcPts val="300"/>
              </a:spcAft>
              <a:buNone/>
            </a:pPr>
            <a:r>
              <a:rPr lang="en-US" sz="2000" b="1" dirty="0"/>
              <a:t>Greater Minnesota</a:t>
            </a:r>
            <a:r>
              <a:rPr lang="en-US" sz="2000" dirty="0"/>
              <a:t>			</a:t>
            </a:r>
          </a:p>
          <a:p>
            <a:pPr>
              <a:spcBef>
                <a:spcPts val="300"/>
              </a:spcBef>
              <a:spcAft>
                <a:spcPts val="300"/>
              </a:spcAft>
            </a:pPr>
            <a:r>
              <a:rPr lang="en-US" sz="2000" dirty="0"/>
              <a:t>Lutheran Social Services</a:t>
            </a:r>
          </a:p>
          <a:p>
            <a:pPr>
              <a:spcBef>
                <a:spcPts val="300"/>
              </a:spcBef>
              <a:spcAft>
                <a:spcPts val="300"/>
              </a:spcAft>
            </a:pPr>
            <a:r>
              <a:rPr lang="en-US" sz="2000" dirty="0"/>
              <a:t>Planned Parenthood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42540681"/>
      </p:ext>
    </p:extLst>
  </p:cSld>
  <p:clrMapOvr>
    <a:masterClrMapping/>
  </p:clrMapOvr>
  <mc:AlternateContent xmlns:mc="http://schemas.openxmlformats.org/markup-compatibility/2006" xmlns:p14="http://schemas.microsoft.com/office/powerpoint/2010/main">
    <mc:Choice Requires="p14">
      <p:transition spd="slow" p14:dur="2000" advTm="93162"/>
    </mc:Choice>
    <mc:Fallback xmlns="">
      <p:transition spd="slow" advTm="93162"/>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HIV Prevention and Harm Reduction Services (SSP)</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a:t>PWID/PWUD Metro-Black</a:t>
            </a:r>
            <a:r>
              <a:rPr lang="en-US" dirty="0"/>
              <a:t>		</a:t>
            </a:r>
          </a:p>
          <a:p>
            <a:pPr>
              <a:spcBef>
                <a:spcPts val="300"/>
              </a:spcBef>
              <a:spcAft>
                <a:spcPts val="300"/>
              </a:spcAft>
            </a:pPr>
            <a:r>
              <a:rPr lang="en-US" sz="2000" dirty="0"/>
              <a:t>Clinic 555</a:t>
            </a:r>
          </a:p>
          <a:p>
            <a:pPr>
              <a:spcBef>
                <a:spcPts val="300"/>
              </a:spcBef>
            </a:pPr>
            <a:r>
              <a:rPr lang="en-US" sz="2000" dirty="0" err="1"/>
              <a:t>NorthPoint</a:t>
            </a:r>
            <a:endParaRPr lang="en-US" sz="2000" dirty="0"/>
          </a:p>
          <a:p>
            <a:pPr>
              <a:spcBef>
                <a:spcPts val="300"/>
              </a:spcBef>
            </a:pPr>
            <a:r>
              <a:rPr lang="en-US" sz="2000" dirty="0"/>
              <a:t>Red Door Clinic </a:t>
            </a:r>
          </a:p>
          <a:p>
            <a:pPr>
              <a:spcBef>
                <a:spcPts val="300"/>
              </a:spcBef>
            </a:pPr>
            <a:r>
              <a:rPr lang="en-US" sz="2000" dirty="0"/>
              <a:t>Neighborhood </a:t>
            </a:r>
            <a:r>
              <a:rPr lang="en-US" sz="2000" dirty="0" err="1"/>
              <a:t>HealthSource</a:t>
            </a:r>
            <a:r>
              <a:rPr lang="en-US" sz="2000" dirty="0"/>
              <a:t> </a:t>
            </a:r>
          </a:p>
          <a:p>
            <a:pPr marL="0" indent="0">
              <a:buNone/>
            </a:pPr>
            <a:r>
              <a:rPr lang="en-US" sz="2400" b="1" dirty="0"/>
              <a:t>PWID/PWUD Metro-Native American</a:t>
            </a:r>
            <a:endParaRPr lang="en-US" sz="2400" dirty="0"/>
          </a:p>
          <a:p>
            <a:pPr>
              <a:spcBef>
                <a:spcPts val="300"/>
              </a:spcBef>
              <a:spcAft>
                <a:spcPts val="300"/>
              </a:spcAft>
            </a:pPr>
            <a:r>
              <a:rPr lang="en-US" sz="2000" dirty="0"/>
              <a:t>Southside Harm Reduction Services	</a:t>
            </a:r>
          </a:p>
          <a:p>
            <a:pPr>
              <a:spcBef>
                <a:spcPts val="300"/>
              </a:spcBef>
              <a:spcAft>
                <a:spcPts val="300"/>
              </a:spcAft>
            </a:pPr>
            <a:r>
              <a:rPr lang="en-US" sz="2000" dirty="0"/>
              <a:t>Native American Community Clinic</a:t>
            </a:r>
          </a:p>
          <a:p>
            <a:pPr>
              <a:spcBef>
                <a:spcPts val="300"/>
              </a:spcBef>
              <a:spcAft>
                <a:spcPts val="300"/>
              </a:spcAft>
            </a:pPr>
            <a:r>
              <a:rPr lang="en-US" sz="2000" dirty="0"/>
              <a:t>Clinic 555</a:t>
            </a:r>
          </a:p>
          <a:p>
            <a:pPr>
              <a:spcBef>
                <a:spcPts val="300"/>
              </a:spcBef>
              <a:spcAft>
                <a:spcPts val="300"/>
              </a:spcAft>
            </a:pPr>
            <a:r>
              <a:rPr lang="en-US" sz="2000" dirty="0"/>
              <a:t>Red Door Clinic	</a:t>
            </a:r>
          </a:p>
          <a:p>
            <a:endParaRPr lang="en-US" dirty="0"/>
          </a:p>
        </p:txBody>
      </p:sp>
      <p:sp>
        <p:nvSpPr>
          <p:cNvPr id="7" name="Content Placeholder 6"/>
          <p:cNvSpPr>
            <a:spLocks noGrp="1"/>
          </p:cNvSpPr>
          <p:nvPr>
            <p:ph sz="half" idx="2"/>
          </p:nvPr>
        </p:nvSpPr>
        <p:spPr>
          <a:xfrm>
            <a:off x="6172199" y="1594624"/>
            <a:ext cx="5304453" cy="5110976"/>
          </a:xfrm>
        </p:spPr>
        <p:txBody>
          <a:bodyPr>
            <a:normAutofit fontScale="92500"/>
          </a:bodyPr>
          <a:lstStyle/>
          <a:p>
            <a:pPr marL="0" indent="0">
              <a:spcAft>
                <a:spcPts val="300"/>
              </a:spcAft>
              <a:buNone/>
            </a:pPr>
            <a:r>
              <a:rPr lang="en-US" sz="2800" b="1" dirty="0"/>
              <a:t>PWID/PWUD Metro-Other	</a:t>
            </a:r>
            <a:r>
              <a:rPr lang="en-US" dirty="0"/>
              <a:t>	</a:t>
            </a:r>
          </a:p>
          <a:p>
            <a:pPr>
              <a:spcBef>
                <a:spcPts val="300"/>
              </a:spcBef>
              <a:spcAft>
                <a:spcPts val="300"/>
              </a:spcAft>
            </a:pPr>
            <a:r>
              <a:rPr lang="en-US" sz="2400" dirty="0"/>
              <a:t>Clinic 555</a:t>
            </a:r>
          </a:p>
          <a:p>
            <a:pPr>
              <a:spcBef>
                <a:spcPts val="300"/>
              </a:spcBef>
            </a:pPr>
            <a:r>
              <a:rPr lang="en-US" sz="2400" dirty="0"/>
              <a:t>Aliveness Project</a:t>
            </a:r>
          </a:p>
          <a:p>
            <a:pPr>
              <a:spcBef>
                <a:spcPts val="300"/>
              </a:spcBef>
            </a:pPr>
            <a:r>
              <a:rPr lang="en-US" sz="2400" dirty="0" err="1"/>
              <a:t>Avivo</a:t>
            </a:r>
            <a:endParaRPr lang="en-US" sz="2400" dirty="0"/>
          </a:p>
          <a:p>
            <a:pPr marL="0" indent="0">
              <a:spcBef>
                <a:spcPts val="300"/>
              </a:spcBef>
              <a:buNone/>
            </a:pPr>
            <a:r>
              <a:rPr lang="en-US" sz="2000" dirty="0"/>
              <a:t>	</a:t>
            </a:r>
          </a:p>
          <a:p>
            <a:pPr marL="0" indent="0">
              <a:spcAft>
                <a:spcPts val="300"/>
              </a:spcAft>
              <a:buNone/>
            </a:pPr>
            <a:r>
              <a:rPr lang="en-US" sz="2800" b="1" dirty="0"/>
              <a:t>PWID/PWUD Greater Minnesota</a:t>
            </a:r>
            <a:r>
              <a:rPr lang="en-US" sz="2800" dirty="0"/>
              <a:t>	</a:t>
            </a:r>
          </a:p>
          <a:p>
            <a:pPr>
              <a:spcBef>
                <a:spcPts val="300"/>
              </a:spcBef>
              <a:spcAft>
                <a:spcPts val="300"/>
              </a:spcAft>
            </a:pPr>
            <a:r>
              <a:rPr lang="en-US" sz="2200" dirty="0"/>
              <a:t>Harm Reduction Sisters		</a:t>
            </a:r>
          </a:p>
          <a:p>
            <a:pPr>
              <a:spcBef>
                <a:spcPts val="300"/>
              </a:spcBef>
            </a:pPr>
            <a:r>
              <a:rPr lang="en-US" sz="2200" dirty="0"/>
              <a:t>Rural AIDS Action Network – Duluth</a:t>
            </a:r>
          </a:p>
          <a:p>
            <a:pPr>
              <a:spcBef>
                <a:spcPts val="300"/>
              </a:spcBef>
            </a:pPr>
            <a:r>
              <a:rPr lang="en-US" sz="2200" dirty="0" err="1"/>
              <a:t>Rual</a:t>
            </a:r>
            <a:r>
              <a:rPr lang="en-US" sz="2200" dirty="0"/>
              <a:t> AIDS Action Network – St. Cloud </a:t>
            </a:r>
          </a:p>
          <a:p>
            <a:pPr>
              <a:spcBef>
                <a:spcPts val="300"/>
              </a:spcBef>
            </a:pPr>
            <a:r>
              <a:rPr lang="en-US" sz="2200" dirty="0"/>
              <a:t>Fond Du Lac</a:t>
            </a:r>
          </a:p>
          <a:p>
            <a:pPr marL="0" indent="0">
              <a:spcAft>
                <a:spcPts val="300"/>
              </a:spcAft>
              <a:buNone/>
            </a:pPr>
            <a:r>
              <a:rPr lang="en-US" sz="1600" dirty="0"/>
              <a:t>	</a:t>
            </a:r>
            <a:endParaRPr lang="en-US" sz="20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04289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effectLst/>
                <a:latin typeface="Calibri" panose="020F0502020204030204" pitchFamily="34" charset="0"/>
                <a:ea typeface="MS Mincho" panose="02020609040205080304" pitchFamily="49" charset="-128"/>
                <a:cs typeface="Times New Roman" panose="02020603050405020304" pitchFamily="18" charset="0"/>
              </a:rPr>
              <a:t>Prevention Programs for HIV Negative People at Greatest Risk (</a:t>
            </a:r>
            <a:r>
              <a:rPr lang="en-US" sz="3600" b="1" dirty="0" err="1">
                <a:effectLst/>
                <a:latin typeface="Calibri" panose="020F0502020204030204" pitchFamily="34" charset="0"/>
                <a:ea typeface="MS Mincho" panose="02020609040205080304" pitchFamily="49" charset="-128"/>
                <a:cs typeface="Times New Roman" panose="02020603050405020304" pitchFamily="18" charset="0"/>
              </a:rPr>
              <a:t>PrEP</a:t>
            </a:r>
            <a:r>
              <a:rPr lang="en-US" sz="3600" b="1" dirty="0">
                <a:effectLst/>
                <a:latin typeface="Calibri" panose="020F0502020204030204" pitchFamily="34" charset="0"/>
                <a:ea typeface="MS Mincho" panose="02020609040205080304" pitchFamily="49" charset="-128"/>
                <a:cs typeface="Times New Roman" panose="02020603050405020304" pitchFamily="18" charset="0"/>
              </a:rPr>
              <a:t>)</a:t>
            </a:r>
            <a:endParaRPr lang="en-US" dirty="0"/>
          </a:p>
        </p:txBody>
      </p:sp>
      <p:sp>
        <p:nvSpPr>
          <p:cNvPr id="3" name="Content Placeholder 2"/>
          <p:cNvSpPr>
            <a:spLocks noGrp="1"/>
          </p:cNvSpPr>
          <p:nvPr>
            <p:ph sz="half" idx="1"/>
          </p:nvPr>
        </p:nvSpPr>
        <p:spPr>
          <a:xfrm>
            <a:off x="838200" y="1594624"/>
            <a:ext cx="8347364" cy="4582339"/>
          </a:xfrm>
        </p:spPr>
        <p:txBody>
          <a:bodyPr>
            <a:normAutofit fontScale="92500" lnSpcReduction="20000"/>
          </a:bodyPr>
          <a:lstStyle/>
          <a:p>
            <a:pPr marL="0" indent="0">
              <a:buNone/>
            </a:pPr>
            <a:r>
              <a:rPr lang="en-US" b="1" dirty="0"/>
              <a:t>Metro</a:t>
            </a:r>
            <a:r>
              <a:rPr lang="en-US" dirty="0"/>
              <a:t>		</a:t>
            </a:r>
          </a:p>
          <a:p>
            <a:r>
              <a:rPr lang="en-US" dirty="0"/>
              <a:t>Red Door	</a:t>
            </a:r>
          </a:p>
          <a:p>
            <a:r>
              <a:rPr lang="en-US" dirty="0"/>
              <a:t>Clinic 555		</a:t>
            </a:r>
          </a:p>
          <a:p>
            <a:pPr marL="0" indent="0">
              <a:buNone/>
            </a:pPr>
            <a:r>
              <a:rPr lang="en-US" b="1" dirty="0"/>
              <a:t>Greater Minnesota</a:t>
            </a:r>
            <a:r>
              <a:rPr lang="en-US" dirty="0"/>
              <a:t>		</a:t>
            </a:r>
          </a:p>
          <a:p>
            <a:r>
              <a:rPr lang="en-US" dirty="0"/>
              <a:t>Planned Parenthood Minnesota, North Dakota, South Dakota</a:t>
            </a:r>
          </a:p>
          <a:p>
            <a:r>
              <a:rPr lang="en-US" dirty="0"/>
              <a:t> Lake Superior Community Health Center </a:t>
            </a:r>
          </a:p>
          <a:p>
            <a:r>
              <a:rPr lang="en-US" dirty="0" err="1"/>
              <a:t>Rual</a:t>
            </a:r>
            <a:r>
              <a:rPr lang="en-US" dirty="0"/>
              <a:t> AIDS Action Network in partnership with The Aliveness Project</a:t>
            </a:r>
          </a:p>
          <a:p>
            <a:r>
              <a:rPr lang="en-US" dirty="0">
                <a:hlinkClick r:id="rId3"/>
              </a:rPr>
              <a:t>https://preplocator.org/</a:t>
            </a:r>
            <a:r>
              <a:rPr lang="en-US" dirty="0"/>
              <a:t> </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34784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7EF2-C10F-E883-7F4F-5EBFC5E2666C}"/>
              </a:ext>
            </a:extLst>
          </p:cNvPr>
          <p:cNvSpPr>
            <a:spLocks noGrp="1"/>
          </p:cNvSpPr>
          <p:nvPr>
            <p:ph type="title"/>
          </p:nvPr>
        </p:nvSpPr>
        <p:spPr/>
        <p:txBody>
          <a:bodyPr/>
          <a:lstStyle/>
          <a:p>
            <a:r>
              <a:rPr lang="en-US" dirty="0"/>
              <a:t>Grantee Highlights</a:t>
            </a:r>
          </a:p>
        </p:txBody>
      </p:sp>
      <p:sp>
        <p:nvSpPr>
          <p:cNvPr id="3" name="Content Placeholder 2">
            <a:extLst>
              <a:ext uri="{FF2B5EF4-FFF2-40B4-BE49-F238E27FC236}">
                <a16:creationId xmlns:a16="http://schemas.microsoft.com/office/drawing/2014/main" id="{FB8DB2B9-76E8-1AD9-6ECD-52A5E8DE3B28}"/>
              </a:ext>
            </a:extLst>
          </p:cNvPr>
          <p:cNvSpPr>
            <a:spLocks noGrp="1"/>
          </p:cNvSpPr>
          <p:nvPr>
            <p:ph sz="half" idx="1"/>
          </p:nvPr>
        </p:nvSpPr>
        <p:spPr>
          <a:xfrm>
            <a:off x="838200" y="5078776"/>
            <a:ext cx="5181600" cy="1098187"/>
          </a:xfrm>
        </p:spPr>
        <p:txBody>
          <a:bodyPr/>
          <a:lstStyle/>
          <a:p>
            <a:pPr marL="0" indent="0">
              <a:buNone/>
            </a:pPr>
            <a:r>
              <a:rPr lang="en-US" b="1" dirty="0"/>
              <a:t>Southside Harm Reduction Services </a:t>
            </a:r>
            <a:r>
              <a:rPr lang="en-US" dirty="0"/>
              <a:t>Jack Martin &amp; Zach Johnson </a:t>
            </a:r>
          </a:p>
          <a:p>
            <a:endParaRPr lang="en-US" dirty="0"/>
          </a:p>
        </p:txBody>
      </p:sp>
      <p:sp>
        <p:nvSpPr>
          <p:cNvPr id="4" name="Content Placeholder 3">
            <a:extLst>
              <a:ext uri="{FF2B5EF4-FFF2-40B4-BE49-F238E27FC236}">
                <a16:creationId xmlns:a16="http://schemas.microsoft.com/office/drawing/2014/main" id="{E7308D5A-0A5F-F665-3BE1-5696D621731D}"/>
              </a:ext>
            </a:extLst>
          </p:cNvPr>
          <p:cNvSpPr>
            <a:spLocks noGrp="1"/>
          </p:cNvSpPr>
          <p:nvPr>
            <p:ph sz="half" idx="2"/>
          </p:nvPr>
        </p:nvSpPr>
        <p:spPr>
          <a:xfrm>
            <a:off x="6172200" y="5078776"/>
            <a:ext cx="5181600" cy="1098187"/>
          </a:xfrm>
        </p:spPr>
        <p:txBody>
          <a:bodyPr/>
          <a:lstStyle/>
          <a:p>
            <a:pPr marL="0" indent="0">
              <a:buNone/>
            </a:pPr>
            <a:r>
              <a:rPr lang="en-US" b="1" dirty="0"/>
              <a:t>Native American Community Clinic </a:t>
            </a:r>
            <a:r>
              <a:rPr lang="en-US" dirty="0"/>
              <a:t>Anna Bosch, Harm Reduction Manager </a:t>
            </a:r>
          </a:p>
        </p:txBody>
      </p:sp>
      <p:sp>
        <p:nvSpPr>
          <p:cNvPr id="6" name="Slide Number Placeholder 5">
            <a:extLst>
              <a:ext uri="{FF2B5EF4-FFF2-40B4-BE49-F238E27FC236}">
                <a16:creationId xmlns:a16="http://schemas.microsoft.com/office/drawing/2014/main" id="{5D95DECE-A50B-B648-0B9C-BC73D0DC0C1F}"/>
              </a:ext>
            </a:extLst>
          </p:cNvPr>
          <p:cNvSpPr>
            <a:spLocks noGrp="1"/>
          </p:cNvSpPr>
          <p:nvPr>
            <p:ph type="sldNum" sz="quarter" idx="12"/>
          </p:nvPr>
        </p:nvSpPr>
        <p:spPr/>
        <p:txBody>
          <a:bodyPr/>
          <a:lstStyle/>
          <a:p>
            <a:fld id="{48F63A3B-78C7-47BE-AE5E-E10140E04643}" type="slidenum">
              <a:rPr lang="en-US" smtClean="0"/>
              <a:t>75</a:t>
            </a:fld>
            <a:endParaRPr lang="en-US" dirty="0"/>
          </a:p>
        </p:txBody>
      </p:sp>
      <p:pic>
        <p:nvPicPr>
          <p:cNvPr id="12" name="Picture 11" descr="NACC logo">
            <a:extLst>
              <a:ext uri="{FF2B5EF4-FFF2-40B4-BE49-F238E27FC236}">
                <a16:creationId xmlns:a16="http://schemas.microsoft.com/office/drawing/2014/main" id="{E9C8287C-84D5-8BF6-364B-F94CBD08EF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086" y="2122314"/>
            <a:ext cx="2390606" cy="2613372"/>
          </a:xfrm>
          <a:prstGeom prst="rect">
            <a:avLst/>
          </a:prstGeom>
        </p:spPr>
      </p:pic>
      <p:pic>
        <p:nvPicPr>
          <p:cNvPr id="7" name="Picture 6" descr="Southside Harm Reduction Services logo">
            <a:extLst>
              <a:ext uri="{FF2B5EF4-FFF2-40B4-BE49-F238E27FC236}">
                <a16:creationId xmlns:a16="http://schemas.microsoft.com/office/drawing/2014/main" id="{FEFB32A5-4813-CF9C-8CB1-829222DD0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9152" y="1479081"/>
            <a:ext cx="3599695" cy="3599695"/>
          </a:xfrm>
          <a:prstGeom prst="rect">
            <a:avLst/>
          </a:prstGeom>
        </p:spPr>
      </p:pic>
    </p:spTree>
    <p:extLst>
      <p:ext uri="{BB962C8B-B14F-4D97-AF65-F5344CB8AC3E}">
        <p14:creationId xmlns:p14="http://schemas.microsoft.com/office/powerpoint/2010/main" val="634482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12EB-0D77-0795-543B-A9D1B16855DA}"/>
              </a:ext>
            </a:extLst>
          </p:cNvPr>
          <p:cNvSpPr>
            <a:spLocks noGrp="1"/>
          </p:cNvSpPr>
          <p:nvPr>
            <p:ph type="ctrTitle"/>
          </p:nvPr>
        </p:nvSpPr>
        <p:spPr/>
        <p:txBody>
          <a:bodyPr/>
          <a:lstStyle/>
          <a:p>
            <a:r>
              <a:rPr lang="en-US" dirty="0"/>
              <a:t>Partner and Care Link Services</a:t>
            </a:r>
          </a:p>
        </p:txBody>
      </p:sp>
      <p:sp>
        <p:nvSpPr>
          <p:cNvPr id="3" name="Text Placeholder 2">
            <a:extLst>
              <a:ext uri="{FF2B5EF4-FFF2-40B4-BE49-F238E27FC236}">
                <a16:creationId xmlns:a16="http://schemas.microsoft.com/office/drawing/2014/main" id="{0A3E365F-25F2-5408-69E7-C6C5D65A080F}"/>
              </a:ext>
            </a:extLst>
          </p:cNvPr>
          <p:cNvSpPr>
            <a:spLocks noGrp="1"/>
          </p:cNvSpPr>
          <p:nvPr>
            <p:ph type="body" sz="quarter" idx="17"/>
          </p:nvPr>
        </p:nvSpPr>
        <p:spPr/>
        <p:txBody>
          <a:bodyPr/>
          <a:lstStyle/>
          <a:p>
            <a:r>
              <a:rPr lang="en-US" dirty="0"/>
              <a:t>April 2024</a:t>
            </a:r>
          </a:p>
        </p:txBody>
      </p:sp>
      <p:sp>
        <p:nvSpPr>
          <p:cNvPr id="5" name="Slide Number Placeholder 4">
            <a:extLst>
              <a:ext uri="{FF2B5EF4-FFF2-40B4-BE49-F238E27FC236}">
                <a16:creationId xmlns:a16="http://schemas.microsoft.com/office/drawing/2014/main" id="{658A2DC3-31CA-049B-E787-541621AE283B}"/>
              </a:ext>
            </a:extLst>
          </p:cNvPr>
          <p:cNvSpPr>
            <a:spLocks noGrp="1"/>
          </p:cNvSpPr>
          <p:nvPr>
            <p:ph type="sldNum" sz="quarter" idx="16"/>
          </p:nvPr>
        </p:nvSpPr>
        <p:spPr/>
        <p:txBody>
          <a:bodyPr/>
          <a:lstStyle/>
          <a:p>
            <a:fld id="{48F63A3B-78C7-47BE-AE5E-E10140E04643}" type="slidenum">
              <a:rPr lang="en-US" smtClean="0"/>
              <a:pPr/>
              <a:t>76</a:t>
            </a:fld>
            <a:endParaRPr lang="en-US" dirty="0"/>
          </a:p>
        </p:txBody>
      </p:sp>
    </p:spTree>
    <p:extLst>
      <p:ext uri="{BB962C8B-B14F-4D97-AF65-F5344CB8AC3E}">
        <p14:creationId xmlns:p14="http://schemas.microsoft.com/office/powerpoint/2010/main" val="3824385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Partner and Care Link Services</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fontScale="62500" lnSpcReduction="20000"/>
          </a:bodyPr>
          <a:lstStyle/>
          <a:p>
            <a:pPr marL="0" indent="0">
              <a:buNone/>
            </a:pPr>
            <a:r>
              <a:rPr lang="en-US" sz="3200" b="1" dirty="0"/>
              <a:t>Partner Services </a:t>
            </a:r>
            <a:r>
              <a:rPr lang="en-US" sz="3200" dirty="0"/>
              <a:t>is a program that offers people diagnosed with HIV or a reportable STI referrals to medical, prevention and other services and assistance with partner notification </a:t>
            </a:r>
          </a:p>
          <a:p>
            <a:pPr marL="0" indent="0">
              <a:buNone/>
            </a:pPr>
            <a:r>
              <a:rPr lang="en-US" sz="3200" b="1" dirty="0"/>
              <a:t>HIV Care Link Services </a:t>
            </a:r>
            <a:r>
              <a:rPr lang="en-US" sz="3200" dirty="0"/>
              <a:t>assists persons living with HIV who are not in medical care to access care and other supportive services</a:t>
            </a:r>
          </a:p>
          <a:p>
            <a:pPr marL="0" indent="0">
              <a:buNone/>
            </a:pPr>
            <a:r>
              <a:rPr lang="en-US" sz="3000" dirty="0"/>
              <a:t>Services are free, confidential, statewide, and participation is voluntary </a:t>
            </a:r>
          </a:p>
          <a:p>
            <a:pPr marL="0" indent="0">
              <a:buNone/>
            </a:pPr>
            <a:r>
              <a:rPr lang="en-US" sz="3000" dirty="0"/>
              <a:t>Partner  and Care Link Services are provided by Disease Intervention Specialists (DIS)</a:t>
            </a:r>
          </a:p>
          <a:p>
            <a:pPr lvl="1">
              <a:buFont typeface="Courier New" panose="02070309020205020404" pitchFamily="49" charset="0"/>
              <a:buChar char="o"/>
            </a:pPr>
            <a:r>
              <a:rPr lang="en-US" sz="2600" dirty="0"/>
              <a:t>Nine MDH DIS</a:t>
            </a:r>
          </a:p>
          <a:p>
            <a:pPr lvl="1">
              <a:buFont typeface="Courier New" panose="02070309020205020404" pitchFamily="49" charset="0"/>
              <a:buChar char="o"/>
            </a:pPr>
            <a:r>
              <a:rPr lang="en-US" sz="2600" dirty="0"/>
              <a:t>Embedded DIS at Hennepin Red Door Services, Ramsey County Clinic 555, Native American Community Clinic, Leech Lake Band of Ojibwe Health Division, Bois Forte  Band of Chippewa Health  Services</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77</a:t>
            </a:fld>
            <a:endParaRPr lang="en-US" dirty="0"/>
          </a:p>
        </p:txBody>
      </p:sp>
    </p:spTree>
    <p:extLst>
      <p:ext uri="{BB962C8B-B14F-4D97-AF65-F5344CB8AC3E}">
        <p14:creationId xmlns:p14="http://schemas.microsoft.com/office/powerpoint/2010/main" val="1555904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2C28-3209-6AA2-DF63-702E039946C3}"/>
              </a:ext>
            </a:extLst>
          </p:cNvPr>
          <p:cNvSpPr>
            <a:spLocks noGrp="1"/>
          </p:cNvSpPr>
          <p:nvPr>
            <p:ph type="title"/>
          </p:nvPr>
        </p:nvSpPr>
        <p:spPr/>
        <p:txBody>
          <a:bodyPr>
            <a:normAutofit fontScale="90000"/>
          </a:bodyPr>
          <a:lstStyle/>
          <a:p>
            <a:pPr>
              <a:spcBef>
                <a:spcPts val="0"/>
              </a:spcBef>
              <a:spcAft>
                <a:spcPts val="0"/>
              </a:spcAft>
            </a:pPr>
            <a:br>
              <a:rPr lang="en-US" dirty="0">
                <a:effectLst/>
              </a:rPr>
            </a:br>
            <a:r>
              <a:rPr lang="en-US" dirty="0">
                <a:effectLst/>
              </a:rPr>
              <a:t>Disease Intervention Specialists and activities </a:t>
            </a:r>
            <a:endParaRPr lang="en-US" dirty="0"/>
          </a:p>
        </p:txBody>
      </p:sp>
      <p:sp>
        <p:nvSpPr>
          <p:cNvPr id="3" name="Content Placeholder 2">
            <a:extLst>
              <a:ext uri="{FF2B5EF4-FFF2-40B4-BE49-F238E27FC236}">
                <a16:creationId xmlns:a16="http://schemas.microsoft.com/office/drawing/2014/main" id="{A736369C-072C-7569-8D9E-72148BA0AAA2}"/>
              </a:ext>
            </a:extLst>
          </p:cNvPr>
          <p:cNvSpPr>
            <a:spLocks noGrp="1"/>
          </p:cNvSpPr>
          <p:nvPr>
            <p:ph idx="1"/>
          </p:nvPr>
        </p:nvSpPr>
        <p:spPr/>
        <p:txBody>
          <a:bodyPr>
            <a:normAutofit/>
          </a:bodyPr>
          <a:lstStyle/>
          <a:p>
            <a:r>
              <a:rPr lang="en-US" dirty="0"/>
              <a:t>DIS are highly trained public health professionals who conduct disease investigations and interviews to prevent and control STIs (including HIV).</a:t>
            </a:r>
          </a:p>
          <a:p>
            <a:r>
              <a:rPr lang="en-US" dirty="0"/>
              <a:t>In 2023, DIS conducted:</a:t>
            </a:r>
          </a:p>
          <a:p>
            <a:pPr lvl="1">
              <a:buFont typeface="Courier New" panose="02070309020205020404" pitchFamily="49" charset="0"/>
              <a:buChar char="o"/>
            </a:pPr>
            <a:r>
              <a:rPr lang="en-US" dirty="0"/>
              <a:t>1,582 disease investigations</a:t>
            </a:r>
          </a:p>
          <a:p>
            <a:pPr lvl="1">
              <a:buFont typeface="Courier New" panose="02070309020205020404" pitchFamily="49" charset="0"/>
              <a:buChar char="o"/>
            </a:pPr>
            <a:r>
              <a:rPr lang="en-US" dirty="0"/>
              <a:t>838 interviews</a:t>
            </a:r>
          </a:p>
          <a:p>
            <a:pPr lvl="1">
              <a:buFont typeface="Courier New" panose="02070309020205020404" pitchFamily="49" charset="0"/>
              <a:buChar char="o"/>
            </a:pPr>
            <a:r>
              <a:rPr lang="en-US" dirty="0"/>
              <a:t>Investigations and interviews for syphilis, HIV, and </a:t>
            </a:r>
            <a:r>
              <a:rPr lang="en-US" dirty="0" err="1"/>
              <a:t>mpox</a:t>
            </a:r>
            <a:r>
              <a:rPr lang="en-US" dirty="0"/>
              <a:t> outbreaks</a:t>
            </a:r>
          </a:p>
        </p:txBody>
      </p:sp>
      <p:sp>
        <p:nvSpPr>
          <p:cNvPr id="5" name="Footer Placeholder 4">
            <a:extLst>
              <a:ext uri="{FF2B5EF4-FFF2-40B4-BE49-F238E27FC236}">
                <a16:creationId xmlns:a16="http://schemas.microsoft.com/office/drawing/2014/main" id="{2261DF8D-0EA0-BE09-C09D-7086E66F9FC9}"/>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DFF2E500-A172-0E72-E86D-94DE33D25549}"/>
              </a:ext>
            </a:extLst>
          </p:cNvPr>
          <p:cNvSpPr>
            <a:spLocks noGrp="1"/>
          </p:cNvSpPr>
          <p:nvPr>
            <p:ph type="sldNum" sz="quarter" idx="12"/>
          </p:nvPr>
        </p:nvSpPr>
        <p:spPr/>
        <p:txBody>
          <a:bodyPr/>
          <a:lstStyle/>
          <a:p>
            <a:fld id="{48F63A3B-78C7-47BE-AE5E-E10140E04643}" type="slidenum">
              <a:rPr lang="en-US" smtClean="0"/>
              <a:t>78</a:t>
            </a:fld>
            <a:endParaRPr lang="en-US" dirty="0"/>
          </a:p>
        </p:txBody>
      </p:sp>
    </p:spTree>
    <p:extLst>
      <p:ext uri="{BB962C8B-B14F-4D97-AF65-F5344CB8AC3E}">
        <p14:creationId xmlns:p14="http://schemas.microsoft.com/office/powerpoint/2010/main" val="208489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9578-23B9-4015-520E-8F3969F98977}"/>
              </a:ext>
            </a:extLst>
          </p:cNvPr>
          <p:cNvSpPr>
            <a:spLocks noGrp="1"/>
          </p:cNvSpPr>
          <p:nvPr>
            <p:ph type="title"/>
          </p:nvPr>
        </p:nvSpPr>
        <p:spPr/>
        <p:txBody>
          <a:bodyPr/>
          <a:lstStyle/>
          <a:p>
            <a:r>
              <a:rPr lang="en-US" dirty="0"/>
              <a:t>What is the work of a DIS?   </a:t>
            </a:r>
          </a:p>
        </p:txBody>
      </p:sp>
      <p:sp>
        <p:nvSpPr>
          <p:cNvPr id="3" name="Content Placeholder 2">
            <a:extLst>
              <a:ext uri="{FF2B5EF4-FFF2-40B4-BE49-F238E27FC236}">
                <a16:creationId xmlns:a16="http://schemas.microsoft.com/office/drawing/2014/main" id="{9D71593B-29FB-E465-8E5B-301FF350E995}"/>
              </a:ext>
            </a:extLst>
          </p:cNvPr>
          <p:cNvSpPr>
            <a:spLocks noGrp="1"/>
          </p:cNvSpPr>
          <p:nvPr>
            <p:ph idx="1"/>
          </p:nvPr>
        </p:nvSpPr>
        <p:spPr>
          <a:xfrm>
            <a:off x="838200" y="1745227"/>
            <a:ext cx="10515600" cy="4351338"/>
          </a:xfrm>
        </p:spPr>
        <p:txBody>
          <a:bodyPr>
            <a:normAutofit fontScale="92500" lnSpcReduction="10000"/>
          </a:bodyPr>
          <a:lstStyle/>
          <a:p>
            <a:r>
              <a:rPr lang="en-US" dirty="0"/>
              <a:t>Partner Services Interview- conversations with individuals who are newly diagnosed or potentially exposed</a:t>
            </a:r>
          </a:p>
          <a:p>
            <a:r>
              <a:rPr lang="en-US" dirty="0"/>
              <a:t>Disease Investigation- gathering and analyzing information</a:t>
            </a:r>
          </a:p>
          <a:p>
            <a:r>
              <a:rPr lang="en-US" dirty="0"/>
              <a:t>Disease Intervention - stopping the chain of transmission</a:t>
            </a:r>
          </a:p>
          <a:p>
            <a:r>
              <a:rPr lang="en-US" dirty="0"/>
              <a:t>Partner Services - Contact tracing/Partner notification</a:t>
            </a:r>
          </a:p>
          <a:p>
            <a:r>
              <a:rPr lang="en-US" dirty="0"/>
              <a:t>HIV Care Link Services- Newly diagnosed and out of care for HIV treatment</a:t>
            </a:r>
          </a:p>
          <a:p>
            <a:r>
              <a:rPr lang="en-US" dirty="0"/>
              <a:t>Assist with outbreak detection and response</a:t>
            </a:r>
          </a:p>
          <a:p>
            <a:r>
              <a:rPr lang="en-US" dirty="0"/>
              <a:t>Referrals- testing, treatment, infectious disease care, case management, </a:t>
            </a:r>
            <a:r>
              <a:rPr lang="en-US" dirty="0" err="1"/>
              <a:t>etc</a:t>
            </a:r>
            <a:endParaRPr lang="en-US" dirty="0"/>
          </a:p>
        </p:txBody>
      </p:sp>
      <p:sp>
        <p:nvSpPr>
          <p:cNvPr id="6" name="Slide Number Placeholder 5">
            <a:extLst>
              <a:ext uri="{FF2B5EF4-FFF2-40B4-BE49-F238E27FC236}">
                <a16:creationId xmlns:a16="http://schemas.microsoft.com/office/drawing/2014/main" id="{47AE5953-CDB3-3B3B-17B7-B494C89FE1E9}"/>
              </a:ext>
            </a:extLst>
          </p:cNvPr>
          <p:cNvSpPr>
            <a:spLocks noGrp="1"/>
          </p:cNvSpPr>
          <p:nvPr>
            <p:ph type="sldNum" sz="quarter" idx="12"/>
          </p:nvPr>
        </p:nvSpPr>
        <p:spPr/>
        <p:txBody>
          <a:bodyPr/>
          <a:lstStyle/>
          <a:p>
            <a:fld id="{48F63A3B-78C7-47BE-AE5E-E10140E04643}" type="slidenum">
              <a:rPr lang="en-US" smtClean="0"/>
              <a:t>79</a:t>
            </a:fld>
            <a:endParaRPr lang="en-US" dirty="0"/>
          </a:p>
        </p:txBody>
      </p:sp>
    </p:spTree>
    <p:extLst>
      <p:ext uri="{BB962C8B-B14F-4D97-AF65-F5344CB8AC3E}">
        <p14:creationId xmlns:p14="http://schemas.microsoft.com/office/powerpoint/2010/main" val="81045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Interpreting STI Surveillance Data (1/2)</a:t>
            </a:r>
          </a:p>
        </p:txBody>
      </p:sp>
      <p:sp>
        <p:nvSpPr>
          <p:cNvPr id="3" name="Content Placeholder 2"/>
          <p:cNvSpPr>
            <a:spLocks noGrp="1"/>
          </p:cNvSpPr>
          <p:nvPr>
            <p:ph idx="1"/>
          </p:nvPr>
        </p:nvSpPr>
        <p:spPr>
          <a:xfrm>
            <a:off x="609600" y="1613647"/>
            <a:ext cx="10983310" cy="5097396"/>
          </a:xfrm>
        </p:spPr>
        <p:txBody>
          <a:bodyPr>
            <a:normAutofit fontScale="85000" lnSpcReduction="20000"/>
          </a:bodyPr>
          <a:lstStyle/>
          <a:p>
            <a:r>
              <a:rPr lang="en-US" sz="2800" dirty="0"/>
              <a:t>Factors that impact the completeness and accuracy of STI data include:</a:t>
            </a:r>
          </a:p>
          <a:p>
            <a:pPr lvl="1"/>
            <a:r>
              <a:rPr lang="en-US" sz="2800" dirty="0"/>
              <a:t>Level of STI screening by healthcare providers</a:t>
            </a:r>
          </a:p>
          <a:p>
            <a:pPr lvl="1"/>
            <a:r>
              <a:rPr lang="en-US" sz="2800" dirty="0"/>
              <a:t>Individual test-seeking behavior</a:t>
            </a:r>
          </a:p>
          <a:p>
            <a:pPr lvl="1"/>
            <a:r>
              <a:rPr lang="en-US" sz="2800" dirty="0"/>
              <a:t>Sensitivity of diagnostic tests</a:t>
            </a:r>
          </a:p>
          <a:p>
            <a:pPr lvl="1"/>
            <a:r>
              <a:rPr lang="en-US" sz="2800" dirty="0"/>
              <a:t>Compliance with case reporting</a:t>
            </a:r>
          </a:p>
          <a:p>
            <a:pPr lvl="1"/>
            <a:r>
              <a:rPr lang="en-US" sz="2800" dirty="0"/>
              <a:t>Completeness of case reporting</a:t>
            </a:r>
          </a:p>
          <a:p>
            <a:pPr lvl="1"/>
            <a:r>
              <a:rPr lang="en-US" sz="2800" dirty="0"/>
              <a:t>Timeliness of case reporting</a:t>
            </a:r>
          </a:p>
          <a:p>
            <a:r>
              <a:rPr lang="en-US" sz="2800" dirty="0"/>
              <a:t>Increases and decreases in STI rates can be due to actual changes in disease occurrence and/or changes in one or more of the above factors.</a:t>
            </a:r>
          </a:p>
          <a:p>
            <a:r>
              <a:rPr lang="en-US" sz="2800" dirty="0"/>
              <a:t>COVID-19 lockdowns likely played a role in the number of cases reported/diagnosed during the COVID-19 pandemic years</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40561580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1904954" cy="1216025"/>
          </a:xfrm>
        </p:spPr>
        <p:txBody>
          <a:bodyPr/>
          <a:lstStyle/>
          <a:p>
            <a:r>
              <a:rPr lang="en-US" dirty="0">
                <a:latin typeface="Calibri Light" panose="020F0302020204030204" pitchFamily="34" charset="0"/>
              </a:rPr>
              <a:t>Partner Services: methods of contact, challenges &amp; success story</a:t>
            </a:r>
          </a:p>
        </p:txBody>
      </p:sp>
      <p:sp>
        <p:nvSpPr>
          <p:cNvPr id="6" name="Slide Number Placeholder 5"/>
          <p:cNvSpPr>
            <a:spLocks noGrp="1"/>
          </p:cNvSpPr>
          <p:nvPr>
            <p:ph type="sldNum" sz="quarter" idx="12"/>
          </p:nvPr>
        </p:nvSpPr>
        <p:spPr/>
        <p:txBody>
          <a:bodyPr/>
          <a:lstStyle/>
          <a:p>
            <a:fld id="{48F63A3B-78C7-47BE-AE5E-E10140E04643}" type="slidenum">
              <a:rPr lang="en-US">
                <a:solidFill>
                  <a:srgbClr val="000000"/>
                </a:solidFill>
                <a:latin typeface="Calibri"/>
              </a:rPr>
              <a:pPr/>
              <a:t>80</a:t>
            </a:fld>
            <a:endParaRPr lang="en-US" dirty="0">
              <a:solidFill>
                <a:srgbClr val="000000"/>
              </a:solidFill>
              <a:latin typeface="Calibri"/>
            </a:endParaRPr>
          </a:p>
        </p:txBody>
      </p:sp>
      <p:pic>
        <p:nvPicPr>
          <p:cNvPr id="7" name="Content Placeholder 3" descr="let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4930" y="1753025"/>
            <a:ext cx="3109268" cy="1872878"/>
          </a:xfrm>
        </p:spPr>
      </p:pic>
      <p:pic>
        <p:nvPicPr>
          <p:cNvPr id="8" name="Picture 7" descr="hou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028" y="2021668"/>
            <a:ext cx="1608171" cy="1519722"/>
          </a:xfrm>
          <a:prstGeom prst="rect">
            <a:avLst/>
          </a:prstGeom>
        </p:spPr>
      </p:pic>
      <p:pic>
        <p:nvPicPr>
          <p:cNvPr id="9" name="Picture 8" descr="facebook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2353" y="4162904"/>
            <a:ext cx="3899457" cy="2193445"/>
          </a:xfrm>
          <a:prstGeom prst="rect">
            <a:avLst/>
          </a:prstGeom>
        </p:spPr>
      </p:pic>
      <p:pic>
        <p:nvPicPr>
          <p:cNvPr id="10" name="Picture 9" descr="cell-phon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6026" y="4162904"/>
            <a:ext cx="1439174" cy="1688448"/>
          </a:xfrm>
          <a:prstGeom prst="rect">
            <a:avLst/>
          </a:prstGeom>
        </p:spPr>
      </p:pic>
    </p:spTree>
    <p:extLst>
      <p:ext uri="{BB962C8B-B14F-4D97-AF65-F5344CB8AC3E}">
        <p14:creationId xmlns:p14="http://schemas.microsoft.com/office/powerpoint/2010/main" val="2267020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DDF44-3465-4FA3-B145-AB8A7FA03278}"/>
              </a:ext>
            </a:extLst>
          </p:cNvPr>
          <p:cNvSpPr>
            <a:spLocks noGrp="1"/>
          </p:cNvSpPr>
          <p:nvPr>
            <p:ph type="ctrTitle"/>
          </p:nvPr>
        </p:nvSpPr>
        <p:spPr/>
        <p:txBody>
          <a:bodyPr/>
          <a:lstStyle/>
          <a:p>
            <a:r>
              <a:rPr lang="en-US" dirty="0"/>
              <a:t>Questions &amp; Answers</a:t>
            </a:r>
          </a:p>
        </p:txBody>
      </p:sp>
    </p:spTree>
    <p:extLst>
      <p:ext uri="{BB962C8B-B14F-4D97-AF65-F5344CB8AC3E}">
        <p14:creationId xmlns:p14="http://schemas.microsoft.com/office/powerpoint/2010/main" val="167071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l" eaLnBrk="1" hangingPunct="1"/>
            <a:r>
              <a:rPr lang="en-US" altLang="en-US" dirty="0"/>
              <a:t>Interpreting STI Surveillance Data (2/2)</a:t>
            </a:r>
          </a:p>
        </p:txBody>
      </p:sp>
      <p:sp>
        <p:nvSpPr>
          <p:cNvPr id="7172" name="Rectangle 3"/>
          <p:cNvSpPr>
            <a:spLocks noGrp="1" noChangeArrowheads="1"/>
          </p:cNvSpPr>
          <p:nvPr>
            <p:ph idx="1"/>
          </p:nvPr>
        </p:nvSpPr>
        <p:spPr>
          <a:xfrm>
            <a:off x="1156138" y="1502230"/>
            <a:ext cx="9974317" cy="5355769"/>
          </a:xfrm>
          <a:prstGeom prst="rect">
            <a:avLst/>
          </a:prstGeom>
        </p:spPr>
        <p:txBody>
          <a:bodyPr>
            <a:noAutofit/>
          </a:bodyPr>
          <a:lstStyle/>
          <a:p>
            <a:pPr eaLnBrk="1" hangingPunct="1">
              <a:defRPr/>
            </a:pPr>
            <a:r>
              <a:rPr lang="en-US" altLang="en-US" sz="2000" dirty="0"/>
              <a:t>The surveillance system only includes cases with a positive laboratory test. Cases diagnosed solely on symptoms are not counted.</a:t>
            </a:r>
          </a:p>
          <a:p>
            <a:pPr eaLnBrk="1" hangingPunct="1">
              <a:defRPr/>
            </a:pPr>
            <a:r>
              <a:rPr lang="en-US" altLang="en-US" sz="2000" dirty="0"/>
              <a:t>Since 2012 we have included cases that had only a lab report and no corresponding case report form.  This has increased the number of unknowns in some variables. </a:t>
            </a:r>
          </a:p>
          <a:p>
            <a:pPr eaLnBrk="1" hangingPunct="1">
              <a:defRPr/>
            </a:pPr>
            <a:r>
              <a:rPr lang="en-US" altLang="en-US" sz="2000" dirty="0"/>
              <a:t>In 2020, the COVID-19 response accelerated the use of laboratory reporting by facilities, again increasing the number of unknown variables.</a:t>
            </a:r>
          </a:p>
          <a:p>
            <a:pPr eaLnBrk="1" hangingPunct="1">
              <a:defRPr/>
            </a:pPr>
            <a:r>
              <a:rPr lang="en-US" altLang="en-US" sz="2000" dirty="0"/>
              <a:t>Rate are computed using Census data. Census data uses weighted estimates to calculate intercensal estimates.</a:t>
            </a:r>
          </a:p>
          <a:p>
            <a:pPr eaLnBrk="1" hangingPunct="1">
              <a:defRPr/>
            </a:pPr>
            <a:r>
              <a:rPr lang="en-US" altLang="en-US" sz="2000" dirty="0"/>
              <a:t> Surveillance data represent cases of infection, not individuals. A person with multiple infections in a given year will be counted more than once.</a:t>
            </a:r>
          </a:p>
          <a:p>
            <a:pPr eaLnBrk="1" hangingPunct="1">
              <a:defRPr/>
            </a:pPr>
            <a:r>
              <a:rPr lang="en-US" altLang="en-US" sz="2000" dirty="0"/>
              <a:t>Caution is warranted when interpreting changes in STI numbers that can seem disproportionately large when the number of cases is small.</a:t>
            </a:r>
          </a:p>
        </p:txBody>
      </p:sp>
    </p:spTree>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53841</TotalTime>
  <Words>8959</Words>
  <Application>Microsoft Office PowerPoint</Application>
  <PresentationFormat>Widescreen</PresentationFormat>
  <Paragraphs>1666</Paragraphs>
  <Slides>81</Slides>
  <Notes>60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Arial</vt:lpstr>
      <vt:lpstr>Arial</vt:lpstr>
      <vt:lpstr>Calibri</vt:lpstr>
      <vt:lpstr>Calibri Light</vt:lpstr>
      <vt:lpstr>Courier New</vt:lpstr>
      <vt:lpstr>Geneva</vt:lpstr>
      <vt:lpstr>NeueHaasGroteskText Std</vt:lpstr>
      <vt:lpstr>Open Sans</vt:lpstr>
      <vt:lpstr>Times New Roman</vt:lpstr>
      <vt:lpstr>Wingdings</vt:lpstr>
      <vt:lpstr>MN.IT</vt:lpstr>
      <vt:lpstr>Annual HIV, STI, and Hepatitis 2023 Data Release Live Webinar</vt:lpstr>
      <vt:lpstr>Annual HIV/STI and Hepatitis 2023 Data Release Agenda</vt:lpstr>
      <vt:lpstr>Reminders</vt:lpstr>
      <vt:lpstr>Tribal-State Relations Acknowledgment Statement</vt:lpstr>
      <vt:lpstr>Sexually Transmitted Infection (STI) Surveillance Report, 2023</vt:lpstr>
      <vt:lpstr>Introduction 1/2</vt:lpstr>
      <vt:lpstr>Introduction 2/2</vt:lpstr>
      <vt:lpstr>Interpreting STI Surveillance Data (1/2)</vt:lpstr>
      <vt:lpstr>Interpreting STI Surveillance Data (2/2)</vt:lpstr>
      <vt:lpstr>Census data updates</vt:lpstr>
      <vt:lpstr>Overview of STIs in Minnesota</vt:lpstr>
      <vt:lpstr>STIs in Minnesota: Number of Cases Reported in 2023</vt:lpstr>
      <vt:lpstr>STIs in Minnesota: Rate per 100,000 by Year of Diagnosis, 2014-2023</vt:lpstr>
      <vt:lpstr>Syphilis</vt:lpstr>
      <vt:lpstr>Syphilis Rates by Stage of Diagnosis, Minnesota, 2014-2023</vt:lpstr>
      <vt:lpstr>2023 Minnesota Primary &amp; Secondary Syphilis Rates by County</vt:lpstr>
      <vt:lpstr>Primary &amp; Secondary Syphilis Infections by Residence at Diagnosis Minnesota, 2023 </vt:lpstr>
      <vt:lpstr>Primary &amp; Secondary Syphilis Rates by Gender, Minnesota, 2014-2023</vt:lpstr>
      <vt:lpstr>Age-Specific Primary &amp; Secondary Syphilis Rates by Gender, Minnesota, 2023</vt:lpstr>
      <vt:lpstr>Primary &amp; Secondary Syphilis Cases by Race Minnesota, 2023</vt:lpstr>
      <vt:lpstr>Primary &amp; Secondary Syphilis Rates by Age Minnesota, 2014-2023</vt:lpstr>
      <vt:lpstr>Topic of Interest: Syphilis Among  Females and Congenital Syphilis in Minnesota</vt:lpstr>
      <vt:lpstr>Female Early Syphilis Cases Minnesota, 2023</vt:lpstr>
      <vt:lpstr>Female Syphilis Cases (All Stages) Minnesota, 2023</vt:lpstr>
      <vt:lpstr>Early Syphilis Infections in Females by Residence at Diagnosis Minnesota, 2023</vt:lpstr>
      <vt:lpstr>Early Syphilis Cases in Females by Race/Ethnicity  Minnesota, 2023</vt:lpstr>
      <vt:lpstr>Congenital Syphilis Rates Among Infants Minnesota, 2014-2023</vt:lpstr>
      <vt:lpstr>Primary and Secondary Syphilis Rates among Females aged 15-44 years and Number of Congenital Syphilis Cases – Minnesota, 2006-2023</vt:lpstr>
      <vt:lpstr>Minnesota Congenital Syphilis Cases, 2015-2023:  Missed Opportunities</vt:lpstr>
      <vt:lpstr>Minnesota Congenital Syphilis Cases, 2015-2023: Ethnicity and Race of Birth Parent (n=106)</vt:lpstr>
      <vt:lpstr>What’s Being Done in Minnesota? </vt:lpstr>
      <vt:lpstr>Summary of STI Trends in Minnesota</vt:lpstr>
      <vt:lpstr>Highlights from Minnesota HIV Surveillance Report 2023</vt:lpstr>
      <vt:lpstr>Transmission Categories</vt:lpstr>
      <vt:lpstr>New HIV Diagnoses in Minnesota, 2023</vt:lpstr>
      <vt:lpstr>New HIV Disease Diagnoses*  HIV/AIDS Cases by Year, 1991–2023</vt:lpstr>
      <vt:lpstr>PowerPoint Presentation</vt:lpstr>
      <vt:lpstr>HIV Diagnoses* in Year 2023 and General Population in Minnesota  by Race/Ethnicity</vt:lpstr>
      <vt:lpstr>HIV Diagnoses* in 2023 by Sex Assigned at Birth and Race/Ethnicity†</vt:lpstr>
      <vt:lpstr>Number of Cases and Rates (per 100,000 people) of Adults and Adolescents* Diagnosed with HIV/AIDS by Gender Identity† in Minnesota, 2023</vt:lpstr>
      <vt:lpstr>HIV Diagnoses* by Mode of Exposure and Year, 2014–2023</vt:lpstr>
      <vt:lpstr>Births to Pregnant People Living with HIV and Number of Perinatal Acquired HIV Infections* by Year of Birth, 2014–2023</vt:lpstr>
      <vt:lpstr>New Trends of Race/Ethnicity and Region of Birth</vt:lpstr>
      <vt:lpstr>HIV Diagnoses* among Foreign-Born People† in Minnesota by Year and Region of Birth 2014–2023</vt:lpstr>
      <vt:lpstr>Hispanic People Newly Diagnosed with HIV/AIDS in MN  by Sex assigned at Birth, 2013–2023</vt:lpstr>
      <vt:lpstr>Hispanic People Newly Diagnosed with HIV Region of Birth  Year 2014–2023</vt:lpstr>
      <vt:lpstr>Adolescents &amp; Young Adults (Ages 13-24)*</vt:lpstr>
      <vt:lpstr>HIV Diagnoses* Among Adolescents and Young Adults† by Sex Assigned at Birth and Year 2013–2023</vt:lpstr>
      <vt:lpstr>HIV Diagnoses* Among Adolescents and Young Adults† by Sex Assigned at Birth and Race/Ethnicity, 2021–2023 Combined</vt:lpstr>
      <vt:lpstr>HIV Diagnoses* Among Adolescents and Young Adult† Males  Race/Ethnicity, 2021–2023 Combined &amp; 2023 Alone</vt:lpstr>
      <vt:lpstr>Persons Living with HIV/AIDS in Minnesota</vt:lpstr>
      <vt:lpstr>Estimated Number of Persons Living with HIV/AIDS in Minnesota</vt:lpstr>
      <vt:lpstr>HIV Outbreaks</vt:lpstr>
      <vt:lpstr>Updated webpage: Outbreak Data e-Resources </vt:lpstr>
      <vt:lpstr>Thank you.</vt:lpstr>
      <vt:lpstr>Hepatitis A, B &amp; C in Minnesota, 2023</vt:lpstr>
      <vt:lpstr>Data limitations</vt:lpstr>
      <vt:lpstr>Reported rate per 100,000 population of acute viral hepatitis United States, 1998-2022</vt:lpstr>
      <vt:lpstr>Number of Acute* Cases per year Minnesota, 2013-2023</vt:lpstr>
      <vt:lpstr>Chronic Viral Hepatitis C</vt:lpstr>
      <vt:lpstr>Reported Number of Persons Living with HCV in MN</vt:lpstr>
      <vt:lpstr>Persons Living with HCV in MN by Current Residence, 2023</vt:lpstr>
      <vt:lpstr>Persons Living with HCV in MN by Age, 2023</vt:lpstr>
      <vt:lpstr>Persons Living with HCV in Minnesota by Race rates (per 100,000 persons*), 2023</vt:lpstr>
      <vt:lpstr>Resolved Hepatitis C, 2023</vt:lpstr>
      <vt:lpstr>MN Community Collaboration on Viral Hepatitis ECHO</vt:lpstr>
      <vt:lpstr>Testing/Vaccination Recommendations</vt:lpstr>
      <vt:lpstr>Thank you!</vt:lpstr>
      <vt:lpstr>Prevention and Grantee Updates</vt:lpstr>
      <vt:lpstr>HIV Prevention Programs and Grantees</vt:lpstr>
      <vt:lpstr>HIV Prevention Programs and Grantees Continued </vt:lpstr>
      <vt:lpstr>EIS Programs for People at Greatest Risk (HIV Testing) (51% tested must be priority population)</vt:lpstr>
      <vt:lpstr>HIV Prevention and Harm Reduction Services (SSP)</vt:lpstr>
      <vt:lpstr>Prevention Programs for HIV Negative People at Greatest Risk (PrEP)</vt:lpstr>
      <vt:lpstr>Grantee Highlights</vt:lpstr>
      <vt:lpstr>Partner and Care Link Services</vt:lpstr>
      <vt:lpstr>Partner and Care Link Services</vt:lpstr>
      <vt:lpstr> Disease Intervention Specialists and activities </vt:lpstr>
      <vt:lpstr>What is the work of a DIS?   </vt:lpstr>
      <vt:lpstr>Partner Services: methods of contact, challenges &amp; success story</vt:lpstr>
      <vt:lpstr>Questions &amp; Answers</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2015</dc:title>
  <dc:subject>PowerPoint Presentation</dc:subject>
  <dc:creator>Dawn Ginzl</dc:creator>
  <cp:lastModifiedBy>Steffenhagen, Harry (He/Him/His) (MDH)</cp:lastModifiedBy>
  <cp:revision>954</cp:revision>
  <cp:lastPrinted>2019-04-03T17:46:09Z</cp:lastPrinted>
  <dcterms:created xsi:type="dcterms:W3CDTF">2016-04-07T18:58:10Z</dcterms:created>
  <dcterms:modified xsi:type="dcterms:W3CDTF">2024-05-13T17:19:30Z</dcterms:modified>
</cp:coreProperties>
</file>