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60" r:id="rId40"/>
  </p:sldMasterIdLst>
  <p:notesMasterIdLst>
    <p:notesMasterId r:id="rId74"/>
  </p:notesMasterIdLst>
  <p:handoutMasterIdLst>
    <p:handoutMasterId r:id="rId75"/>
  </p:handoutMasterIdLst>
  <p:sldIdLst>
    <p:sldId id="362" r:id="rId41"/>
    <p:sldId id="331" r:id="rId42"/>
    <p:sldId id="256" r:id="rId43"/>
    <p:sldId id="295" r:id="rId44"/>
    <p:sldId id="298" r:id="rId45"/>
    <p:sldId id="299" r:id="rId46"/>
    <p:sldId id="300" r:id="rId47"/>
    <p:sldId id="335" r:id="rId48"/>
    <p:sldId id="311" r:id="rId49"/>
    <p:sldId id="307" r:id="rId50"/>
    <p:sldId id="336" r:id="rId51"/>
    <p:sldId id="333" r:id="rId52"/>
    <p:sldId id="334" r:id="rId53"/>
    <p:sldId id="337" r:id="rId54"/>
    <p:sldId id="339" r:id="rId55"/>
    <p:sldId id="340" r:id="rId56"/>
    <p:sldId id="342" r:id="rId57"/>
    <p:sldId id="343" r:id="rId58"/>
    <p:sldId id="344" r:id="rId59"/>
    <p:sldId id="345" r:id="rId60"/>
    <p:sldId id="346" r:id="rId61"/>
    <p:sldId id="347" r:id="rId62"/>
    <p:sldId id="348" r:id="rId63"/>
    <p:sldId id="349" r:id="rId64"/>
    <p:sldId id="350" r:id="rId65"/>
    <p:sldId id="355" r:id="rId66"/>
    <p:sldId id="352" r:id="rId67"/>
    <p:sldId id="353" r:id="rId68"/>
    <p:sldId id="356" r:id="rId69"/>
    <p:sldId id="330" r:id="rId70"/>
    <p:sldId id="360" r:id="rId71"/>
    <p:sldId id="293" r:id="rId72"/>
    <p:sldId id="359" r:id="rId73"/>
  </p:sldIdLst>
  <p:sldSz cx="12192000" cy="6858000"/>
  <p:notesSz cx="7315200" cy="9601200"/>
  <p:custDataLst>
    <p:custData r:id="rId31"/>
    <p:custData r:id="rId6"/>
    <p:custData r:id="rId23"/>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B60ABA1-F831-461C-A155-58CC108E13FF}">
          <p14:sldIdLst>
            <p14:sldId id="362"/>
            <p14:sldId id="331"/>
            <p14:sldId id="256"/>
            <p14:sldId id="295"/>
          </p14:sldIdLst>
        </p14:section>
        <p14:section name="Step 1" id="{7DE4653D-ABBC-42FC-960C-B8CD642B37BB}">
          <p14:sldIdLst>
            <p14:sldId id="298"/>
            <p14:sldId id="299"/>
            <p14:sldId id="300"/>
          </p14:sldIdLst>
        </p14:section>
        <p14:section name="Step 2" id="{B2BC8311-17C3-44EB-81E0-77D138E2105F}">
          <p14:sldIdLst>
            <p14:sldId id="335"/>
            <p14:sldId id="311"/>
            <p14:sldId id="307"/>
          </p14:sldIdLst>
        </p14:section>
        <p14:section name="Step 3" id="{B41E9EC4-81BC-4CD5-9A8F-20C67D9A7D46}">
          <p14:sldIdLst>
            <p14:sldId id="336"/>
            <p14:sldId id="333"/>
            <p14:sldId id="334"/>
          </p14:sldIdLst>
        </p14:section>
        <p14:section name="Scenario Change" id="{8CD8955F-8B31-4174-8413-3E8FAAB08743}">
          <p14:sldIdLst>
            <p14:sldId id="337"/>
          </p14:sldIdLst>
        </p14:section>
        <p14:section name="Step 4" id="{ACFF906A-43D8-4BA2-8F30-15882D7AA574}">
          <p14:sldIdLst>
            <p14:sldId id="339"/>
            <p14:sldId id="340"/>
            <p14:sldId id="342"/>
          </p14:sldIdLst>
        </p14:section>
        <p14:section name="Step 5" id="{C70E3B14-FAE0-44D5-A8D7-D784555F6E01}">
          <p14:sldIdLst>
            <p14:sldId id="343"/>
            <p14:sldId id="344"/>
            <p14:sldId id="345"/>
          </p14:sldIdLst>
        </p14:section>
        <p14:section name="Step 6" id="{50BA0B1E-0501-446C-9FE9-BCF9CA6A0907}">
          <p14:sldIdLst>
            <p14:sldId id="346"/>
            <p14:sldId id="347"/>
            <p14:sldId id="348"/>
          </p14:sldIdLst>
        </p14:section>
        <p14:section name="Step 7" id="{E73C1C15-AD1D-4947-949C-9415915FDFA6}">
          <p14:sldIdLst>
            <p14:sldId id="349"/>
            <p14:sldId id="350"/>
            <p14:sldId id="355"/>
          </p14:sldIdLst>
        </p14:section>
        <p14:section name="Step 8" id="{00E49859-1E27-4237-85DA-B33517B069ED}">
          <p14:sldIdLst>
            <p14:sldId id="352"/>
            <p14:sldId id="353"/>
            <p14:sldId id="356"/>
            <p14:sldId id="330"/>
            <p14:sldId id="360"/>
          </p14:sldIdLst>
        </p14:section>
        <p14:section name="Conclusion" id="{FA2D078F-F897-455A-9B24-3C81FFD0A20E}">
          <p14:sldIdLst>
            <p14:sldId id="293"/>
            <p14:sldId id="3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E68-1BF0-01E6-336D-A5AC3515BC55}" name="Shogren, Julie" initials="SJ" userId="S::jshogren@rti.org::b8ac11d4-25b8-47fb-add8-e9c5ea412aae" providerId="AD"/>
  <p188:author id="{68F7316A-83AE-B7B2-A017-A7CEA47DD36A}" name="Rasmussen Foster, Laura" initials="RFL" userId="S::lrasmussen@rti.org::5ad58509-b95f-4bf5-82b0-3432a84b06de" providerId="AD"/>
  <p188:author id="{4076917F-F701-3904-A764-31C026BB234F}" name="Lambert, Shari" initials="LS" userId="S::sbl@rti.org::62ef8086-de81-4226-b645-762e6e5dfc71" providerId="AD"/>
  <p188:author id="{DD8B28AB-77DB-E14A-60F4-495F92314311}" name="Floyd, Callie (MDH)" initials="FC(" userId="S::Callie.Floyd.C19@state.mn.us::3b1e0b40-5261-43a8-b408-8f5b1c3a61bb"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1" clrIdx="3">
    <p:extLst>
      <p:ext uri="{19B8F6BF-5375-455C-9EA6-DF929625EA0E}">
        <p15:presenceInfo xmlns:p15="http://schemas.microsoft.com/office/powerpoint/2012/main" userId="S::crodriguez@rti.org::2f401fdf-ae03-47d7-866c-72e20eb50d3f" providerId="AD"/>
      </p:ext>
    </p:extLst>
  </p:cmAuthor>
  <p:cmAuthor id="5" name="Shogren, Julie" initials="SJ" lastIdx="6"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4374"/>
    <a:srgbClr val="4E4270"/>
    <a:srgbClr val="2C406C"/>
    <a:srgbClr val="123E67"/>
    <a:srgbClr val="31406C"/>
    <a:srgbClr val="001F60"/>
    <a:srgbClr val="133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49" autoAdjust="0"/>
  </p:normalViewPr>
  <p:slideViewPr>
    <p:cSldViewPr snapToGrid="0">
      <p:cViewPr varScale="1">
        <p:scale>
          <a:sx n="71" d="100"/>
          <a:sy n="71" d="100"/>
        </p:scale>
        <p:origin x="163" y="48"/>
      </p:cViewPr>
      <p:guideLst/>
    </p:cSldViewPr>
  </p:slideViewPr>
  <p:outlineViewPr>
    <p:cViewPr>
      <p:scale>
        <a:sx n="33" d="100"/>
        <a:sy n="33" d="100"/>
      </p:scale>
      <p:origin x="0" y="-12115"/>
    </p:cViewPr>
  </p:outlineViewPr>
  <p:notesTextViewPr>
    <p:cViewPr>
      <p:scale>
        <a:sx n="1" d="1"/>
        <a:sy n="1" d="1"/>
      </p:scale>
      <p:origin x="0" y="0"/>
    </p:cViewPr>
  </p:notesTextViewPr>
  <p:sorterViewPr>
    <p:cViewPr>
      <p:scale>
        <a:sx n="100" d="100"/>
        <a:sy n="100" d="100"/>
      </p:scale>
      <p:origin x="0" y="-806"/>
    </p:cViewPr>
  </p:sorterViewPr>
  <p:notesViewPr>
    <p:cSldViewPr snapToGrid="0">
      <p:cViewPr>
        <p:scale>
          <a:sx n="1" d="2"/>
          <a:sy n="1" d="2"/>
        </p:scale>
        <p:origin x="3702" y="9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21.xml"/><Relationship Id="rId82" Type="http://schemas.microsoft.com/office/2018/10/relationships/authors" Target="author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customXml" Target="../customXml/item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tags" Target="tags/tag1.xml"/><Relationship Id="rId7" Type="http://schemas.openxmlformats.org/officeDocument/2006/relationships/customXml" Target="../customXml/item7.xml"/><Relationship Id="rId71" Type="http://schemas.openxmlformats.org/officeDocument/2006/relationships/slide" Target="slides/slide3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Master" Target="slideMasters/slideMaster1.xml"/><Relationship Id="rId45" Type="http://schemas.openxmlformats.org/officeDocument/2006/relationships/slide" Target="slides/slide5.xml"/><Relationship Id="rId66"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EBA792E-85A3-4593-A2F8-E8FF9171A989}" type="datetimeFigureOut">
              <a:rPr lang="en-US" smtClean="0"/>
              <a:t>1/22/2024</a:t>
            </a:fld>
            <a:endParaRPr lang="en-US"/>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9C74EC5-1E9D-4B62-B373-60161E8493A1}" type="slidenum">
              <a:rPr lang="en-US" smtClean="0"/>
              <a:t>‹#›</a:t>
            </a:fld>
            <a:endParaRPr lang="en-US"/>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8CE1EB-4AC1-4CCA-9E7D-9D67868ABA72}" type="datetimeFigureOut">
              <a:rPr lang="en-US" smtClean="0"/>
              <a:t>1/22/2024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B64230C-8258-4529-832A-6A8AA1D5C3BA}" type="slidenum">
              <a:rPr lang="en-US" smtClean="0"/>
              <a:t>‹#›</a:t>
            </a:fld>
            <a:endParaRPr lang="en-US"/>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a:p>
        </p:txBody>
      </p:sp>
    </p:spTree>
    <p:extLst>
      <p:ext uri="{BB962C8B-B14F-4D97-AF65-F5344CB8AC3E}">
        <p14:creationId xmlns:p14="http://schemas.microsoft.com/office/powerpoint/2010/main" val="203865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24</a:t>
            </a:fld>
            <a:endParaRPr lang="en-US"/>
          </a:p>
        </p:txBody>
      </p:sp>
    </p:spTree>
    <p:extLst>
      <p:ext uri="{BB962C8B-B14F-4D97-AF65-F5344CB8AC3E}">
        <p14:creationId xmlns:p14="http://schemas.microsoft.com/office/powerpoint/2010/main" val="74317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27</a:t>
            </a:fld>
            <a:endParaRPr lang="en-US"/>
          </a:p>
        </p:txBody>
      </p:sp>
    </p:spTree>
    <p:extLst>
      <p:ext uri="{BB962C8B-B14F-4D97-AF65-F5344CB8AC3E}">
        <p14:creationId xmlns:p14="http://schemas.microsoft.com/office/powerpoint/2010/main" val="150353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31</a:t>
            </a:fld>
            <a:endParaRPr lang="en-US"/>
          </a:p>
        </p:txBody>
      </p:sp>
    </p:spTree>
    <p:extLst>
      <p:ext uri="{BB962C8B-B14F-4D97-AF65-F5344CB8AC3E}">
        <p14:creationId xmlns:p14="http://schemas.microsoft.com/office/powerpoint/2010/main" val="138154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32</a:t>
            </a:fld>
            <a:endParaRPr lang="en-US"/>
          </a:p>
        </p:txBody>
      </p:sp>
    </p:spTree>
    <p:extLst>
      <p:ext uri="{BB962C8B-B14F-4D97-AF65-F5344CB8AC3E}">
        <p14:creationId xmlns:p14="http://schemas.microsoft.com/office/powerpoint/2010/main" val="285486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33</a:t>
            </a:fld>
            <a:endParaRPr lang="en-US"/>
          </a:p>
        </p:txBody>
      </p:sp>
    </p:spTree>
    <p:extLst>
      <p:ext uri="{BB962C8B-B14F-4D97-AF65-F5344CB8AC3E}">
        <p14:creationId xmlns:p14="http://schemas.microsoft.com/office/powerpoint/2010/main" val="34400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a:p>
        </p:txBody>
      </p:sp>
    </p:spTree>
    <p:extLst>
      <p:ext uri="{BB962C8B-B14F-4D97-AF65-F5344CB8AC3E}">
        <p14:creationId xmlns:p14="http://schemas.microsoft.com/office/powerpoint/2010/main" val="6837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a:p>
        </p:txBody>
      </p:sp>
    </p:spTree>
    <p:extLst>
      <p:ext uri="{BB962C8B-B14F-4D97-AF65-F5344CB8AC3E}">
        <p14:creationId xmlns:p14="http://schemas.microsoft.com/office/powerpoint/2010/main" val="68372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a:p>
        </p:txBody>
      </p:sp>
    </p:spTree>
    <p:extLst>
      <p:ext uri="{BB962C8B-B14F-4D97-AF65-F5344CB8AC3E}">
        <p14:creationId xmlns:p14="http://schemas.microsoft.com/office/powerpoint/2010/main" val="365118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a:p>
        </p:txBody>
      </p:sp>
    </p:spTree>
    <p:extLst>
      <p:ext uri="{BB962C8B-B14F-4D97-AF65-F5344CB8AC3E}">
        <p14:creationId xmlns:p14="http://schemas.microsoft.com/office/powerpoint/2010/main" val="384977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a:p>
        </p:txBody>
      </p:sp>
    </p:spTree>
    <p:extLst>
      <p:ext uri="{BB962C8B-B14F-4D97-AF65-F5344CB8AC3E}">
        <p14:creationId xmlns:p14="http://schemas.microsoft.com/office/powerpoint/2010/main" val="102448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18</a:t>
            </a:fld>
            <a:endParaRPr lang="en-US"/>
          </a:p>
        </p:txBody>
      </p:sp>
    </p:spTree>
    <p:extLst>
      <p:ext uri="{BB962C8B-B14F-4D97-AF65-F5344CB8AC3E}">
        <p14:creationId xmlns:p14="http://schemas.microsoft.com/office/powerpoint/2010/main" val="303974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20</a:t>
            </a:fld>
            <a:endParaRPr lang="en-US"/>
          </a:p>
        </p:txBody>
      </p:sp>
    </p:spTree>
    <p:extLst>
      <p:ext uri="{BB962C8B-B14F-4D97-AF65-F5344CB8AC3E}">
        <p14:creationId xmlns:p14="http://schemas.microsoft.com/office/powerpoint/2010/main" val="331294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21</a:t>
            </a:fld>
            <a:endParaRPr lang="en-US"/>
          </a:p>
        </p:txBody>
      </p:sp>
    </p:spTree>
    <p:extLst>
      <p:ext uri="{BB962C8B-B14F-4D97-AF65-F5344CB8AC3E}">
        <p14:creationId xmlns:p14="http://schemas.microsoft.com/office/powerpoint/2010/main" val="1349136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099" y="658171"/>
            <a:ext cx="5877329"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2867347"/>
            <a:ext cx="5632450" cy="2775432"/>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1860168"/>
            <a:ext cx="6229350" cy="940182"/>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7" name="Picture 6" descr="Project Firstline logo. &#10;CDC's National Training Collaborative for Healthcare Infection Prevention &amp; Control.">
            <a:extLst>
              <a:ext uri="{FF2B5EF4-FFF2-40B4-BE49-F238E27FC236}">
                <a16:creationId xmlns:a16="http://schemas.microsoft.com/office/drawing/2014/main" id="{65562C03-035D-47CB-B217-3E1B32688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100" y="5642779"/>
            <a:ext cx="2678829" cy="1005259"/>
          </a:xfrm>
          <a:prstGeom prst="rect">
            <a:avLst/>
          </a:prstGeom>
        </p:spPr>
      </p:pic>
      <p:pic>
        <p:nvPicPr>
          <p:cNvPr id="8" name="Picture 7" descr="Minnesota Department of Health">
            <a:extLst>
              <a:ext uri="{FF2B5EF4-FFF2-40B4-BE49-F238E27FC236}">
                <a16:creationId xmlns:a16="http://schemas.microsoft.com/office/drawing/2014/main" id="{37269281-4FF1-4F0E-8862-3AF1DFA6D03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906531" y="5836647"/>
            <a:ext cx="930673" cy="640079"/>
          </a:xfrm>
          <a:prstGeom prst="rect">
            <a:avLst/>
          </a:prstGeom>
        </p:spPr>
      </p:pic>
      <p:sp>
        <p:nvSpPr>
          <p:cNvPr id="9" name="Text Placeholder 17">
            <a:extLst>
              <a:ext uri="{FF2B5EF4-FFF2-40B4-BE49-F238E27FC236}">
                <a16:creationId xmlns:a16="http://schemas.microsoft.com/office/drawing/2014/main" id="{538342EC-3E13-4BDF-AB6F-45491A8002E7}"/>
              </a:ext>
            </a:extLst>
          </p:cNvPr>
          <p:cNvSpPr>
            <a:spLocks noGrp="1"/>
          </p:cNvSpPr>
          <p:nvPr>
            <p:ph type="body" sz="quarter" idx="12" hasCustomPrompt="1"/>
          </p:nvPr>
        </p:nvSpPr>
        <p:spPr>
          <a:xfrm>
            <a:off x="237254" y="-244555"/>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6558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2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Hid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263FA4-BB70-BB63-10F1-E9E36F89E82B}"/>
              </a:ext>
              <a:ext uri="{C183D7F6-B498-43B3-948B-1728B52AA6E4}">
                <adec:decorative xmlns:adec="http://schemas.microsoft.com/office/drawing/2017/decorative" val="1"/>
              </a:ext>
            </a:extLst>
          </p:cNvPr>
          <p:cNvSpPr txBox="1"/>
          <p:nvPr userDrawn="1"/>
        </p:nvSpPr>
        <p:spPr>
          <a:xfrm>
            <a:off x="4123112" y="6449088"/>
            <a:ext cx="7921105"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1308633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818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DC Project Firstline">
            <a:extLst>
              <a:ext uri="{FF2B5EF4-FFF2-40B4-BE49-F238E27FC236}">
                <a16:creationId xmlns:a16="http://schemas.microsoft.com/office/drawing/2014/main" id="{2C2A5AE3-75A6-4DBF-A687-AF1CEC762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5" name="Picture 14" descr="Minnesota Department of Health">
            <a:extLst>
              <a:ext uri="{FF2B5EF4-FFF2-40B4-BE49-F238E27FC236}">
                <a16:creationId xmlns:a16="http://schemas.microsoft.com/office/drawing/2014/main" id="{76EDC7CF-8E3C-4F1C-B344-7DA9D3E57C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
        <p:nvSpPr>
          <p:cNvPr id="4" name="TextBox 3">
            <a:extLst>
              <a:ext uri="{FF2B5EF4-FFF2-40B4-BE49-F238E27FC236}">
                <a16:creationId xmlns:a16="http://schemas.microsoft.com/office/drawing/2014/main" id="{B78B58FF-D157-8407-EF88-829844014782}"/>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Fidgeting Felix</a:t>
            </a:r>
          </a:p>
        </p:txBody>
      </p:sp>
    </p:spTree>
    <p:extLst>
      <p:ext uri="{BB962C8B-B14F-4D97-AF65-F5344CB8AC3E}">
        <p14:creationId xmlns:p14="http://schemas.microsoft.com/office/powerpoint/2010/main" val="91187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0" name="Picture 9" descr="CDC Project Firstline">
            <a:extLst>
              <a:ext uri="{FF2B5EF4-FFF2-40B4-BE49-F238E27FC236}">
                <a16:creationId xmlns:a16="http://schemas.microsoft.com/office/drawing/2014/main" id="{2AE040BE-7000-4CEF-BB43-905EB1B58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1" name="Picture 10" descr="Minnesota Department of Health">
            <a:extLst>
              <a:ext uri="{FF2B5EF4-FFF2-40B4-BE49-F238E27FC236}">
                <a16:creationId xmlns:a16="http://schemas.microsoft.com/office/drawing/2014/main" id="{0C5B972E-92AE-417A-ADE9-70320E8497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1289507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1032" name="Picture 8" descr="HD Round Circle Pink Outline Instagram IG Logo Icon PNG | Citypng">
            <a:extLst>
              <a:ext uri="{FF2B5EF4-FFF2-40B4-BE49-F238E27FC236}">
                <a16:creationId xmlns:a16="http://schemas.microsoft.com/office/drawing/2014/main" id="{A2AF4C21-DE52-04AB-A729-47003E231DD3}"/>
              </a:ext>
            </a:extLst>
          </p:cNvPr>
          <p:cNvPicPr>
            <a:picLocks noChangeAspect="1" noChangeArrowheads="1"/>
          </p:cNvPicPr>
          <p:nvPr userDrawn="1"/>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05063" y="4499618"/>
            <a:ext cx="670034" cy="502920"/>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descr="Envelope with solid fill">
            <a:extLst>
              <a:ext uri="{FF2B5EF4-FFF2-40B4-BE49-F238E27FC236}">
                <a16:creationId xmlns:a16="http://schemas.microsoft.com/office/drawing/2014/main" id="{5E501977-A7F2-9D76-AACB-3B0ABA5F00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84" y="2155987"/>
            <a:ext cx="457200" cy="457200"/>
          </a:xfrm>
          <a:prstGeom prst="rect">
            <a:avLst/>
          </a:prstGeom>
        </p:spPr>
      </p:pic>
      <p:pic>
        <p:nvPicPr>
          <p:cNvPr id="25" name="Graphic 24" descr="World with solid fill">
            <a:extLst>
              <a:ext uri="{FF2B5EF4-FFF2-40B4-BE49-F238E27FC236}">
                <a16:creationId xmlns:a16="http://schemas.microsoft.com/office/drawing/2014/main" id="{70848516-2EF9-AD17-3097-8B91BE0377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76242"/>
            <a:ext cx="457200" cy="457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922710" y="1577628"/>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569896" cy="4175760"/>
          </a:xfrm>
        </p:spPr>
        <p:txBody>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2357FA59-4967-5A6D-A0AB-3AC0D6C3840E}"/>
              </a:ext>
            </a:extLst>
          </p:cNvPr>
          <p:cNvSpPr>
            <a:spLocks noGrp="1"/>
          </p:cNvSpPr>
          <p:nvPr>
            <p:ph idx="18"/>
          </p:nvPr>
        </p:nvSpPr>
        <p:spPr>
          <a:xfrm>
            <a:off x="918222" y="2163887"/>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1F9E3666-5F1B-731C-F0C5-30CFC5413457}"/>
              </a:ext>
            </a:extLst>
          </p:cNvPr>
          <p:cNvSpPr>
            <a:spLocks noGrp="1"/>
          </p:cNvSpPr>
          <p:nvPr>
            <p:ph idx="19"/>
          </p:nvPr>
        </p:nvSpPr>
        <p:spPr>
          <a:xfrm>
            <a:off x="918222" y="2750146"/>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FF247AC3-9D68-9706-E6D8-9452EFB20179}"/>
              </a:ext>
            </a:extLst>
          </p:cNvPr>
          <p:cNvSpPr>
            <a:spLocks noGrp="1"/>
          </p:cNvSpPr>
          <p:nvPr>
            <p:ph idx="20"/>
          </p:nvPr>
        </p:nvSpPr>
        <p:spPr>
          <a:xfrm>
            <a:off x="918222" y="3334509"/>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3C96D949-576E-BAE8-58B8-CB9B4ED6973A}"/>
              </a:ext>
            </a:extLst>
          </p:cNvPr>
          <p:cNvSpPr>
            <a:spLocks noGrp="1"/>
          </p:cNvSpPr>
          <p:nvPr>
            <p:ph idx="21"/>
          </p:nvPr>
        </p:nvSpPr>
        <p:spPr>
          <a:xfrm>
            <a:off x="918222" y="3913470"/>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1587E9F7-40A0-DC06-80BA-66972C6E9CD7}"/>
              </a:ext>
            </a:extLst>
          </p:cNvPr>
          <p:cNvSpPr>
            <a:spLocks noGrp="1"/>
          </p:cNvSpPr>
          <p:nvPr>
            <p:ph idx="22"/>
          </p:nvPr>
        </p:nvSpPr>
        <p:spPr>
          <a:xfrm>
            <a:off x="918222" y="4516783"/>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pic>
        <p:nvPicPr>
          <p:cNvPr id="1026" name="Picture 2" descr="Circle, facebook, logo, media, network, social icon - Free download">
            <a:extLst>
              <a:ext uri="{FF2B5EF4-FFF2-40B4-BE49-F238E27FC236}">
                <a16:creationId xmlns:a16="http://schemas.microsoft.com/office/drawing/2014/main" id="{A84B7D44-2AC6-58B7-F729-A30DD52C15E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1480" y="27439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rcle, twitter icon - Free download on Iconfinder">
            <a:extLst>
              <a:ext uri="{FF2B5EF4-FFF2-40B4-BE49-F238E27FC236}">
                <a16:creationId xmlns:a16="http://schemas.microsoft.com/office/drawing/2014/main" id="{25B3E10B-128A-D862-B460-EF38BDA3B62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480" y="331818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rcle Linkedin Icon - 8334 - Dryicons">
            <a:extLst>
              <a:ext uri="{FF2B5EF4-FFF2-40B4-BE49-F238E27FC236}">
                <a16:creationId xmlns:a16="http://schemas.microsoft.com/office/drawing/2014/main" id="{01A37AD4-F916-F6A9-1C0E-C9CE37CFEB7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480" y="391347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7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ntent Slide">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391399" y="725168"/>
            <a:ext cx="4307606"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391399" y="2041284"/>
            <a:ext cx="4000501" cy="277543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117823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285750" y="150360"/>
            <a:ext cx="10515600" cy="989250"/>
          </a:xfrm>
        </p:spPr>
        <p:txBody>
          <a:bodyPr/>
          <a:lstStyle>
            <a:lvl1pPr>
              <a:defRPr sz="4000" cap="none">
                <a:solidFill>
                  <a:schemeClr val="bg1"/>
                </a:solidFill>
              </a:defRPr>
            </a:lvl1pPr>
          </a:lstStyle>
          <a:p>
            <a:r>
              <a:rPr lang="en-US"/>
              <a:t>Click to edit master title style</a:t>
            </a:r>
          </a:p>
        </p:txBody>
      </p:sp>
      <p:sp>
        <p:nvSpPr>
          <p:cNvPr id="3" name="Text Placeholder 17">
            <a:extLst>
              <a:ext uri="{FF2B5EF4-FFF2-40B4-BE49-F238E27FC236}">
                <a16:creationId xmlns:a16="http://schemas.microsoft.com/office/drawing/2014/main" id="{A8E2D00B-47CE-432F-9154-85AB004B95A4}"/>
              </a:ext>
            </a:extLst>
          </p:cNvPr>
          <p:cNvSpPr>
            <a:spLocks noGrp="1"/>
          </p:cNvSpPr>
          <p:nvPr>
            <p:ph type="body" sz="quarter" idx="11" hasCustomPrompt="1"/>
          </p:nvPr>
        </p:nvSpPr>
        <p:spPr>
          <a:xfrm>
            <a:off x="285750" y="1139610"/>
            <a:ext cx="6229350" cy="588953"/>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0091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correct">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3134523"/>
            <a:ext cx="10515600" cy="588954"/>
          </a:xfrm>
        </p:spPr>
        <p:txBody>
          <a:bodyPr/>
          <a:lstStyle>
            <a:lvl1pPr algn="ctr">
              <a:defRPr sz="4000" cap="none">
                <a:solidFill>
                  <a:schemeClr val="bg1"/>
                </a:solidFill>
              </a:defRPr>
            </a:lvl1pPr>
          </a:lstStyle>
          <a:p>
            <a:r>
              <a:rPr lang="en-US"/>
              <a:t>Click to edit master title style</a:t>
            </a:r>
          </a:p>
        </p:txBody>
      </p:sp>
      <p:sp>
        <p:nvSpPr>
          <p:cNvPr id="4" name="Rectangle: Rounded Corners 3">
            <a:extLst>
              <a:ext uri="{FF2B5EF4-FFF2-40B4-BE49-F238E27FC236}">
                <a16:creationId xmlns:a16="http://schemas.microsoft.com/office/drawing/2014/main" id="{D743AD92-4273-47E9-82F0-71B5380AFF89}"/>
              </a:ext>
            </a:extLst>
          </p:cNvPr>
          <p:cNvSpPr/>
          <p:nvPr userDrawn="1"/>
        </p:nvSpPr>
        <p:spPr>
          <a:xfrm>
            <a:off x="4289425" y="398957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5" name="Text Placeholder 15">
            <a:extLst>
              <a:ext uri="{FF2B5EF4-FFF2-40B4-BE49-F238E27FC236}">
                <a16:creationId xmlns:a16="http://schemas.microsoft.com/office/drawing/2014/main" id="{BD068E06-E0B9-41FA-B4FC-9985213DBB66}"/>
              </a:ext>
            </a:extLst>
          </p:cNvPr>
          <p:cNvSpPr>
            <a:spLocks noGrp="1"/>
          </p:cNvSpPr>
          <p:nvPr>
            <p:ph type="body" sz="quarter" idx="10"/>
          </p:nvPr>
        </p:nvSpPr>
        <p:spPr>
          <a:xfrm>
            <a:off x="4289425" y="408067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104382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rect">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4175" y="1834158"/>
            <a:ext cx="5102300" cy="377127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7" name="Text Placeholder 17">
            <a:extLst>
              <a:ext uri="{FF2B5EF4-FFF2-40B4-BE49-F238E27FC236}">
                <a16:creationId xmlns:a16="http://schemas.microsoft.com/office/drawing/2014/main" id="{567432D7-31CA-484D-9518-A8A7B13F4944}"/>
              </a:ext>
            </a:extLst>
          </p:cNvPr>
          <p:cNvSpPr>
            <a:spLocks noGrp="1"/>
          </p:cNvSpPr>
          <p:nvPr>
            <p:ph type="body" sz="quarter" idx="11" hasCustomPrompt="1"/>
          </p:nvPr>
        </p:nvSpPr>
        <p:spPr>
          <a:xfrm>
            <a:off x="2981325" y="1045444"/>
            <a:ext cx="6229350" cy="588953"/>
          </a:xfrm>
        </p:spPr>
        <p:txBody>
          <a:bodyPr anchor="b"/>
          <a:lstStyle>
            <a:lvl1pPr marL="0" indent="0" algn="ctr">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Title 1">
            <a:extLst>
              <a:ext uri="{FF2B5EF4-FFF2-40B4-BE49-F238E27FC236}">
                <a16:creationId xmlns:a16="http://schemas.microsoft.com/office/drawing/2014/main" id="{BC6AE33C-33C6-4878-BF4B-C3D759FB48E2}"/>
              </a:ext>
            </a:extLst>
          </p:cNvPr>
          <p:cNvSpPr>
            <a:spLocks noGrp="1"/>
          </p:cNvSpPr>
          <p:nvPr>
            <p:ph type="title" hasCustomPrompt="1"/>
          </p:nvPr>
        </p:nvSpPr>
        <p:spPr>
          <a:xfrm>
            <a:off x="838200" y="378260"/>
            <a:ext cx="10515600" cy="588954"/>
          </a:xfrm>
        </p:spPr>
        <p:txBody>
          <a:bodyPr/>
          <a:lstStyle>
            <a:lvl1pPr algn="ctr">
              <a:defRPr sz="400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115710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rrect">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567432D7-31CA-484D-9518-A8A7B13F4944}"/>
              </a:ext>
            </a:extLst>
          </p:cNvPr>
          <p:cNvSpPr>
            <a:spLocks noGrp="1"/>
          </p:cNvSpPr>
          <p:nvPr>
            <p:ph type="body" sz="quarter" idx="11" hasCustomPrompt="1"/>
          </p:nvPr>
        </p:nvSpPr>
        <p:spPr>
          <a:xfrm>
            <a:off x="6734173" y="2475233"/>
            <a:ext cx="5102301" cy="2495778"/>
          </a:xfrm>
        </p:spPr>
        <p:txBody>
          <a:bodyPr anchor="ctr"/>
          <a:lstStyle>
            <a:lvl1pPr marL="0" indent="0" algn="ctr">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Title 1">
            <a:extLst>
              <a:ext uri="{FF2B5EF4-FFF2-40B4-BE49-F238E27FC236}">
                <a16:creationId xmlns:a16="http://schemas.microsoft.com/office/drawing/2014/main" id="{BC6AE33C-33C6-4878-BF4B-C3D759FB48E2}"/>
              </a:ext>
            </a:extLst>
          </p:cNvPr>
          <p:cNvSpPr>
            <a:spLocks noGrp="1"/>
          </p:cNvSpPr>
          <p:nvPr>
            <p:ph type="title" hasCustomPrompt="1"/>
          </p:nvPr>
        </p:nvSpPr>
        <p:spPr>
          <a:xfrm>
            <a:off x="838200" y="378260"/>
            <a:ext cx="10515600" cy="588954"/>
          </a:xfrm>
        </p:spPr>
        <p:txBody>
          <a:bodyPr/>
          <a:lstStyle>
            <a:lvl1pPr algn="l">
              <a:defRPr sz="400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373502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7" name="Picture 6" descr="CDC Project Firstline">
            <a:extLst>
              <a:ext uri="{FF2B5EF4-FFF2-40B4-BE49-F238E27FC236}">
                <a16:creationId xmlns:a16="http://schemas.microsoft.com/office/drawing/2014/main" id="{C83CFC66-B7C8-43E9-B8D0-CAADDC02C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8" name="Picture 7" descr="Minnesota Department of Health">
            <a:extLst>
              <a:ext uri="{FF2B5EF4-FFF2-40B4-BE49-F238E27FC236}">
                <a16:creationId xmlns:a16="http://schemas.microsoft.com/office/drawing/2014/main" id="{035AD498-6DC3-4074-B0F7-B4070D79ED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
        <p:nvSpPr>
          <p:cNvPr id="4" name="TextBox 3">
            <a:extLst>
              <a:ext uri="{FF2B5EF4-FFF2-40B4-BE49-F238E27FC236}">
                <a16:creationId xmlns:a16="http://schemas.microsoft.com/office/drawing/2014/main" id="{66A9234C-3D09-08E1-9B65-5947F74A8503}"/>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chemeClr val="tx2"/>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Fidgeting Felix</a:t>
            </a:r>
          </a:p>
        </p:txBody>
      </p:sp>
    </p:spTree>
    <p:extLst>
      <p:ext uri="{BB962C8B-B14F-4D97-AF65-F5344CB8AC3E}">
        <p14:creationId xmlns:p14="http://schemas.microsoft.com/office/powerpoint/2010/main" val="425076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pic>
        <p:nvPicPr>
          <p:cNvPr id="7" name="Picture 6" descr="CDC Project Firstline">
            <a:extLst>
              <a:ext uri="{FF2B5EF4-FFF2-40B4-BE49-F238E27FC236}">
                <a16:creationId xmlns:a16="http://schemas.microsoft.com/office/drawing/2014/main" id="{4E89F256-4C8B-442E-805B-C66F981647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8" name="Picture 7" descr="Minnesota Department of Health">
            <a:extLst>
              <a:ext uri="{FF2B5EF4-FFF2-40B4-BE49-F238E27FC236}">
                <a16:creationId xmlns:a16="http://schemas.microsoft.com/office/drawing/2014/main" id="{1F087171-91D9-4F63-AB96-1FAB84486A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
        <p:nvSpPr>
          <p:cNvPr id="4" name="TextBox 3">
            <a:extLst>
              <a:ext uri="{FF2B5EF4-FFF2-40B4-BE49-F238E27FC236}">
                <a16:creationId xmlns:a16="http://schemas.microsoft.com/office/drawing/2014/main" id="{A42C9BC4-C7BD-459F-E159-BB66575809A7}"/>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Fidgeting Felix</a:t>
            </a:r>
          </a:p>
        </p:txBody>
      </p:sp>
    </p:spTree>
    <p:extLst>
      <p:ext uri="{BB962C8B-B14F-4D97-AF65-F5344CB8AC3E}">
        <p14:creationId xmlns:p14="http://schemas.microsoft.com/office/powerpoint/2010/main" val="42354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9" name="Picture 8" descr="CDC Project Firstline">
            <a:extLst>
              <a:ext uri="{FF2B5EF4-FFF2-40B4-BE49-F238E27FC236}">
                <a16:creationId xmlns:a16="http://schemas.microsoft.com/office/drawing/2014/main" id="{A7EB2454-E3C1-4535-8069-1A633A201F1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0" name="Picture 9" descr="Minnesota Department of Health">
            <a:extLst>
              <a:ext uri="{FF2B5EF4-FFF2-40B4-BE49-F238E27FC236}">
                <a16:creationId xmlns:a16="http://schemas.microsoft.com/office/drawing/2014/main" id="{EC9AAE2E-84F8-49BF-BDEB-EDDC2CF9F5B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
        <p:nvSpPr>
          <p:cNvPr id="4" name="TextBox 3">
            <a:extLst>
              <a:ext uri="{FF2B5EF4-FFF2-40B4-BE49-F238E27FC236}">
                <a16:creationId xmlns:a16="http://schemas.microsoft.com/office/drawing/2014/main" id="{FB7ED476-63E5-4C9C-DDF1-6AD3F786F12C}"/>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Interactive Resources| Fidgeting Felix</a:t>
            </a:r>
          </a:p>
        </p:txBody>
      </p:sp>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63" r:id="rId3"/>
    <p:sldLayoutId id="2147483685" r:id="rId4"/>
    <p:sldLayoutId id="2147483686" r:id="rId5"/>
    <p:sldLayoutId id="2147483687" r:id="rId6"/>
    <p:sldLayoutId id="2147483664" r:id="rId7"/>
    <p:sldLayoutId id="2147483665" r:id="rId8"/>
    <p:sldLayoutId id="2147483666" r:id="rId9"/>
    <p:sldLayoutId id="2147483678" r:id="rId10"/>
    <p:sldLayoutId id="2147483691" r:id="rId11"/>
    <p:sldLayoutId id="2147483683" r:id="rId12"/>
    <p:sldLayoutId id="2147483674" r:id="rId13"/>
    <p:sldLayoutId id="2147483689" r:id="rId14"/>
    <p:sldLayoutId id="2147483690" r:id="rId15"/>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3.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28.png"/><Relationship Id="rId5" Type="http://schemas.openxmlformats.org/officeDocument/2006/relationships/slide" Target="slide12.xml"/><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7.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28.png"/><Relationship Id="rId5" Type="http://schemas.openxmlformats.org/officeDocument/2006/relationships/slide" Target="slide16.xml"/><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9.xml"/><Relationship Id="rId7" Type="http://schemas.openxmlformats.org/officeDocument/2006/relationships/slide" Target="slide20.xml"/><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ustomXml" Target="../../customXml/item2.xml"/><Relationship Id="rId2" Type="http://schemas.openxmlformats.org/officeDocument/2006/relationships/customXml" Target="../../customXml/item18.xml"/><Relationship Id="rId1" Type="http://schemas.openxmlformats.org/officeDocument/2006/relationships/customXml" Target="../../customXml/item20.xml"/><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22.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23.xml"/><Relationship Id="rId11" Type="http://schemas.openxmlformats.org/officeDocument/2006/relationships/image" Target="../media/image28.png"/><Relationship Id="rId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25.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28.png"/><Relationship Id="rId5" Type="http://schemas.openxmlformats.org/officeDocument/2006/relationships/slide" Target="slide26.xml"/><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28.xml"/><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ustomXml" Target="../../customXml/item17.xml"/><Relationship Id="rId7" Type="http://schemas.openxmlformats.org/officeDocument/2006/relationships/image" Target="../media/image20.png"/><Relationship Id="rId2" Type="http://schemas.openxmlformats.org/officeDocument/2006/relationships/customXml" Target="../../customXml/item22.xml"/><Relationship Id="rId1" Type="http://schemas.openxmlformats.org/officeDocument/2006/relationships/customXml" Target="../../customXml/item29.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customXml" Target="../../customXml/item38.xml"/><Relationship Id="rId7" Type="http://schemas.openxmlformats.org/officeDocument/2006/relationships/image" Target="../media/image37.png"/><Relationship Id="rId2" Type="http://schemas.openxmlformats.org/officeDocument/2006/relationships/customXml" Target="../../customXml/item33.xml"/><Relationship Id="rId1" Type="http://schemas.openxmlformats.org/officeDocument/2006/relationships/customXml" Target="../../customXml/item35.xml"/><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33.xml.rels><?xml version="1.0" encoding="UTF-8" standalone="yes"?>
<Relationships xmlns="http://schemas.openxmlformats.org/package/2006/relationships"><Relationship Id="rId8" Type="http://schemas.openxmlformats.org/officeDocument/2006/relationships/hyperlink" Target="https://www.instagram.com/mnhealth/" TargetMode="External"/><Relationship Id="rId13" Type="http://schemas.openxmlformats.org/officeDocument/2006/relationships/hyperlink" Target="https://www.facebook.com/CDCProjectFirstline" TargetMode="External"/><Relationship Id="rId3" Type="http://schemas.openxmlformats.org/officeDocument/2006/relationships/hyperlink" Target="https://www.health.mn.gov/projectfirstline" TargetMode="External"/><Relationship Id="rId7" Type="http://schemas.openxmlformats.org/officeDocument/2006/relationships/hyperlink" Target="https://www.linkedin.com/company/mnhealth/" TargetMode="External"/><Relationship Id="rId12" Type="http://schemas.openxmlformats.org/officeDocument/2006/relationships/hyperlink" Target="https://www.cdc.gov/infectioncontrol/projectfirstline/index.html" TargetMode="External"/><Relationship Id="rId2" Type="http://schemas.openxmlformats.org/officeDocument/2006/relationships/notesSlide" Target="../notesSlides/notesSlide14.xml"/><Relationship Id="rId16" Type="http://schemas.openxmlformats.org/officeDocument/2006/relationships/hyperlink" Target="https://tools.cdc.gov/campaignproxyservice/subscriptions.aspx?topic_id=USCDC_2104" TargetMode="External"/><Relationship Id="rId1" Type="http://schemas.openxmlformats.org/officeDocument/2006/relationships/slideLayout" Target="../slideLayouts/slideLayout15.xml"/><Relationship Id="rId6" Type="http://schemas.openxmlformats.org/officeDocument/2006/relationships/hyperlink" Target="https://twitter.com/mnhealth/" TargetMode="External"/><Relationship Id="rId11" Type="http://schemas.openxmlformats.org/officeDocument/2006/relationships/hyperlink" Target="https://www.health.state.mn.us/facilities/patientsafety/infectioncontrol/pfl/training/fsskin.pdf" TargetMode="External"/><Relationship Id="rId5" Type="http://schemas.openxmlformats.org/officeDocument/2006/relationships/hyperlink" Target="https://www.facebook.com/mnhealth/" TargetMode="External"/><Relationship Id="rId15" Type="http://schemas.openxmlformats.org/officeDocument/2006/relationships/hyperlink" Target="https://www.cdc.gov/infectioncontrol/projectfirstline/images/lockscreen-needle.jpg" TargetMode="External"/><Relationship Id="rId10" Type="http://schemas.openxmlformats.org/officeDocument/2006/relationships/hyperlink" Target="https://www.health.state.mn.us/facilities/patientsafety/infectioncontrol/pfl/training/fsblood.pdf" TargetMode="External"/><Relationship Id="rId4" Type="http://schemas.openxmlformats.org/officeDocument/2006/relationships/hyperlink" Target="https://public.govdelivery.com/accounts/MNMDH/subscriber/new?topic_id=MNMDH_673" TargetMode="External"/><Relationship Id="rId9" Type="http://schemas.openxmlformats.org/officeDocument/2006/relationships/hyperlink" Target="https://www.cdc.gov/infectioncontrol/projectfirstline/healthcare/interactive-Fidgeting-Felix.html" TargetMode="External"/><Relationship Id="rId14" Type="http://schemas.openxmlformats.org/officeDocument/2006/relationships/hyperlink" Target="https://twitter.com/CDC_Firstline"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9.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slide" Target="slide10.xml"/><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B4480D-F2B3-0593-DE55-CBB79AB82E12}"/>
              </a:ext>
            </a:extLst>
          </p:cNvPr>
          <p:cNvSpPr>
            <a:spLocks noGrp="1"/>
          </p:cNvSpPr>
          <p:nvPr>
            <p:ph type="title"/>
          </p:nvPr>
        </p:nvSpPr>
        <p:spPr/>
        <p:txBody>
          <a:bodyPr anchor="ctr"/>
          <a:lstStyle/>
          <a:p>
            <a:r>
              <a:rPr lang="en-US" dirty="0"/>
              <a:t>Presenter Notes:</a:t>
            </a:r>
          </a:p>
        </p:txBody>
      </p:sp>
      <p:sp>
        <p:nvSpPr>
          <p:cNvPr id="10" name="Content Placeholder 9">
            <a:extLst>
              <a:ext uri="{FF2B5EF4-FFF2-40B4-BE49-F238E27FC236}">
                <a16:creationId xmlns:a16="http://schemas.microsoft.com/office/drawing/2014/main" id="{8F030E5A-8D14-6E77-AFD6-080EE0C1A4C3}"/>
              </a:ext>
            </a:extLst>
          </p:cNvPr>
          <p:cNvSpPr>
            <a:spLocks noGrp="1"/>
          </p:cNvSpPr>
          <p:nvPr>
            <p:ph idx="1"/>
          </p:nvPr>
        </p:nvSpPr>
        <p:spPr>
          <a:xfrm>
            <a:off x="850605" y="1752562"/>
            <a:ext cx="10356111" cy="4149473"/>
          </a:xfrm>
        </p:spPr>
        <p:txBody>
          <a:bodyPr/>
          <a:lstStyle/>
          <a:p>
            <a:r>
              <a:rPr lang="en-US" dirty="0"/>
              <a:t>Put the Slide Show into “Presenter Mode”</a:t>
            </a:r>
          </a:p>
          <a:p>
            <a:pPr lvl="1"/>
            <a:r>
              <a:rPr lang="en-US" sz="2000" dirty="0"/>
              <a:t>Slide Show &gt; From Beginning</a:t>
            </a:r>
          </a:p>
          <a:p>
            <a:r>
              <a:rPr lang="en-US" dirty="0"/>
              <a:t>Navigate using the hyperlinked image tiles and yellow buttons</a:t>
            </a:r>
          </a:p>
          <a:p>
            <a:pPr lvl="1"/>
            <a:r>
              <a:rPr lang="en-US" sz="2000" dirty="0"/>
              <a:t>Click the “Start” and “Next” buttons to advance to the next slide</a:t>
            </a:r>
          </a:p>
          <a:p>
            <a:pPr lvl="1"/>
            <a:r>
              <a:rPr lang="en-US" sz="2000" dirty="0"/>
              <a:t>Click a correct image tile to advance to the Correct answer slide </a:t>
            </a:r>
          </a:p>
          <a:p>
            <a:pPr lvl="1"/>
            <a:r>
              <a:rPr lang="en-US" sz="2000" dirty="0"/>
              <a:t>Click an incorrect image tile to advance to an Incorrect answer slide</a:t>
            </a:r>
          </a:p>
          <a:p>
            <a:pPr lvl="1"/>
            <a:r>
              <a:rPr lang="en-US" sz="2000" dirty="0"/>
              <a:t>Click the “Try Again” button to return to the question slide</a:t>
            </a:r>
          </a:p>
          <a:p>
            <a:r>
              <a:rPr lang="en-US" sz="2000" dirty="0"/>
              <a:t>Please do not make any edits to this presentation</a:t>
            </a:r>
          </a:p>
        </p:txBody>
      </p:sp>
    </p:spTree>
    <p:extLst>
      <p:ext uri="{BB962C8B-B14F-4D97-AF65-F5344CB8AC3E}">
        <p14:creationId xmlns:p14="http://schemas.microsoft.com/office/powerpoint/2010/main" val="2430199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dirty="0"/>
              <a:t>CORRECT!</a:t>
            </a:r>
            <a:r>
              <a:rPr lang="en-US" sz="800" b="0" dirty="0">
                <a:solidFill>
                  <a:srgbClr val="4E4270"/>
                </a:solidFill>
                <a:uFill>
                  <a:solidFill>
                    <a:srgbClr val="31406C"/>
                  </a:solidFill>
                </a:uFill>
              </a:rPr>
              <a:t> 2</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Put on Gloves</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dirty="0">
                <a:solidFill>
                  <a:srgbClr val="FFFFFF"/>
                </a:solidFill>
                <a:effectLst/>
                <a:latin typeface="Avenir LT Std 55 Roman"/>
              </a:rPr>
              <a:t>Inserting an IV can expose you to blood that might have germs in it. That's why you protect your hands by putting on gloves.</a:t>
            </a:r>
          </a:p>
        </p:txBody>
      </p:sp>
      <p:pic>
        <p:nvPicPr>
          <p:cNvPr id="1025" name="Picture 1" descr="Putting on gloves">
            <a:extLst>
              <a:ext uri="{FF2B5EF4-FFF2-40B4-BE49-F238E27FC236}">
                <a16:creationId xmlns:a16="http://schemas.microsoft.com/office/drawing/2014/main" id="{9AF278AF-8DBC-4CFD-804E-95CEF8631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dirty="0">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dirty="0">
              <a:solidFill>
                <a:srgbClr val="133E68"/>
              </a:solidFill>
              <a:uFill>
                <a:solidFill>
                  <a:schemeClr val="accent6"/>
                </a:solidFill>
              </a:uFill>
            </a:endParaRPr>
          </a:p>
        </p:txBody>
      </p:sp>
    </p:spTree>
    <p:extLst>
      <p:ext uri="{BB962C8B-B14F-4D97-AF65-F5344CB8AC3E}">
        <p14:creationId xmlns:p14="http://schemas.microsoft.com/office/powerpoint/2010/main" val="327777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F0B44D-24C0-0628-88A0-A12B8807AAB5}"/>
              </a:ext>
            </a:extLst>
          </p:cNvPr>
          <p:cNvSpPr>
            <a:spLocks noGrp="1"/>
          </p:cNvSpPr>
          <p:nvPr>
            <p:ph type="title"/>
          </p:nvPr>
        </p:nvSpPr>
        <p:spPr>
          <a:xfrm>
            <a:off x="285748" y="352697"/>
            <a:ext cx="11906251" cy="786912"/>
          </a:xfrm>
        </p:spPr>
        <p:txBody>
          <a:bodyPr/>
          <a:lstStyle/>
          <a:p>
            <a:r>
              <a:rPr lang="en-US" sz="3900" dirty="0"/>
              <a:t>Now that you have your gloves on, what’s next?</a:t>
            </a:r>
          </a:p>
        </p:txBody>
      </p:sp>
      <p:sp>
        <p:nvSpPr>
          <p:cNvPr id="5" name="Text Placeholder 4">
            <a:extLst>
              <a:ext uri="{FF2B5EF4-FFF2-40B4-BE49-F238E27FC236}">
                <a16:creationId xmlns:a16="http://schemas.microsoft.com/office/drawing/2014/main" id="{09B50105-33FC-5319-335F-44B583A8BC86}"/>
              </a:ext>
            </a:extLst>
          </p:cNvPr>
          <p:cNvSpPr>
            <a:spLocks noGrp="1"/>
          </p:cNvSpPr>
          <p:nvPr>
            <p:ph type="body" sz="quarter" idx="11"/>
          </p:nvPr>
        </p:nvSpPr>
        <p:spPr/>
        <p:txBody>
          <a:bodyPr/>
          <a:lstStyle/>
          <a:p>
            <a:r>
              <a:rPr lang="en-US" dirty="0"/>
              <a:t>Select the correct option.</a:t>
            </a:r>
          </a:p>
        </p:txBody>
      </p:sp>
      <p:pic>
        <p:nvPicPr>
          <p:cNvPr id="2054" name="Picture 6" descr="Disinfect Felix's Skin button">
            <a:hlinkClick r:id="rId3" action="ppaction://hlinksldjump"/>
            <a:extLst>
              <a:ext uri="{FF2B5EF4-FFF2-40B4-BE49-F238E27FC236}">
                <a16:creationId xmlns:a16="http://schemas.microsoft.com/office/drawing/2014/main" id="{758C4441-7790-4B58-8852-8A3ED1B27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03" y="172856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move Gloves button">
            <a:hlinkClick r:id="rId5" action="ppaction://hlinksldjump"/>
            <a:extLst>
              <a:ext uri="{FF2B5EF4-FFF2-40B4-BE49-F238E27FC236}">
                <a16:creationId xmlns:a16="http://schemas.microsoft.com/office/drawing/2014/main" id="{96FB9706-A2F8-443C-8DB4-96DA36472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178" y="171732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pose of Used Supplies button">
            <a:hlinkClick r:id="rId5" action="ppaction://hlinksldjump"/>
            <a:extLst>
              <a:ext uri="{FF2B5EF4-FFF2-40B4-BE49-F238E27FC236}">
                <a16:creationId xmlns:a16="http://schemas.microsoft.com/office/drawing/2014/main" id="{1FAA6A24-D526-4E4A-A1C2-778DAEDF3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8444"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ert I V button">
            <a:hlinkClick r:id="rId5" action="ppaction://hlinksldjump"/>
            <a:extLst>
              <a:ext uri="{FF2B5EF4-FFF2-40B4-BE49-F238E27FC236}">
                <a16:creationId xmlns:a16="http://schemas.microsoft.com/office/drawing/2014/main" id="{CF28D740-4458-4328-8757-FD2DBE760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419" y="1743458"/>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ut on Mask button">
            <a:hlinkClick r:id="rId5" action="ppaction://hlinksldjump"/>
            <a:extLst>
              <a:ext uri="{FF2B5EF4-FFF2-40B4-BE49-F238E27FC236}">
                <a16:creationId xmlns:a16="http://schemas.microsoft.com/office/drawing/2014/main" id="{8AE29837-5EAD-4535-8B3B-FCAFC4D7C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75" y="422146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5"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ut on Gown button">
            <a:hlinkClick r:id="rId5" action="ppaction://hlinksldjump"/>
            <a:extLst>
              <a:ext uri="{FF2B5EF4-FFF2-40B4-BE49-F238E27FC236}">
                <a16:creationId xmlns:a16="http://schemas.microsoft.com/office/drawing/2014/main" id="{ECB3446E-FE9F-4A0B-BEC6-D83003833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445" y="4227346"/>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5"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4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n-US" sz="800" u="sng" dirty="0">
                <a:solidFill>
                  <a:srgbClr val="2C406C"/>
                </a:solidFill>
                <a:uFill>
                  <a:solidFill>
                    <a:srgbClr val="31406C"/>
                  </a:solidFill>
                </a:uFill>
              </a:rPr>
              <a:t> 3</a:t>
            </a:r>
            <a:endParaRPr lang="en-US" u="sng" dirty="0">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dirty="0">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dirty="0">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6326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dirty="0"/>
              <a:t>CORRECT!</a:t>
            </a:r>
            <a:r>
              <a:rPr lang="en-US" sz="800" b="0" dirty="0">
                <a:solidFill>
                  <a:srgbClr val="4E4270"/>
                </a:solidFill>
                <a:uFill>
                  <a:solidFill>
                    <a:srgbClr val="31406C"/>
                  </a:solidFill>
                </a:uFill>
              </a:rPr>
              <a:t> 3</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Disinfect Felix’s Skin</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latin typeface="Avenir LT Std 55 Roman"/>
              </a:rPr>
              <a:t>It is important to kill germs that might be on Felix's skin before you insert the IV, so the needle doesn't push those germs into his body.</a:t>
            </a:r>
          </a:p>
        </p:txBody>
      </p:sp>
      <p:pic>
        <p:nvPicPr>
          <p:cNvPr id="3076" name="Picture 4" descr="Disinfecting a patient's skin with an alcohol wipe">
            <a:extLst>
              <a:ext uri="{FF2B5EF4-FFF2-40B4-BE49-F238E27FC236}">
                <a16:creationId xmlns:a16="http://schemas.microsoft.com/office/drawing/2014/main" id="{F1923500-53AE-49A2-A694-4C615E661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597"/>
            <a:ext cx="5870448" cy="3773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180686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0C209F-D7C7-4602-6064-23565806C29D}"/>
              </a:ext>
            </a:extLst>
          </p:cNvPr>
          <p:cNvSpPr>
            <a:spLocks noGrp="1"/>
          </p:cNvSpPr>
          <p:nvPr>
            <p:ph type="ctrTitle"/>
          </p:nvPr>
        </p:nvSpPr>
        <p:spPr/>
        <p:txBody>
          <a:bodyPr/>
          <a:lstStyle/>
          <a:p>
            <a:r>
              <a:rPr lang="en-US" dirty="0"/>
              <a:t>FIDGETING FELIX</a:t>
            </a:r>
            <a:r>
              <a:rPr lang="en-US" sz="800" dirty="0">
                <a:solidFill>
                  <a:srgbClr val="644374"/>
                </a:solidFill>
              </a:rPr>
              <a:t> 2</a:t>
            </a:r>
          </a:p>
        </p:txBody>
      </p:sp>
      <p:sp>
        <p:nvSpPr>
          <p:cNvPr id="15" name="Subtitle 14">
            <a:extLst>
              <a:ext uri="{FF2B5EF4-FFF2-40B4-BE49-F238E27FC236}">
                <a16:creationId xmlns:a16="http://schemas.microsoft.com/office/drawing/2014/main" id="{C0683C71-05CB-4FEF-A2ED-0DEE5104EA83}"/>
              </a:ext>
            </a:extLst>
          </p:cNvPr>
          <p:cNvSpPr>
            <a:spLocks noGrp="1"/>
          </p:cNvSpPr>
          <p:nvPr>
            <p:ph type="subTitle" idx="1"/>
          </p:nvPr>
        </p:nvSpPr>
        <p:spPr/>
        <p:txBody>
          <a:bodyPr/>
          <a:lstStyle/>
          <a:p>
            <a:r>
              <a:rPr lang="en-US"/>
              <a:t>As you get the IV ready to insert, you notice Felix rubbing his arm where you just disinfected it.</a:t>
            </a:r>
          </a:p>
        </p:txBody>
      </p:sp>
      <p:pic>
        <p:nvPicPr>
          <p:cNvPr id="1027" name="Picture 3" descr="Felix, a small boy, sitting in a wheelchair">
            <a:extLst>
              <a:ext uri="{FF2B5EF4-FFF2-40B4-BE49-F238E27FC236}">
                <a16:creationId xmlns:a16="http://schemas.microsoft.com/office/drawing/2014/main" id="{CBBB0B54-36B5-47F1-BF96-C0A805E28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181"/>
            <a:ext cx="5870448" cy="498147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6E5A9FC-0F42-4208-81EF-EC707E236180}"/>
              </a:ext>
            </a:extLst>
          </p:cNvPr>
          <p:cNvSpPr>
            <a:spLocks noGrp="1"/>
          </p:cNvSpPr>
          <p:nvPr>
            <p:ph type="body" sz="quarter" idx="10"/>
          </p:nvPr>
        </p:nvSpPr>
        <p:spPr/>
        <p:txBody>
          <a:bodyPr/>
          <a:lstStyle/>
          <a:p>
            <a:r>
              <a:rPr lang="en-US" u="sng">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uFill>
                <a:solidFill>
                  <a:schemeClr val="accent6"/>
                </a:solidFill>
              </a:uFill>
              <a:hlinkClick r:id="rId3"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5876549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80B6273-069F-4EA8-8EA9-60AB46E48D29}"/>
              </a:ext>
            </a:extLst>
          </p:cNvPr>
          <p:cNvSpPr>
            <a:spLocks noGrp="1"/>
          </p:cNvSpPr>
          <p:nvPr>
            <p:ph type="title"/>
          </p:nvPr>
        </p:nvSpPr>
        <p:spPr>
          <a:xfrm>
            <a:off x="285750" y="457200"/>
            <a:ext cx="10515600" cy="682410"/>
          </a:xfrm>
        </p:spPr>
        <p:txBody>
          <a:bodyPr/>
          <a:lstStyle/>
          <a:p>
            <a:r>
              <a:rPr lang="en-US" dirty="0"/>
              <a:t>What should you do next?</a:t>
            </a:r>
          </a:p>
        </p:txBody>
      </p:sp>
      <p:sp>
        <p:nvSpPr>
          <p:cNvPr id="2" name="Text Placeholder 1">
            <a:extLst>
              <a:ext uri="{FF2B5EF4-FFF2-40B4-BE49-F238E27FC236}">
                <a16:creationId xmlns:a16="http://schemas.microsoft.com/office/drawing/2014/main" id="{22E63437-485A-3632-FF1C-13BE8239A91A}"/>
              </a:ext>
            </a:extLst>
          </p:cNvPr>
          <p:cNvSpPr>
            <a:spLocks noGrp="1"/>
          </p:cNvSpPr>
          <p:nvPr>
            <p:ph type="body" sz="quarter" idx="11"/>
          </p:nvPr>
        </p:nvSpPr>
        <p:spPr/>
        <p:txBody>
          <a:bodyPr/>
          <a:lstStyle/>
          <a:p>
            <a:r>
              <a:rPr lang="en-US" dirty="0"/>
              <a:t>Select the correct option.</a:t>
            </a:r>
          </a:p>
        </p:txBody>
      </p:sp>
      <p:pic>
        <p:nvPicPr>
          <p:cNvPr id="2054" name="Picture 6" descr="Disinfect Felix's Skin button">
            <a:hlinkClick r:id="rId3" action="ppaction://hlinksldjump"/>
            <a:extLst>
              <a:ext uri="{FF2B5EF4-FFF2-40B4-BE49-F238E27FC236}">
                <a16:creationId xmlns:a16="http://schemas.microsoft.com/office/drawing/2014/main" id="{758C4441-7790-4B58-8852-8A3ED1B27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03" y="172856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move Gloves button">
            <a:hlinkClick r:id="rId5" action="ppaction://hlinksldjump"/>
            <a:extLst>
              <a:ext uri="{FF2B5EF4-FFF2-40B4-BE49-F238E27FC236}">
                <a16:creationId xmlns:a16="http://schemas.microsoft.com/office/drawing/2014/main" id="{96FB9706-A2F8-443C-8DB4-96DA36472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178" y="171732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pose of Used Supplies button">
            <a:hlinkClick r:id="rId5" action="ppaction://hlinksldjump"/>
            <a:extLst>
              <a:ext uri="{FF2B5EF4-FFF2-40B4-BE49-F238E27FC236}">
                <a16:creationId xmlns:a16="http://schemas.microsoft.com/office/drawing/2014/main" id="{1FAA6A24-D526-4E4A-A1C2-778DAEDF3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8444"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ert I V button">
            <a:hlinkClick r:id="rId5" action="ppaction://hlinksldjump"/>
            <a:extLst>
              <a:ext uri="{FF2B5EF4-FFF2-40B4-BE49-F238E27FC236}">
                <a16:creationId xmlns:a16="http://schemas.microsoft.com/office/drawing/2014/main" id="{CF28D740-4458-4328-8757-FD2DBE760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419" y="1743458"/>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ut on Mask button">
            <a:hlinkClick r:id="rId5" action="ppaction://hlinksldjump"/>
            <a:extLst>
              <a:ext uri="{FF2B5EF4-FFF2-40B4-BE49-F238E27FC236}">
                <a16:creationId xmlns:a16="http://schemas.microsoft.com/office/drawing/2014/main" id="{8AE29837-5EAD-4535-8B3B-FCAFC4D7C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75" y="422146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5"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ut on Gown button">
            <a:hlinkClick r:id="rId5" action="ppaction://hlinksldjump"/>
            <a:extLst>
              <a:ext uri="{FF2B5EF4-FFF2-40B4-BE49-F238E27FC236}">
                <a16:creationId xmlns:a16="http://schemas.microsoft.com/office/drawing/2014/main" id="{ECB3446E-FE9F-4A0B-BEC6-D83003833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445" y="4227346"/>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5"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n-US" sz="800" u="sng" dirty="0">
                <a:solidFill>
                  <a:srgbClr val="2C406C"/>
                </a:solidFill>
                <a:uFill>
                  <a:solidFill>
                    <a:srgbClr val="31406C"/>
                  </a:solidFill>
                </a:uFill>
              </a:rPr>
              <a:t> 4</a:t>
            </a:r>
            <a:endParaRPr lang="en-US" u="sng" dirty="0">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dirty="0">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dirty="0">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55832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dirty="0"/>
              <a:t>CORRECT!</a:t>
            </a:r>
            <a:r>
              <a:rPr lang="en-US" sz="800" b="0" dirty="0">
                <a:solidFill>
                  <a:srgbClr val="4E4270"/>
                </a:solidFill>
                <a:uFill>
                  <a:solidFill>
                    <a:srgbClr val="31406C"/>
                  </a:solidFill>
                </a:uFill>
              </a:rPr>
              <a:t> 4</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Disinfect Felix’s Skin</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latin typeface="Avenir LT Std 55 Roman"/>
              </a:rPr>
              <a:t>Once a disinfected area is touched with something that is not sterile, like Felix's hands, you assume that germs have been spread to that area. That means the area has to be disinfected again before you insert the IV.</a:t>
            </a:r>
          </a:p>
        </p:txBody>
      </p:sp>
      <p:pic>
        <p:nvPicPr>
          <p:cNvPr id="3076" name="Picture 4" descr="Disinfecting a patient's skin with an alcohol wipe">
            <a:extLst>
              <a:ext uri="{FF2B5EF4-FFF2-40B4-BE49-F238E27FC236}">
                <a16:creationId xmlns:a16="http://schemas.microsoft.com/office/drawing/2014/main" id="{F1923500-53AE-49A2-A694-4C615E661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597"/>
            <a:ext cx="5870448" cy="3773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164411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9293-D70D-573C-9A4D-6667A2334E0E}"/>
              </a:ext>
            </a:extLst>
          </p:cNvPr>
          <p:cNvSpPr>
            <a:spLocks noGrp="1"/>
          </p:cNvSpPr>
          <p:nvPr>
            <p:ph type="title"/>
          </p:nvPr>
        </p:nvSpPr>
        <p:spPr/>
        <p:txBody>
          <a:bodyPr/>
          <a:lstStyle/>
          <a:p>
            <a:r>
              <a:rPr lang="en-US" sz="3900" dirty="0"/>
              <a:t>Great! Now that you have disinfected Felix’s skin again, what’s next? </a:t>
            </a:r>
          </a:p>
        </p:txBody>
      </p:sp>
      <p:sp>
        <p:nvSpPr>
          <p:cNvPr id="5" name="Text Placeholder 4">
            <a:extLst>
              <a:ext uri="{FF2B5EF4-FFF2-40B4-BE49-F238E27FC236}">
                <a16:creationId xmlns:a16="http://schemas.microsoft.com/office/drawing/2014/main" id="{38D47866-D2AD-9378-F806-395D7A15B8B9}"/>
              </a:ext>
            </a:extLst>
          </p:cNvPr>
          <p:cNvSpPr>
            <a:spLocks noGrp="1"/>
          </p:cNvSpPr>
          <p:nvPr>
            <p:ph type="body" sz="quarter" idx="11"/>
          </p:nvPr>
        </p:nvSpPr>
        <p:spPr/>
        <p:txBody>
          <a:bodyPr/>
          <a:lstStyle/>
          <a:p>
            <a:r>
              <a:rPr lang="en-US" dirty="0"/>
              <a:t>Select the correct option.</a:t>
            </a:r>
          </a:p>
        </p:txBody>
      </p:sp>
      <p:pic>
        <p:nvPicPr>
          <p:cNvPr id="2054" name="Picture 6" descr="Disinfect Felix's Skin button">
            <a:hlinkClick r:id="rId3" action="ppaction://hlinksldjump"/>
            <a:extLst>
              <a:ext uri="{FF2B5EF4-FFF2-40B4-BE49-F238E27FC236}">
                <a16:creationId xmlns:a16="http://schemas.microsoft.com/office/drawing/2014/main" id="{758C4441-7790-4B58-8852-8A3ED1B27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03" y="172856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move Gloves button">
            <a:hlinkClick r:id="rId3" action="ppaction://hlinksldjump"/>
            <a:extLst>
              <a:ext uri="{FF2B5EF4-FFF2-40B4-BE49-F238E27FC236}">
                <a16:creationId xmlns:a16="http://schemas.microsoft.com/office/drawing/2014/main" id="{96FB9706-A2F8-443C-8DB4-96DA364722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178" y="171732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pose of Used Supplies button">
            <a:hlinkClick r:id="rId3" action="ppaction://hlinksldjump"/>
            <a:extLst>
              <a:ext uri="{FF2B5EF4-FFF2-40B4-BE49-F238E27FC236}">
                <a16:creationId xmlns:a16="http://schemas.microsoft.com/office/drawing/2014/main" id="{1FAA6A24-D526-4E4A-A1C2-778DAEDF3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444"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ert I V button">
            <a:hlinkClick r:id="rId7" action="ppaction://hlinksldjump"/>
            <a:extLst>
              <a:ext uri="{FF2B5EF4-FFF2-40B4-BE49-F238E27FC236}">
                <a16:creationId xmlns:a16="http://schemas.microsoft.com/office/drawing/2014/main" id="{CF28D740-4458-4328-8757-FD2DBE760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419" y="1743458"/>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ut on Mask button">
            <a:hlinkClick r:id="rId3" action="ppaction://hlinksldjump"/>
            <a:extLst>
              <a:ext uri="{FF2B5EF4-FFF2-40B4-BE49-F238E27FC236}">
                <a16:creationId xmlns:a16="http://schemas.microsoft.com/office/drawing/2014/main" id="{8AE29837-5EAD-4535-8B3B-FCAFC4D7C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75" y="422146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3"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ut on Gown button">
            <a:hlinkClick r:id="rId3" action="ppaction://hlinksldjump"/>
            <a:extLst>
              <a:ext uri="{FF2B5EF4-FFF2-40B4-BE49-F238E27FC236}">
                <a16:creationId xmlns:a16="http://schemas.microsoft.com/office/drawing/2014/main" id="{ECB3446E-FE9F-4A0B-BEC6-D83003833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445" y="4227346"/>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3"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n-US" sz="800" u="sng" dirty="0">
                <a:solidFill>
                  <a:srgbClr val="2C406C"/>
                </a:solidFill>
                <a:uFill>
                  <a:solidFill>
                    <a:srgbClr val="31406C"/>
                  </a:solidFill>
                </a:uFill>
              </a:rPr>
              <a:t> 5</a:t>
            </a:r>
            <a:endParaRPr lang="en-US" u="sng" dirty="0">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8456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n-US" dirty="0"/>
              <a:t>Fidgeting Felix</a:t>
            </a:r>
          </a:p>
        </p:txBody>
      </p:sp>
      <p:sp>
        <p:nvSpPr>
          <p:cNvPr id="16" name="Text Placeholder 4">
            <a:extLst>
              <a:ext uri="{FF2B5EF4-FFF2-40B4-BE49-F238E27FC236}">
                <a16:creationId xmlns:a16="http://schemas.microsoft.com/office/drawing/2014/main" id="{E072A2FC-A771-4F59-BE45-70124106E2E9}"/>
              </a:ext>
            </a:extLst>
          </p:cNvPr>
          <p:cNvSpPr>
            <a:spLocks noGrp="1"/>
          </p:cNvSpPr>
          <p:nvPr>
            <p:ph type="body" sz="quarter" idx="10"/>
          </p:nvPr>
        </p:nvSpPr>
        <p:spPr/>
        <p:txBody>
          <a:bodyPr/>
          <a:lstStyle/>
          <a:p>
            <a:r>
              <a:rPr lang="en-US" dirty="0"/>
              <a:t>Interactive Resources</a:t>
            </a:r>
          </a:p>
        </p:txBody>
      </p:sp>
      <p:sp>
        <p:nvSpPr>
          <p:cNvPr id="5" name="Text Placeholder 4">
            <a:extLst>
              <a:ext uri="{FF2B5EF4-FFF2-40B4-BE49-F238E27FC236}">
                <a16:creationId xmlns:a16="http://schemas.microsoft.com/office/drawing/2014/main" id="{4901FC5A-5EF9-F206-DC08-32E085367E73}"/>
              </a:ext>
            </a:extLst>
          </p:cNvPr>
          <p:cNvSpPr>
            <a:spLocks noGrp="1"/>
          </p:cNvSpPr>
          <p:nvPr>
            <p:ph type="body" sz="quarter" idx="11"/>
          </p:nvPr>
        </p:nvSpPr>
        <p:spPr>
          <a:xfrm>
            <a:off x="673100" y="616999"/>
            <a:ext cx="6229350" cy="455670"/>
          </a:xfrm>
        </p:spPr>
        <p:txBody>
          <a:bodyPr/>
          <a:lstStyle/>
          <a:p>
            <a:r>
              <a:rPr lang="en-US" dirty="0"/>
              <a:t>Table Talk with MDH Project Firstline</a:t>
            </a:r>
          </a:p>
        </p:txBody>
      </p:sp>
    </p:spTree>
    <p:custDataLst>
      <p:custData r:id="rId1"/>
      <p:custData r:id="rId2"/>
      <p:custData r:id="rId3"/>
      <p:tags r:id="rId4"/>
    </p:custDataLst>
    <p:extLst>
      <p:ext uri="{BB962C8B-B14F-4D97-AF65-F5344CB8AC3E}">
        <p14:creationId xmlns:p14="http://schemas.microsoft.com/office/powerpoint/2010/main" val="61219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dirty="0"/>
              <a:t>CORRECT!</a:t>
            </a:r>
            <a:r>
              <a:rPr lang="en-US" sz="800" b="0" dirty="0">
                <a:solidFill>
                  <a:srgbClr val="4E4270"/>
                </a:solidFill>
                <a:uFill>
                  <a:solidFill>
                    <a:srgbClr val="31406C"/>
                  </a:solidFill>
                </a:uFill>
              </a:rPr>
              <a:t> 5</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Insert IV</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dirty="0">
                <a:solidFill>
                  <a:srgbClr val="FFFFFF"/>
                </a:solidFill>
                <a:effectLst/>
                <a:latin typeface="Avenir LT Std 55 Roman"/>
              </a:rPr>
              <a:t>You've killed the germs on Felix's skin, and it's now safe to insert the IV.</a:t>
            </a:r>
          </a:p>
        </p:txBody>
      </p:sp>
      <p:pic>
        <p:nvPicPr>
          <p:cNvPr id="4098" name="Picture 2" descr="Inserting a butterfly needle into an arm">
            <a:extLst>
              <a:ext uri="{FF2B5EF4-FFF2-40B4-BE49-F238E27FC236}">
                <a16:creationId xmlns:a16="http://schemas.microsoft.com/office/drawing/2014/main" id="{E42C90A9-2F3A-4B41-A529-E7FEEC551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7597"/>
            <a:ext cx="5870448" cy="3773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400481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E8EBC2-3EAC-7DEE-7C66-F6207991D499}"/>
              </a:ext>
            </a:extLst>
          </p:cNvPr>
          <p:cNvSpPr>
            <a:spLocks noGrp="1"/>
          </p:cNvSpPr>
          <p:nvPr>
            <p:ph type="title"/>
          </p:nvPr>
        </p:nvSpPr>
        <p:spPr/>
        <p:txBody>
          <a:bodyPr/>
          <a:lstStyle/>
          <a:p>
            <a:r>
              <a:rPr lang="en-US" dirty="0"/>
              <a:t>Great! Now that you have inserted the IV, what’s next? </a:t>
            </a:r>
          </a:p>
        </p:txBody>
      </p:sp>
      <p:sp>
        <p:nvSpPr>
          <p:cNvPr id="7" name="Text Placeholder 6">
            <a:extLst>
              <a:ext uri="{FF2B5EF4-FFF2-40B4-BE49-F238E27FC236}">
                <a16:creationId xmlns:a16="http://schemas.microsoft.com/office/drawing/2014/main" id="{16F27615-DD4A-B6DB-7E79-4AC4B3CCC287}"/>
              </a:ext>
            </a:extLst>
          </p:cNvPr>
          <p:cNvSpPr>
            <a:spLocks noGrp="1"/>
          </p:cNvSpPr>
          <p:nvPr>
            <p:ph type="body" sz="quarter" idx="11"/>
          </p:nvPr>
        </p:nvSpPr>
        <p:spPr/>
        <p:txBody>
          <a:bodyPr/>
          <a:lstStyle/>
          <a:p>
            <a:r>
              <a:rPr lang="en-US" dirty="0"/>
              <a:t>Select the correct option.</a:t>
            </a:r>
          </a:p>
        </p:txBody>
      </p:sp>
      <p:pic>
        <p:nvPicPr>
          <p:cNvPr id="2054" name="Picture 6" descr="Disinfect Felix's Skin button">
            <a:hlinkClick r:id="rId3" action="ppaction://hlinksldjump"/>
            <a:extLst>
              <a:ext uri="{FF2B5EF4-FFF2-40B4-BE49-F238E27FC236}">
                <a16:creationId xmlns:a16="http://schemas.microsoft.com/office/drawing/2014/main" id="{758C4441-7790-4B58-8852-8A3ED1B27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56" y="172856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move Gloves button">
            <a:hlinkClick r:id="rId3" action="ppaction://hlinksldjump"/>
            <a:extLst>
              <a:ext uri="{FF2B5EF4-FFF2-40B4-BE49-F238E27FC236}">
                <a16:creationId xmlns:a16="http://schemas.microsoft.com/office/drawing/2014/main" id="{96FB9706-A2F8-443C-8DB4-96DA364722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178" y="171732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pose of Used Supplies button">
            <a:hlinkClick r:id="rId6" action="ppaction://hlinksldjump"/>
            <a:extLst>
              <a:ext uri="{FF2B5EF4-FFF2-40B4-BE49-F238E27FC236}">
                <a16:creationId xmlns:a16="http://schemas.microsoft.com/office/drawing/2014/main" id="{1FAA6A24-D526-4E4A-A1C2-778DAEDF3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8444"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ert I V button">
            <a:hlinkClick r:id="rId3" action="ppaction://hlinksldjump"/>
            <a:extLst>
              <a:ext uri="{FF2B5EF4-FFF2-40B4-BE49-F238E27FC236}">
                <a16:creationId xmlns:a16="http://schemas.microsoft.com/office/drawing/2014/main" id="{CF28D740-4458-4328-8757-FD2DBE760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419" y="1743458"/>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ut on Mask button">
            <a:hlinkClick r:id="rId3" action="ppaction://hlinksldjump"/>
            <a:extLst>
              <a:ext uri="{FF2B5EF4-FFF2-40B4-BE49-F238E27FC236}">
                <a16:creationId xmlns:a16="http://schemas.microsoft.com/office/drawing/2014/main" id="{8AE29837-5EAD-4535-8B3B-FCAFC4D7C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75" y="422146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3"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ut on Gown button">
            <a:hlinkClick r:id="rId3" action="ppaction://hlinksldjump"/>
            <a:extLst>
              <a:ext uri="{FF2B5EF4-FFF2-40B4-BE49-F238E27FC236}">
                <a16:creationId xmlns:a16="http://schemas.microsoft.com/office/drawing/2014/main" id="{ECB3446E-FE9F-4A0B-BEC6-D83003833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445" y="4227346"/>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3"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49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n-US" sz="800" u="sng" dirty="0">
                <a:solidFill>
                  <a:srgbClr val="2C406C"/>
                </a:solidFill>
                <a:uFill>
                  <a:solidFill>
                    <a:srgbClr val="31406C"/>
                  </a:solidFill>
                </a:uFill>
              </a:rPr>
              <a:t> 6</a:t>
            </a:r>
            <a:endParaRPr lang="en-US" u="sng" dirty="0">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dirty="0">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dirty="0">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60380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dirty="0"/>
              <a:t>CORRECT!</a:t>
            </a:r>
            <a:r>
              <a:rPr lang="en-US" sz="800" b="0" dirty="0">
                <a:solidFill>
                  <a:srgbClr val="4E4270"/>
                </a:solidFill>
                <a:uFill>
                  <a:solidFill>
                    <a:srgbClr val="31406C"/>
                  </a:solidFill>
                </a:uFill>
              </a:rPr>
              <a:t> 6</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Dispose of Used Supplies</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dirty="0">
                <a:solidFill>
                  <a:srgbClr val="FFFFFF"/>
                </a:solidFill>
                <a:effectLst/>
                <a:latin typeface="Avenir LT Std 55 Roman"/>
              </a:rPr>
              <a:t>It's important to throw away the used supplies to keep others from being exposed to Felix's blood. Be sure to put the needle and other sharps in the sharps container. </a:t>
            </a:r>
          </a:p>
        </p:txBody>
      </p:sp>
      <p:pic>
        <p:nvPicPr>
          <p:cNvPr id="8193" name="Picture 1" descr="A used butterfly cannula">
            <a:extLst>
              <a:ext uri="{FF2B5EF4-FFF2-40B4-BE49-F238E27FC236}">
                <a16:creationId xmlns:a16="http://schemas.microsoft.com/office/drawing/2014/main" id="{50DF757C-55FA-45AF-98A8-C1DA82B85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597"/>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35612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3ACD-9954-584B-5FE6-AE67B6F2EA13}"/>
              </a:ext>
            </a:extLst>
          </p:cNvPr>
          <p:cNvSpPr>
            <a:spLocks noGrp="1"/>
          </p:cNvSpPr>
          <p:nvPr>
            <p:ph type="title"/>
          </p:nvPr>
        </p:nvSpPr>
        <p:spPr/>
        <p:txBody>
          <a:bodyPr/>
          <a:lstStyle/>
          <a:p>
            <a:r>
              <a:rPr lang="en-US" dirty="0"/>
              <a:t>Great! Now that you have disposed of the used supplies, what’s next? </a:t>
            </a:r>
          </a:p>
        </p:txBody>
      </p:sp>
      <p:sp>
        <p:nvSpPr>
          <p:cNvPr id="3" name="Text Placeholder 2">
            <a:extLst>
              <a:ext uri="{FF2B5EF4-FFF2-40B4-BE49-F238E27FC236}">
                <a16:creationId xmlns:a16="http://schemas.microsoft.com/office/drawing/2014/main" id="{EA98F856-4A06-1FCE-612E-5FF146213E0D}"/>
              </a:ext>
            </a:extLst>
          </p:cNvPr>
          <p:cNvSpPr>
            <a:spLocks noGrp="1"/>
          </p:cNvSpPr>
          <p:nvPr>
            <p:ph type="body" sz="quarter" idx="11"/>
          </p:nvPr>
        </p:nvSpPr>
        <p:spPr/>
        <p:txBody>
          <a:bodyPr/>
          <a:lstStyle/>
          <a:p>
            <a:r>
              <a:rPr lang="en-US"/>
              <a:t>Select the correct option.</a:t>
            </a:r>
          </a:p>
        </p:txBody>
      </p:sp>
      <p:pic>
        <p:nvPicPr>
          <p:cNvPr id="2054" name="Picture 6" descr="Disinfect Felix's Skin button">
            <a:hlinkClick r:id="rId3" action="ppaction://hlinksldjump"/>
            <a:extLst>
              <a:ext uri="{FF2B5EF4-FFF2-40B4-BE49-F238E27FC236}">
                <a16:creationId xmlns:a16="http://schemas.microsoft.com/office/drawing/2014/main" id="{758C4441-7790-4B58-8852-8A3ED1B27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03" y="172856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move Gloves button">
            <a:hlinkClick r:id="rId5" action="ppaction://hlinksldjump"/>
            <a:extLst>
              <a:ext uri="{FF2B5EF4-FFF2-40B4-BE49-F238E27FC236}">
                <a16:creationId xmlns:a16="http://schemas.microsoft.com/office/drawing/2014/main" id="{96FB9706-A2F8-443C-8DB4-96DA36472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178" y="171732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pose of Used Supplies button">
            <a:hlinkClick r:id="rId3" action="ppaction://hlinksldjump"/>
            <a:extLst>
              <a:ext uri="{FF2B5EF4-FFF2-40B4-BE49-F238E27FC236}">
                <a16:creationId xmlns:a16="http://schemas.microsoft.com/office/drawing/2014/main" id="{1FAA6A24-D526-4E4A-A1C2-778DAEDF3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8444"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ert I V button">
            <a:hlinkClick r:id="rId3" action="ppaction://hlinksldjump"/>
            <a:extLst>
              <a:ext uri="{FF2B5EF4-FFF2-40B4-BE49-F238E27FC236}">
                <a16:creationId xmlns:a16="http://schemas.microsoft.com/office/drawing/2014/main" id="{CF28D740-4458-4328-8757-FD2DBE760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419" y="1743458"/>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ut on Mask button">
            <a:hlinkClick r:id="rId3" action="ppaction://hlinksldjump"/>
            <a:extLst>
              <a:ext uri="{FF2B5EF4-FFF2-40B4-BE49-F238E27FC236}">
                <a16:creationId xmlns:a16="http://schemas.microsoft.com/office/drawing/2014/main" id="{8AE29837-5EAD-4535-8B3B-FCAFC4D7C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75" y="422146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3"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ut on Gown button">
            <a:hlinkClick r:id="rId3" action="ppaction://hlinksldjump"/>
            <a:extLst>
              <a:ext uri="{FF2B5EF4-FFF2-40B4-BE49-F238E27FC236}">
                <a16:creationId xmlns:a16="http://schemas.microsoft.com/office/drawing/2014/main" id="{ECB3446E-FE9F-4A0B-BEC6-D83003833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445" y="4227346"/>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3"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2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n-US" sz="800" u="sng" dirty="0">
                <a:solidFill>
                  <a:srgbClr val="2C406C"/>
                </a:solidFill>
                <a:uFill>
                  <a:solidFill>
                    <a:srgbClr val="31406C"/>
                  </a:solidFill>
                </a:uFill>
              </a:rPr>
              <a:t> 7</a:t>
            </a:r>
            <a:endParaRPr lang="en-US" u="sng" dirty="0">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43760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dirty="0"/>
              <a:t>CORRECT!</a:t>
            </a:r>
            <a:r>
              <a:rPr lang="en-US" sz="800" b="0" dirty="0">
                <a:solidFill>
                  <a:srgbClr val="4E4270"/>
                </a:solidFill>
                <a:uFill>
                  <a:solidFill>
                    <a:srgbClr val="31406C"/>
                  </a:solidFill>
                </a:uFill>
              </a:rPr>
              <a:t> 7</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Remove Gloves</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dirty="0">
                <a:solidFill>
                  <a:srgbClr val="FFFFFF"/>
                </a:solidFill>
                <a:effectLst/>
                <a:latin typeface="Avenir LT Std 55 Roman"/>
              </a:rPr>
              <a:t>After you throw away the used supplies, it's time to take off your gloves to remove the germs and blood that have gotten on them.</a:t>
            </a:r>
          </a:p>
        </p:txBody>
      </p:sp>
      <p:pic>
        <p:nvPicPr>
          <p:cNvPr id="1025" name="Picture 1" descr="Removing gloves">
            <a:extLst>
              <a:ext uri="{FF2B5EF4-FFF2-40B4-BE49-F238E27FC236}">
                <a16:creationId xmlns:a16="http://schemas.microsoft.com/office/drawing/2014/main" id="{9AF278AF-8DBC-4CFD-804E-95CEF8631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346285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06AE-E07B-370D-6A40-69D5A18E4753}"/>
              </a:ext>
            </a:extLst>
          </p:cNvPr>
          <p:cNvSpPr>
            <a:spLocks noGrp="1"/>
          </p:cNvSpPr>
          <p:nvPr>
            <p:ph type="title"/>
          </p:nvPr>
        </p:nvSpPr>
        <p:spPr/>
        <p:txBody>
          <a:bodyPr/>
          <a:lstStyle/>
          <a:p>
            <a:r>
              <a:rPr lang="en-US" dirty="0"/>
              <a:t>Great! Now that you have removed your gloves, what’s next?</a:t>
            </a:r>
          </a:p>
        </p:txBody>
      </p:sp>
      <p:sp>
        <p:nvSpPr>
          <p:cNvPr id="3" name="Text Placeholder 2">
            <a:extLst>
              <a:ext uri="{FF2B5EF4-FFF2-40B4-BE49-F238E27FC236}">
                <a16:creationId xmlns:a16="http://schemas.microsoft.com/office/drawing/2014/main" id="{1A5B8B16-F8CB-F8A2-354C-8DC6CD2C20A5}"/>
              </a:ext>
            </a:extLst>
          </p:cNvPr>
          <p:cNvSpPr>
            <a:spLocks noGrp="1"/>
          </p:cNvSpPr>
          <p:nvPr>
            <p:ph type="body" sz="quarter" idx="11"/>
          </p:nvPr>
        </p:nvSpPr>
        <p:spPr/>
        <p:txBody>
          <a:bodyPr/>
          <a:lstStyle/>
          <a:p>
            <a:r>
              <a:rPr lang="en-US" dirty="0"/>
              <a:t>Select the correct option.</a:t>
            </a:r>
          </a:p>
        </p:txBody>
      </p:sp>
      <p:pic>
        <p:nvPicPr>
          <p:cNvPr id="2054" name="Picture 6" descr="Disinfect Felix's Skin button">
            <a:hlinkClick r:id="rId3" action="ppaction://hlinksldjump"/>
            <a:extLst>
              <a:ext uri="{FF2B5EF4-FFF2-40B4-BE49-F238E27FC236}">
                <a16:creationId xmlns:a16="http://schemas.microsoft.com/office/drawing/2014/main" id="{758C4441-7790-4B58-8852-8A3ED1B27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03" y="172856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Put on Fresh Gloves button">
            <a:hlinkClick r:id="rId3" action="ppaction://hlinksldjump"/>
            <a:extLst>
              <a:ext uri="{FF2B5EF4-FFF2-40B4-BE49-F238E27FC236}">
                <a16:creationId xmlns:a16="http://schemas.microsoft.com/office/drawing/2014/main" id="{4E7A028C-F845-4724-8624-A94E702C18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178" y="169620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pose of Used Supplies button">
            <a:hlinkClick r:id="rId3" action="ppaction://hlinksldjump"/>
            <a:extLst>
              <a:ext uri="{FF2B5EF4-FFF2-40B4-BE49-F238E27FC236}">
                <a16:creationId xmlns:a16="http://schemas.microsoft.com/office/drawing/2014/main" id="{1FAA6A24-D526-4E4A-A1C2-778DAEDF3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444"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ert IV button">
            <a:hlinkClick r:id="rId3" action="ppaction://hlinksldjump"/>
            <a:extLst>
              <a:ext uri="{FF2B5EF4-FFF2-40B4-BE49-F238E27FC236}">
                <a16:creationId xmlns:a16="http://schemas.microsoft.com/office/drawing/2014/main" id="{CF28D740-4458-4328-8757-FD2DBE7607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9419" y="1743458"/>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ut on Mask button">
            <a:hlinkClick r:id="rId3" action="ppaction://hlinksldjump"/>
            <a:extLst>
              <a:ext uri="{FF2B5EF4-FFF2-40B4-BE49-F238E27FC236}">
                <a16:creationId xmlns:a16="http://schemas.microsoft.com/office/drawing/2014/main" id="{8AE29837-5EAD-4535-8B3B-FCAFC4D7C5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775" y="422146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9"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ut on Gown button">
            <a:hlinkClick r:id="rId3" action="ppaction://hlinksldjump"/>
            <a:extLst>
              <a:ext uri="{FF2B5EF4-FFF2-40B4-BE49-F238E27FC236}">
                <a16:creationId xmlns:a16="http://schemas.microsoft.com/office/drawing/2014/main" id="{ECB3446E-FE9F-4A0B-BEC6-D83003833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445" y="4227346"/>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9"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0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n-US" sz="800" u="sng" dirty="0">
                <a:solidFill>
                  <a:srgbClr val="2C406C"/>
                </a:solidFill>
                <a:uFill>
                  <a:solidFill>
                    <a:srgbClr val="31406C"/>
                  </a:solidFill>
                </a:uFill>
              </a:rPr>
              <a:t> 8</a:t>
            </a:r>
            <a:endParaRPr lang="en-US" u="sng" dirty="0">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987713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dirty="0"/>
              <a:t>CORRECT!</a:t>
            </a:r>
            <a:r>
              <a:rPr lang="en-US" sz="800" b="0" dirty="0">
                <a:solidFill>
                  <a:srgbClr val="4E4270"/>
                </a:solidFill>
                <a:uFill>
                  <a:solidFill>
                    <a:srgbClr val="31406C"/>
                  </a:solidFill>
                </a:uFill>
              </a:rPr>
              <a:t> 8</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a:xfrm>
            <a:off x="1490662" y="849936"/>
            <a:ext cx="9210675" cy="588953"/>
          </a:xfrm>
        </p:spPr>
        <p:txBody>
          <a:bodyPr/>
          <a:lstStyle/>
          <a:p>
            <a:r>
              <a:rPr lang="en-US"/>
              <a:t>Use Hand Sanitizer or Wash Hands with Soap and Water</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dirty="0"/>
              <a:t>Even if you're careful when you take off your used gloves, you can still get germs on your hands that need to be removed. Hand sanitizer is a good option, but if you see or feel any blood on your skin, you should wash with soap and water.</a:t>
            </a:r>
          </a:p>
        </p:txBody>
      </p:sp>
      <p:pic>
        <p:nvPicPr>
          <p:cNvPr id="7171" name="Picture 3" descr="Washing hands with soap and water">
            <a:extLst>
              <a:ext uri="{FF2B5EF4-FFF2-40B4-BE49-F238E27FC236}">
                <a16:creationId xmlns:a16="http://schemas.microsoft.com/office/drawing/2014/main" id="{E9F16436-EFF6-4E97-A5A4-ED9D708E9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0566"/>
            <a:ext cx="5867400" cy="3758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168808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lstStyle/>
          <a:p>
            <a:r>
              <a:rPr lang="en-US" dirty="0"/>
              <a:t>WHEN HEALTHCARE TASKS TAKE A TURN!</a:t>
            </a: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n-US" b="1" i="0">
                <a:solidFill>
                  <a:srgbClr val="FFFFFF"/>
                </a:solidFill>
                <a:effectLst/>
                <a:latin typeface="Avenir LT Std 65 Medium"/>
              </a:rPr>
              <a:t>ARE YOU READY FOR THE INFECTION CONTROL CHALLENGE?</a:t>
            </a:r>
            <a:endParaRPr lang="en-US"/>
          </a:p>
        </p:txBody>
      </p:sp>
      <p:sp>
        <p:nvSpPr>
          <p:cNvPr id="19" name="Subtitle 18">
            <a:extLst>
              <a:ext uri="{FF2B5EF4-FFF2-40B4-BE49-F238E27FC236}">
                <a16:creationId xmlns:a16="http://schemas.microsoft.com/office/drawing/2014/main" id="{27E9EBCD-B441-44F0-854D-E20FB9378830}"/>
              </a:ext>
            </a:extLst>
          </p:cNvPr>
          <p:cNvSpPr>
            <a:spLocks noGrp="1"/>
          </p:cNvSpPr>
          <p:nvPr>
            <p:ph type="subTitle" idx="1"/>
          </p:nvPr>
        </p:nvSpPr>
        <p:spPr>
          <a:xfrm>
            <a:off x="673100" y="2867347"/>
            <a:ext cx="6229350" cy="2775432"/>
          </a:xfrm>
        </p:spPr>
        <p:txBody>
          <a:bodyPr/>
          <a:lstStyle/>
          <a:p>
            <a:pPr algn="l"/>
            <a:r>
              <a:rPr lang="en-US" b="0" i="0" dirty="0">
                <a:solidFill>
                  <a:srgbClr val="FFFFFF"/>
                </a:solidFill>
                <a:effectLst/>
                <a:latin typeface="Avenir LT Std 55 Roman"/>
              </a:rPr>
              <a:t>You know that being a health care worker means you're always dealing with the unexpected.</a:t>
            </a:r>
            <a:endParaRPr lang="en-US" b="0" i="0" dirty="0">
              <a:solidFill>
                <a:srgbClr val="000000"/>
              </a:solidFill>
              <a:effectLst/>
              <a:latin typeface="Times New Roman" panose="02020603050405020304" pitchFamily="18" charset="0"/>
            </a:endParaRPr>
          </a:p>
          <a:p>
            <a:pPr algn="l"/>
            <a:r>
              <a:rPr lang="en-US" b="0" i="0" dirty="0">
                <a:solidFill>
                  <a:srgbClr val="FFFFFF"/>
                </a:solidFill>
                <a:effectLst/>
                <a:latin typeface="Avenir LT Std 55 Roman"/>
              </a:rPr>
              <a:t>How well can you stop infection from spreading when problems come up?</a:t>
            </a:r>
            <a:endParaRPr lang="en-US" b="0" i="0" dirty="0">
              <a:solidFill>
                <a:srgbClr val="000000"/>
              </a:solidFill>
              <a:effectLst/>
              <a:latin typeface="Times New Roman" panose="02020603050405020304" pitchFamily="18" charset="0"/>
            </a:endParaRPr>
          </a:p>
          <a:p>
            <a:pPr algn="l"/>
            <a:r>
              <a:rPr lang="en-US" b="0" i="0" dirty="0">
                <a:solidFill>
                  <a:srgbClr val="FFFFFF"/>
                </a:solidFill>
                <a:effectLst/>
                <a:latin typeface="Avenir LT Std 55 Roman"/>
              </a:rPr>
              <a:t>Take the infection control challenge and find out. </a:t>
            </a:r>
            <a:r>
              <a:rPr lang="en-US" b="1" i="0" dirty="0">
                <a:solidFill>
                  <a:srgbClr val="FFFFFF"/>
                </a:solidFill>
                <a:effectLst/>
                <a:latin typeface="Avenir LT Std 55 Roman"/>
              </a:rPr>
              <a:t>Select the Start button to begin!</a:t>
            </a:r>
            <a:endParaRPr lang="en-US" b="0" i="0" dirty="0">
              <a:solidFill>
                <a:srgbClr val="000000"/>
              </a:solidFill>
              <a:effectLst/>
              <a:latin typeface="Times New Roman" panose="02020603050405020304" pitchFamily="18" charset="0"/>
            </a:endParaRPr>
          </a:p>
        </p:txBody>
      </p:sp>
      <p:sp>
        <p:nvSpPr>
          <p:cNvPr id="15" name="Text Placeholder 5">
            <a:extLst>
              <a:ext uri="{FF2B5EF4-FFF2-40B4-BE49-F238E27FC236}">
                <a16:creationId xmlns:a16="http://schemas.microsoft.com/office/drawing/2014/main" id="{35CC9C39-E164-47DD-9D74-F6BDCBF4FAD3}"/>
              </a:ext>
            </a:extLst>
          </p:cNvPr>
          <p:cNvSpPr>
            <a:spLocks noGrp="1"/>
          </p:cNvSpPr>
          <p:nvPr>
            <p:ph type="body" sz="quarter" idx="10"/>
          </p:nvPr>
        </p:nvSpPr>
        <p:spPr/>
        <p:txBody>
          <a:bodyPr/>
          <a:lstStyle/>
          <a:p>
            <a:r>
              <a:rPr lang="en-US" u="sng" dirty="0">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START</a:t>
            </a:r>
          </a:p>
        </p:txBody>
      </p:sp>
      <p:pic>
        <p:nvPicPr>
          <p:cNvPr id="3" name="Picture 2">
            <a:extLst>
              <a:ext uri="{FF2B5EF4-FFF2-40B4-BE49-F238E27FC236}">
                <a16:creationId xmlns:a16="http://schemas.microsoft.com/office/drawing/2014/main" id="{0F4BFA74-4220-2930-3962-DCCA1DE12EB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042889" y="231242"/>
            <a:ext cx="4657748" cy="5511262"/>
          </a:xfrm>
          <a:prstGeom prst="rect">
            <a:avLst/>
          </a:prstGeom>
        </p:spPr>
      </p:pic>
    </p:spTree>
    <p:custDataLst>
      <p:custData r:id="rId1"/>
      <p:custData r:id="rId2"/>
      <p:custData r:id="rId3"/>
      <p:tags r:id="rId4"/>
    </p:custDataLst>
    <p:extLst>
      <p:ext uri="{BB962C8B-B14F-4D97-AF65-F5344CB8AC3E}">
        <p14:creationId xmlns:p14="http://schemas.microsoft.com/office/powerpoint/2010/main" val="273211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98A22-12E4-40D6-A1E1-541C91D0BE83}"/>
              </a:ext>
            </a:extLst>
          </p:cNvPr>
          <p:cNvSpPr>
            <a:spLocks noGrp="1"/>
          </p:cNvSpPr>
          <p:nvPr>
            <p:ph type="title"/>
          </p:nvPr>
        </p:nvSpPr>
        <p:spPr>
          <a:xfrm>
            <a:off x="838200" y="378260"/>
            <a:ext cx="10685016" cy="588954"/>
          </a:xfrm>
        </p:spPr>
        <p:txBody>
          <a:bodyPr/>
          <a:lstStyle/>
          <a:p>
            <a:pPr algn="l"/>
            <a:r>
              <a:rPr lang="en-US" dirty="0"/>
              <a:t>Now that you have cleaned your hands, it's safe to move on to your next task.</a:t>
            </a:r>
          </a:p>
        </p:txBody>
      </p:sp>
      <p:sp>
        <p:nvSpPr>
          <p:cNvPr id="8" name="Subtitle 7">
            <a:extLst>
              <a:ext uri="{FF2B5EF4-FFF2-40B4-BE49-F238E27FC236}">
                <a16:creationId xmlns:a16="http://schemas.microsoft.com/office/drawing/2014/main" id="{49542783-1B36-4404-BE57-4A780565380C}"/>
              </a:ext>
            </a:extLst>
          </p:cNvPr>
          <p:cNvSpPr>
            <a:spLocks noGrp="1"/>
          </p:cNvSpPr>
          <p:nvPr>
            <p:ph type="body" sz="quarter" idx="11"/>
          </p:nvPr>
        </p:nvSpPr>
        <p:spPr/>
        <p:txBody>
          <a:bodyPr/>
          <a:lstStyle/>
          <a:p>
            <a:pPr>
              <a:spcAft>
                <a:spcPts val="2400"/>
              </a:spcAft>
            </a:pPr>
            <a:r>
              <a:rPr lang="en-US" sz="2800" b="1" i="0" dirty="0">
                <a:solidFill>
                  <a:srgbClr val="FFFFFF"/>
                </a:solidFill>
                <a:effectLst/>
                <a:latin typeface="Avenir LT Std 55 Roman"/>
              </a:rPr>
              <a:t>Congratulations for completing this infection control challenge.</a:t>
            </a:r>
          </a:p>
          <a:p>
            <a:r>
              <a:rPr lang="en-US" sz="2800" b="1" i="0" dirty="0">
                <a:solidFill>
                  <a:srgbClr val="FFFFFF"/>
                </a:solidFill>
                <a:effectLst/>
                <a:latin typeface="Avenir LT Std 55 Roman"/>
              </a:rPr>
              <a:t>You are an Infection Control Pro!</a:t>
            </a:r>
            <a:endParaRPr lang="en-US" sz="2800" dirty="0"/>
          </a:p>
        </p:txBody>
      </p:sp>
      <p:pic>
        <p:nvPicPr>
          <p:cNvPr id="7" name="Picture 3" descr="Felix, a small boy, sitting in a wheelchair">
            <a:extLst>
              <a:ext uri="{FF2B5EF4-FFF2-40B4-BE49-F238E27FC236}">
                <a16:creationId xmlns:a16="http://schemas.microsoft.com/office/drawing/2014/main" id="{FBBD9C30-9640-4585-97C8-31BB99F3E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8313"/>
            <a:ext cx="5870448" cy="498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47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lix, a small boy, sitting in a wheelchair">
            <a:extLst>
              <a:ext uri="{FF2B5EF4-FFF2-40B4-BE49-F238E27FC236}">
                <a16:creationId xmlns:a16="http://schemas.microsoft.com/office/drawing/2014/main" id="{8FACA79C-0D5C-A1BE-7C48-A358FFD724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60" t="10462" r="30275" b="23543"/>
          <a:stretch/>
        </p:blipFill>
        <p:spPr bwMode="auto">
          <a:xfrm>
            <a:off x="7425186" y="2134233"/>
            <a:ext cx="2161315" cy="1965960"/>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p:txBody>
          <a:bodyPr anchor="b"/>
          <a:lstStyle/>
          <a:p>
            <a:r>
              <a:rPr lang="en-US" dirty="0"/>
              <a:t>Fidgeting Felix Gets an IV Review</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7450074" cy="588953"/>
          </a:xfrm>
        </p:spPr>
        <p:txBody>
          <a:bodyPr anchor="t"/>
          <a:lstStyle/>
          <a:p>
            <a:r>
              <a:rPr lang="en-US" dirty="0"/>
              <a:t>Infection Prevention and Control Steps</a:t>
            </a:r>
          </a:p>
        </p:txBody>
      </p:sp>
      <p:pic>
        <p:nvPicPr>
          <p:cNvPr id="28" name="Picture 20" descr="Wash Hands with Soap and Water button">
            <a:extLst>
              <a:ext uri="{FF2B5EF4-FFF2-40B4-BE49-F238E27FC236}">
                <a16:creationId xmlns:a16="http://schemas.microsoft.com/office/drawing/2014/main" id="{B46E6724-9019-D571-ECB7-B3C2C6D74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28860"/>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Put on Gloves button">
            <a:extLst>
              <a:ext uri="{FF2B5EF4-FFF2-40B4-BE49-F238E27FC236}">
                <a16:creationId xmlns:a16="http://schemas.microsoft.com/office/drawing/2014/main" id="{593A6F57-8F45-E892-A496-C3B708C4B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562" y="2128860"/>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isinfect Felix's Skin button">
            <a:extLst>
              <a:ext uri="{FF2B5EF4-FFF2-40B4-BE49-F238E27FC236}">
                <a16:creationId xmlns:a16="http://schemas.microsoft.com/office/drawing/2014/main" id="{3984D9C6-6A67-2F21-63E9-2A44EB1C7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5374" y="2128860"/>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Disinfect Felix's Skin button">
            <a:extLst>
              <a:ext uri="{FF2B5EF4-FFF2-40B4-BE49-F238E27FC236}">
                <a16:creationId xmlns:a16="http://schemas.microsoft.com/office/drawing/2014/main" id="{E9B4284F-7A9A-4397-64F5-5450077F1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0495" y="2170106"/>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Insert I V button">
            <a:extLst>
              <a:ext uri="{FF2B5EF4-FFF2-40B4-BE49-F238E27FC236}">
                <a16:creationId xmlns:a16="http://schemas.microsoft.com/office/drawing/2014/main" id="{BBEFA67B-6553-2814-3097-2A299365BD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520" y="4302330"/>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ispose of Used Supplies button">
            <a:extLst>
              <a:ext uri="{FF2B5EF4-FFF2-40B4-BE49-F238E27FC236}">
                <a16:creationId xmlns:a16="http://schemas.microsoft.com/office/drawing/2014/main" id="{BD46CCD1-A60C-C8EF-D6FD-35B491F3A2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7231" y="4274171"/>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Remove Gloves button">
            <a:extLst>
              <a:ext uri="{FF2B5EF4-FFF2-40B4-BE49-F238E27FC236}">
                <a16:creationId xmlns:a16="http://schemas.microsoft.com/office/drawing/2014/main" id="{FFD635A1-C133-0BEF-BF10-1284F11BE1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6941" y="4274171"/>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Wash Hands with Soap and Water button">
            <a:extLst>
              <a:ext uri="{FF2B5EF4-FFF2-40B4-BE49-F238E27FC236}">
                <a16:creationId xmlns:a16="http://schemas.microsoft.com/office/drawing/2014/main" id="{C297CD8C-8D9E-531B-37D7-84AD81302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6651" y="4302330"/>
            <a:ext cx="2285818" cy="196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8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808720" y="635701"/>
            <a:ext cx="5636526" cy="1622431"/>
          </a:xfrm>
        </p:spPr>
        <p:txBody>
          <a:bodyPr anchor="b">
            <a:normAutofit/>
          </a:bodyPr>
          <a:lstStyle/>
          <a:p>
            <a:r>
              <a:rPr lang="en-US" dirty="0"/>
              <a:t>Questions</a:t>
            </a:r>
          </a:p>
        </p:txBody>
      </p:sp>
      <p:pic>
        <p:nvPicPr>
          <p:cNvPr id="3" name="Content Placeholder 4" descr="QR code, link to https://www.health.state.mn.us/facilities/patientsafety/infectioncontrol/pfl/index.html">
            <a:extLst>
              <a:ext uri="{FF2B5EF4-FFF2-40B4-BE49-F238E27FC236}">
                <a16:creationId xmlns:a16="http://schemas.microsoft.com/office/drawing/2014/main" id="{43B8B24E-307A-4F1E-AFD7-2F25E9277D49}"/>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1808720" y="2476299"/>
            <a:ext cx="2292678" cy="2850563"/>
          </a:xfrm>
        </p:spPr>
      </p:pic>
    </p:spTree>
    <p:custDataLst>
      <p:custData r:id="rId1"/>
      <p:custData r:id="rId2"/>
      <p:custData r:id="rId3"/>
      <p:tags r:id="rId4"/>
    </p:custDataLst>
    <p:extLst>
      <p:ext uri="{BB962C8B-B14F-4D97-AF65-F5344CB8AC3E}">
        <p14:creationId xmlns:p14="http://schemas.microsoft.com/office/powerpoint/2010/main" val="27712917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9FC72AED-9A81-18F5-7F96-D838B0B282CA}"/>
              </a:ext>
            </a:extLst>
          </p:cNvPr>
          <p:cNvSpPr>
            <a:spLocks noGrp="1"/>
          </p:cNvSpPr>
          <p:nvPr>
            <p:ph type="title"/>
          </p:nvPr>
        </p:nvSpPr>
        <p:spPr/>
        <p:txBody>
          <a:bodyPr/>
          <a:lstStyle/>
          <a:p>
            <a:r>
              <a:rPr lang="en-US" dirty="0"/>
              <a:t>Resources</a:t>
            </a:r>
          </a:p>
        </p:txBody>
      </p:sp>
      <p:sp>
        <p:nvSpPr>
          <p:cNvPr id="20" name="Content Placeholder 19">
            <a:extLst>
              <a:ext uri="{FF2B5EF4-FFF2-40B4-BE49-F238E27FC236}">
                <a16:creationId xmlns:a16="http://schemas.microsoft.com/office/drawing/2014/main" id="{F755F415-14ED-BC18-BE55-8524742F7D7B}"/>
              </a:ext>
            </a:extLst>
          </p:cNvPr>
          <p:cNvSpPr>
            <a:spLocks noGrp="1"/>
          </p:cNvSpPr>
          <p:nvPr>
            <p:ph idx="1"/>
          </p:nvPr>
        </p:nvSpPr>
        <p:spPr/>
        <p:txBody>
          <a:bodyPr/>
          <a:lstStyle/>
          <a:p>
            <a:r>
              <a:rPr lang="en-US" dirty="0"/>
              <a:t>MDH Project Firstline </a:t>
            </a:r>
            <a:r>
              <a:rPr lang="en-US" dirty="0">
                <a:hlinkClick r:id="rId3"/>
              </a:rPr>
              <a:t>www.health.mn.gov/projectfirstline</a:t>
            </a:r>
            <a:r>
              <a:rPr lang="en-US" dirty="0"/>
              <a:t> </a:t>
            </a:r>
          </a:p>
        </p:txBody>
      </p:sp>
      <p:sp>
        <p:nvSpPr>
          <p:cNvPr id="22" name="Content Placeholder 21">
            <a:extLst>
              <a:ext uri="{FF2B5EF4-FFF2-40B4-BE49-F238E27FC236}">
                <a16:creationId xmlns:a16="http://schemas.microsoft.com/office/drawing/2014/main" id="{DA140AA3-956E-6670-F86D-232CA118E26C}"/>
              </a:ext>
            </a:extLst>
          </p:cNvPr>
          <p:cNvSpPr>
            <a:spLocks noGrp="1"/>
          </p:cNvSpPr>
          <p:nvPr>
            <p:ph idx="18"/>
          </p:nvPr>
        </p:nvSpPr>
        <p:spPr/>
        <p:txBody>
          <a:bodyPr/>
          <a:lstStyle/>
          <a:p>
            <a:r>
              <a:rPr lang="en-US">
                <a:hlinkClick r:id="rId4"/>
              </a:rPr>
              <a:t>Subscribe to MDH Project Firstline Mailing List </a:t>
            </a:r>
            <a:endParaRPr lang="en-US"/>
          </a:p>
        </p:txBody>
      </p:sp>
      <p:sp>
        <p:nvSpPr>
          <p:cNvPr id="23" name="Content Placeholder 22">
            <a:extLst>
              <a:ext uri="{FF2B5EF4-FFF2-40B4-BE49-F238E27FC236}">
                <a16:creationId xmlns:a16="http://schemas.microsoft.com/office/drawing/2014/main" id="{D6D22966-B6AF-9A3A-AAFC-417113B12961}"/>
              </a:ext>
            </a:extLst>
          </p:cNvPr>
          <p:cNvSpPr>
            <a:spLocks noGrp="1"/>
          </p:cNvSpPr>
          <p:nvPr>
            <p:ph idx="19"/>
          </p:nvPr>
        </p:nvSpPr>
        <p:spPr/>
        <p:txBody>
          <a:bodyPr/>
          <a:lstStyle/>
          <a:p>
            <a:r>
              <a:rPr lang="en-US">
                <a:hlinkClick r:id="rId5"/>
              </a:rPr>
              <a:t>Minnesota Department of Health (@mnhealth)| Facebook</a:t>
            </a:r>
            <a:endParaRPr lang="en-US"/>
          </a:p>
        </p:txBody>
      </p:sp>
      <p:sp>
        <p:nvSpPr>
          <p:cNvPr id="24" name="Content Placeholder 23">
            <a:extLst>
              <a:ext uri="{FF2B5EF4-FFF2-40B4-BE49-F238E27FC236}">
                <a16:creationId xmlns:a16="http://schemas.microsoft.com/office/drawing/2014/main" id="{AAD41AAA-248F-A414-1CAB-F3335C31C9EB}"/>
              </a:ext>
            </a:extLst>
          </p:cNvPr>
          <p:cNvSpPr>
            <a:spLocks noGrp="1"/>
          </p:cNvSpPr>
          <p:nvPr>
            <p:ph idx="20"/>
          </p:nvPr>
        </p:nvSpPr>
        <p:spPr/>
        <p:txBody>
          <a:bodyPr/>
          <a:lstStyle/>
          <a:p>
            <a:r>
              <a:rPr lang="en-US">
                <a:hlinkClick r:id="rId6"/>
              </a:rPr>
              <a:t>Minnesota Department of Health (@mnhealth)| Twitter</a:t>
            </a:r>
            <a:endParaRPr lang="en-US"/>
          </a:p>
        </p:txBody>
      </p:sp>
      <p:sp>
        <p:nvSpPr>
          <p:cNvPr id="25" name="Content Placeholder 24">
            <a:extLst>
              <a:ext uri="{FF2B5EF4-FFF2-40B4-BE49-F238E27FC236}">
                <a16:creationId xmlns:a16="http://schemas.microsoft.com/office/drawing/2014/main" id="{1BDBDA66-D04D-9DB4-59C5-B2467179667C}"/>
              </a:ext>
            </a:extLst>
          </p:cNvPr>
          <p:cNvSpPr>
            <a:spLocks noGrp="1"/>
          </p:cNvSpPr>
          <p:nvPr>
            <p:ph idx="21"/>
          </p:nvPr>
        </p:nvSpPr>
        <p:spPr/>
        <p:txBody>
          <a:bodyPr/>
          <a:lstStyle/>
          <a:p>
            <a:r>
              <a:rPr lang="en-US">
                <a:hlinkClick r:id="rId7"/>
              </a:rPr>
              <a:t>Minnesota Department of Health (@mnhealth) | LinkedIn</a:t>
            </a:r>
            <a:endParaRPr lang="en-US"/>
          </a:p>
        </p:txBody>
      </p:sp>
      <p:sp>
        <p:nvSpPr>
          <p:cNvPr id="26" name="Content Placeholder 25">
            <a:extLst>
              <a:ext uri="{FF2B5EF4-FFF2-40B4-BE49-F238E27FC236}">
                <a16:creationId xmlns:a16="http://schemas.microsoft.com/office/drawing/2014/main" id="{85B57326-CE94-7AAC-7FB5-428898859038}"/>
              </a:ext>
            </a:extLst>
          </p:cNvPr>
          <p:cNvSpPr>
            <a:spLocks noGrp="1"/>
          </p:cNvSpPr>
          <p:nvPr>
            <p:ph idx="22"/>
          </p:nvPr>
        </p:nvSpPr>
        <p:spPr/>
        <p:txBody>
          <a:bodyPr/>
          <a:lstStyle/>
          <a:p>
            <a:r>
              <a:rPr lang="en-US">
                <a:hlinkClick r:id="rId8"/>
              </a:rPr>
              <a:t>Minnesota Department of Health (@mnhealth)| Instagram</a:t>
            </a:r>
            <a:endParaRPr lang="en-US"/>
          </a:p>
        </p:txBody>
      </p:sp>
      <p:sp>
        <p:nvSpPr>
          <p:cNvPr id="42" name="Text Placeholder 41">
            <a:extLst>
              <a:ext uri="{FF2B5EF4-FFF2-40B4-BE49-F238E27FC236}">
                <a16:creationId xmlns:a16="http://schemas.microsoft.com/office/drawing/2014/main" id="{ACB01834-C9A1-2152-B4B2-FD786F323DBE}"/>
              </a:ext>
            </a:extLst>
          </p:cNvPr>
          <p:cNvSpPr>
            <a:spLocks noGrp="1"/>
          </p:cNvSpPr>
          <p:nvPr>
            <p:ph type="body" sz="quarter" idx="10"/>
          </p:nvPr>
        </p:nvSpPr>
        <p:spPr>
          <a:xfrm>
            <a:off x="7181088" y="1577628"/>
            <a:ext cx="4865138" cy="4175760"/>
          </a:xfrm>
        </p:spPr>
        <p:txBody>
          <a:bodyPr/>
          <a:lstStyle/>
          <a:p>
            <a:pPr>
              <a:lnSpc>
                <a:spcPct val="100000"/>
              </a:lnSpc>
            </a:pPr>
            <a:r>
              <a:rPr lang="en-US" sz="1600" dirty="0">
                <a:hlinkClick r:id="rId9"/>
              </a:rPr>
              <a:t>CDC Fidgeting Felix Interactive Resource</a:t>
            </a:r>
            <a:br>
              <a:rPr lang="en-US" sz="1600" dirty="0"/>
            </a:br>
            <a:r>
              <a:rPr lang="en-US" sz="1600" dirty="0"/>
              <a:t>(optimized for handheld devices)</a:t>
            </a:r>
          </a:p>
          <a:p>
            <a:pPr>
              <a:lnSpc>
                <a:spcPct val="170000"/>
              </a:lnSpc>
            </a:pPr>
            <a:r>
              <a:rPr lang="en-US" sz="1600" dirty="0">
                <a:hlinkClick r:id="rId10"/>
              </a:rPr>
              <a:t>MDH PFL Germs can live in blood (PDF) </a:t>
            </a:r>
            <a:endParaRPr lang="en-US" sz="1600" dirty="0"/>
          </a:p>
          <a:p>
            <a:pPr>
              <a:lnSpc>
                <a:spcPct val="170000"/>
              </a:lnSpc>
            </a:pPr>
            <a:r>
              <a:rPr lang="en-US" sz="1600" dirty="0">
                <a:hlinkClick r:id="rId11"/>
              </a:rPr>
              <a:t>MDH PFL Germs live on the skin (PDF)</a:t>
            </a:r>
            <a:endParaRPr lang="en-US" sz="1600" dirty="0"/>
          </a:p>
          <a:p>
            <a:pPr>
              <a:lnSpc>
                <a:spcPct val="170000"/>
              </a:lnSpc>
            </a:pPr>
            <a:r>
              <a:rPr lang="en-US" sz="1600" dirty="0">
                <a:hlinkClick r:id="rId12"/>
              </a:rPr>
              <a:t>CDC Project Firstline</a:t>
            </a:r>
            <a:r>
              <a:rPr lang="en-US" sz="1600" dirty="0"/>
              <a:t> | </a:t>
            </a:r>
            <a:r>
              <a:rPr lang="en-US" sz="1600" dirty="0">
                <a:hlinkClick r:id="rId13"/>
              </a:rPr>
              <a:t>Facebook</a:t>
            </a:r>
            <a:r>
              <a:rPr lang="en-US" sz="1600" dirty="0"/>
              <a:t> | </a:t>
            </a:r>
            <a:r>
              <a:rPr lang="en-US" sz="1600" dirty="0">
                <a:hlinkClick r:id="rId14"/>
              </a:rPr>
              <a:t>Twitter</a:t>
            </a:r>
            <a:r>
              <a:rPr lang="en-US" sz="1600" dirty="0"/>
              <a:t> </a:t>
            </a:r>
          </a:p>
          <a:p>
            <a:pPr>
              <a:lnSpc>
                <a:spcPct val="170000"/>
              </a:lnSpc>
            </a:pPr>
            <a:r>
              <a:rPr lang="en-US" sz="1600" dirty="0">
                <a:hlinkClick r:id="rId15"/>
              </a:rPr>
              <a:t>CDC Germs live in blood Lock Screen (JPG)</a:t>
            </a:r>
            <a:endParaRPr lang="en-US" sz="1600" dirty="0"/>
          </a:p>
          <a:p>
            <a:pPr>
              <a:lnSpc>
                <a:spcPct val="170000"/>
              </a:lnSpc>
            </a:pPr>
            <a:r>
              <a:rPr lang="en-US" sz="1600" dirty="0">
                <a:hlinkClick r:id="rId16"/>
              </a:rPr>
              <a:t>Subscribe to CDC Project Firstline e-mails </a:t>
            </a:r>
            <a:endParaRPr lang="en-US" sz="1600" dirty="0"/>
          </a:p>
        </p:txBody>
      </p:sp>
    </p:spTree>
    <p:extLst>
      <p:ext uri="{BB962C8B-B14F-4D97-AF65-F5344CB8AC3E}">
        <p14:creationId xmlns:p14="http://schemas.microsoft.com/office/powerpoint/2010/main" val="270799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A53734-E1B2-45B2-A5FC-058AC0EE4B0B}"/>
              </a:ext>
            </a:extLst>
          </p:cNvPr>
          <p:cNvSpPr>
            <a:spLocks noGrp="1"/>
          </p:cNvSpPr>
          <p:nvPr>
            <p:ph type="ctrTitle"/>
          </p:nvPr>
        </p:nvSpPr>
        <p:spPr/>
        <p:txBody>
          <a:bodyPr/>
          <a:lstStyle/>
          <a:p>
            <a:r>
              <a:rPr kumimoji="0" lang="en-US" altLang="en-US" sz="4000" b="1" i="0" u="none" strike="noStrike" cap="none" normalizeH="0" baseline="0" dirty="0">
                <a:ln>
                  <a:noFill/>
                </a:ln>
                <a:solidFill>
                  <a:srgbClr val="FFFFFF"/>
                </a:solidFill>
                <a:effectLst/>
                <a:latin typeface="Avenir LT Std 65 Medium"/>
                <a:cs typeface="Times New Roman" panose="02020603050405020304" pitchFamily="18" charset="0"/>
              </a:rPr>
              <a:t>FIDGETING FELIX GETS AN IV</a:t>
            </a:r>
            <a:endParaRPr lang="en-US" dirty="0"/>
          </a:p>
        </p:txBody>
      </p:sp>
      <p:sp>
        <p:nvSpPr>
          <p:cNvPr id="15" name="Subtitle 14">
            <a:extLst>
              <a:ext uri="{FF2B5EF4-FFF2-40B4-BE49-F238E27FC236}">
                <a16:creationId xmlns:a16="http://schemas.microsoft.com/office/drawing/2014/main" id="{C0683C71-05CB-4FEF-A2ED-0DEE5104EA83}"/>
              </a:ext>
            </a:extLst>
          </p:cNvPr>
          <p:cNvSpPr>
            <a:spLocks noGrp="1"/>
          </p:cNvSpPr>
          <p:nvPr>
            <p:ph type="subTitle" idx="1"/>
          </p:nvPr>
        </p:nvSpPr>
        <p:spPr/>
        <p:txBody>
          <a:bodyPr/>
          <a:lstStyle/>
          <a:p>
            <a:r>
              <a:rPr lang="en-US">
                <a:latin typeface="Avenir LT Std 55 Roman"/>
              </a:rPr>
              <a:t>A child, Felix, has just been admitted to the hospital. You are about to insert an IV into his arm.</a:t>
            </a:r>
          </a:p>
        </p:txBody>
      </p:sp>
      <p:pic>
        <p:nvPicPr>
          <p:cNvPr id="1027" name="Picture 3" descr="Felix, a small boy, sitting in a wheelchair">
            <a:extLst>
              <a:ext uri="{FF2B5EF4-FFF2-40B4-BE49-F238E27FC236}">
                <a16:creationId xmlns:a16="http://schemas.microsoft.com/office/drawing/2014/main" id="{CBBB0B54-36B5-47F1-BF96-C0A805E28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679"/>
            <a:ext cx="6981825" cy="59245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6E5A9FC-0F42-4208-81EF-EC707E236180}"/>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68653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p:txBody>
          <a:bodyPr anchor="b"/>
          <a:lstStyle/>
          <a:p>
            <a:pPr>
              <a:lnSpc>
                <a:spcPct val="150000"/>
              </a:lnSpc>
              <a:spcBef>
                <a:spcPts val="0"/>
              </a:spcBef>
            </a:pPr>
            <a:r>
              <a:rPr lang="en-US" dirty="0"/>
              <a:t>What’s the first thing you should do?</a:t>
            </a:r>
            <a:endParaRPr lang="en-US" sz="2400" dirty="0"/>
          </a:p>
        </p:txBody>
      </p:sp>
      <p:sp>
        <p:nvSpPr>
          <p:cNvPr id="3" name="Text Placeholder 2">
            <a:extLst>
              <a:ext uri="{FF2B5EF4-FFF2-40B4-BE49-F238E27FC236}">
                <a16:creationId xmlns:a16="http://schemas.microsoft.com/office/drawing/2014/main" id="{F9187F04-0D26-D0BE-7E78-A6511F33592A}"/>
              </a:ext>
            </a:extLst>
          </p:cNvPr>
          <p:cNvSpPr>
            <a:spLocks noGrp="1"/>
          </p:cNvSpPr>
          <p:nvPr>
            <p:ph type="body" sz="quarter" idx="11"/>
          </p:nvPr>
        </p:nvSpPr>
        <p:spPr/>
        <p:txBody>
          <a:bodyPr/>
          <a:lstStyle/>
          <a:p>
            <a:r>
              <a:rPr lang="en-US" dirty="0"/>
              <a:t>Select the correct option.</a:t>
            </a:r>
          </a:p>
        </p:txBody>
      </p:sp>
      <p:pic>
        <p:nvPicPr>
          <p:cNvPr id="2054" name="Picture 6" descr="Disinfect Felix's Skin button">
            <a:hlinkClick r:id="rId2" action="ppaction://hlinksldjump"/>
            <a:extLst>
              <a:ext uri="{FF2B5EF4-FFF2-40B4-BE49-F238E27FC236}">
                <a16:creationId xmlns:a16="http://schemas.microsoft.com/office/drawing/2014/main" id="{758C4441-7790-4B58-8852-8A3ED1B27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6" y="170608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ut on Gloves button">
            <a:hlinkClick r:id="rId2" action="ppaction://hlinksldjump"/>
            <a:extLst>
              <a:ext uri="{FF2B5EF4-FFF2-40B4-BE49-F238E27FC236}">
                <a16:creationId xmlns:a16="http://schemas.microsoft.com/office/drawing/2014/main" id="{BA5298F3-D512-489D-A07B-2B1BD94F1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334"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pose of Used Supplies button">
            <a:hlinkClick r:id="rId2" action="ppaction://hlinksldjump"/>
            <a:extLst>
              <a:ext uri="{FF2B5EF4-FFF2-40B4-BE49-F238E27FC236}">
                <a16:creationId xmlns:a16="http://schemas.microsoft.com/office/drawing/2014/main" id="{1FAA6A24-D526-4E4A-A1C2-778DAEDF3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444"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ert I V button">
            <a:hlinkClick r:id="rId2" action="ppaction://hlinksldjump"/>
            <a:extLst>
              <a:ext uri="{FF2B5EF4-FFF2-40B4-BE49-F238E27FC236}">
                <a16:creationId xmlns:a16="http://schemas.microsoft.com/office/drawing/2014/main" id="{CF28D740-4458-4328-8757-FD2DBE7607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419" y="1743458"/>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ut on Mask button">
            <a:hlinkClick r:id="rId2" action="ppaction://hlinksldjump"/>
            <a:extLst>
              <a:ext uri="{FF2B5EF4-FFF2-40B4-BE49-F238E27FC236}">
                <a16:creationId xmlns:a16="http://schemas.microsoft.com/office/drawing/2014/main" id="{8AE29837-5EAD-4535-8B3B-FCAFC4D7C5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75" y="422146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8"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ut on Gown button">
            <a:hlinkClick r:id="rId2" action="ppaction://hlinksldjump"/>
            <a:extLst>
              <a:ext uri="{FF2B5EF4-FFF2-40B4-BE49-F238E27FC236}">
                <a16:creationId xmlns:a16="http://schemas.microsoft.com/office/drawing/2014/main" id="{ECB3446E-FE9F-4A0B-BEC6-D830038332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8445" y="4227346"/>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8"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1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n-US" sz="800" u="sng" dirty="0">
                <a:solidFill>
                  <a:srgbClr val="2C406C"/>
                </a:solidFill>
                <a:uFill>
                  <a:solidFill>
                    <a:srgbClr val="31406C"/>
                  </a:solidFill>
                </a:uFill>
              </a:rPr>
              <a:t> 1</a:t>
            </a:r>
            <a:endParaRPr lang="en-US" sz="800" u="sng" dirty="0">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dirty="0">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rPr>
              <a:t>TRY AGAIN</a:t>
            </a:r>
          </a:p>
        </p:txBody>
      </p:sp>
    </p:spTree>
    <p:extLst>
      <p:ext uri="{BB962C8B-B14F-4D97-AF65-F5344CB8AC3E}">
        <p14:creationId xmlns:p14="http://schemas.microsoft.com/office/powerpoint/2010/main" val="179077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dirty="0"/>
              <a:t>CORRECT!</a:t>
            </a:r>
            <a:r>
              <a:rPr lang="en-US" sz="800" b="0" dirty="0">
                <a:solidFill>
                  <a:srgbClr val="4E4270"/>
                </a:solidFill>
                <a:uFill>
                  <a:solidFill>
                    <a:srgbClr val="31406C"/>
                  </a:solidFill>
                </a:uFill>
              </a:rPr>
              <a:t> 1</a:t>
            </a:r>
            <a:endParaRPr lang="en-US" sz="800" b="0" dirty="0">
              <a:solidFill>
                <a:srgbClr val="4E4270"/>
              </a:solidFill>
            </a:endParaRP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a:xfrm>
            <a:off x="1490662" y="849936"/>
            <a:ext cx="9210675" cy="588953"/>
          </a:xfrm>
        </p:spPr>
        <p:txBody>
          <a:bodyPr/>
          <a:lstStyle/>
          <a:p>
            <a:r>
              <a:rPr lang="en-US"/>
              <a:t>Use Hand Sanitizer or Wash Hands with Soap and Water</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dirty="0"/>
              <a:t>It's important to clean your hands to remove germs before you insert an IV. Hand sanitizer is slightly better at getting rid of germs, but washing with soap and water is still a good option.</a:t>
            </a:r>
          </a:p>
        </p:txBody>
      </p:sp>
      <p:pic>
        <p:nvPicPr>
          <p:cNvPr id="7171" name="Picture 3" descr="Washing hands with soap and water">
            <a:extLst>
              <a:ext uri="{FF2B5EF4-FFF2-40B4-BE49-F238E27FC236}">
                <a16:creationId xmlns:a16="http://schemas.microsoft.com/office/drawing/2014/main" id="{E9F16436-EFF6-4E97-A5A4-ED9D708E9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0566"/>
            <a:ext cx="5867400" cy="3758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 uri="{C183D7F6-B498-43B3-948B-1728B52AA6E4}">
                <adec:decorative xmlns:adec="http://schemas.microsoft.com/office/drawing/2017/decorative" val="0"/>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71300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85750" y="391886"/>
            <a:ext cx="11620500" cy="747724"/>
          </a:xfrm>
        </p:spPr>
        <p:txBody>
          <a:bodyPr/>
          <a:lstStyle/>
          <a:p>
            <a:r>
              <a:rPr lang="en-US" dirty="0"/>
              <a:t>Now that your hands are clean, what’s next? </a:t>
            </a:r>
          </a:p>
        </p:txBody>
      </p:sp>
      <p:sp>
        <p:nvSpPr>
          <p:cNvPr id="5" name="Text Placeholder 4">
            <a:extLst>
              <a:ext uri="{FF2B5EF4-FFF2-40B4-BE49-F238E27FC236}">
                <a16:creationId xmlns:a16="http://schemas.microsoft.com/office/drawing/2014/main" id="{2EF63B81-B4A3-2CF6-5014-C2E8D1736DE0}"/>
              </a:ext>
            </a:extLst>
          </p:cNvPr>
          <p:cNvSpPr>
            <a:spLocks noGrp="1"/>
          </p:cNvSpPr>
          <p:nvPr>
            <p:ph type="body" sz="quarter" idx="11"/>
          </p:nvPr>
        </p:nvSpPr>
        <p:spPr/>
        <p:txBody>
          <a:bodyPr/>
          <a:lstStyle/>
          <a:p>
            <a:r>
              <a:rPr lang="en-US" dirty="0"/>
              <a:t>Select the correct option.</a:t>
            </a:r>
          </a:p>
        </p:txBody>
      </p:sp>
      <p:pic>
        <p:nvPicPr>
          <p:cNvPr id="2054" name="Picture 6" descr="Disinfect Felix's Skin button">
            <a:hlinkClick r:id="rId3" action="ppaction://hlinksldjump"/>
            <a:extLst>
              <a:ext uri="{FF2B5EF4-FFF2-40B4-BE49-F238E27FC236}">
                <a16:creationId xmlns:a16="http://schemas.microsoft.com/office/drawing/2014/main" id="{758C4441-7790-4B58-8852-8A3ED1B27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56"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ut on Gloves button">
            <a:hlinkClick r:id="rId5" action="ppaction://hlinksldjump"/>
            <a:extLst>
              <a:ext uri="{FF2B5EF4-FFF2-40B4-BE49-F238E27FC236}">
                <a16:creationId xmlns:a16="http://schemas.microsoft.com/office/drawing/2014/main" id="{BA5298F3-D512-489D-A07B-2B1BD94F1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334"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pose of Used Supplies button">
            <a:hlinkClick r:id="rId3" action="ppaction://hlinksldjump"/>
            <a:extLst>
              <a:ext uri="{FF2B5EF4-FFF2-40B4-BE49-F238E27FC236}">
                <a16:creationId xmlns:a16="http://schemas.microsoft.com/office/drawing/2014/main" id="{1FAA6A24-D526-4E4A-A1C2-778DAEDF3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8444" y="1706084"/>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ert I V button">
            <a:hlinkClick r:id="rId3" action="ppaction://hlinksldjump"/>
            <a:extLst>
              <a:ext uri="{FF2B5EF4-FFF2-40B4-BE49-F238E27FC236}">
                <a16:creationId xmlns:a16="http://schemas.microsoft.com/office/drawing/2014/main" id="{CF28D740-4458-4328-8757-FD2DBE760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419" y="1743458"/>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ut on Mask button">
            <a:hlinkClick r:id="rId3" action="ppaction://hlinksldjump"/>
            <a:extLst>
              <a:ext uri="{FF2B5EF4-FFF2-40B4-BE49-F238E27FC236}">
                <a16:creationId xmlns:a16="http://schemas.microsoft.com/office/drawing/2014/main" id="{8AE29837-5EAD-4535-8B3B-FCAFC4D7C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75" y="422146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3"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ut on Gown button">
            <a:hlinkClick r:id="rId3" action="ppaction://hlinksldjump"/>
            <a:extLst>
              <a:ext uri="{FF2B5EF4-FFF2-40B4-BE49-F238E27FC236}">
                <a16:creationId xmlns:a16="http://schemas.microsoft.com/office/drawing/2014/main" id="{ECB3446E-FE9F-4A0B-BEC6-D83003833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445" y="4227346"/>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3"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3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n-US" sz="800" u="sng" dirty="0">
                <a:solidFill>
                  <a:srgbClr val="2C406C"/>
                </a:solidFill>
                <a:uFill>
                  <a:solidFill>
                    <a:srgbClr val="31406C"/>
                  </a:solidFill>
                </a:uFill>
              </a:rPr>
              <a:t> 2</a:t>
            </a:r>
            <a:endParaRPr lang="en-US" u="sng" dirty="0">
              <a:solidFill>
                <a:srgbClr val="2C406C"/>
              </a:solidFill>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dirty="0">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dirty="0">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70498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8"?>
<?mso-contentType ?>
<FormTemplates xmlns="http://schemas.microsoft.com/sharepoint/v3/contenttype/forms">
  <Display>DocumentLibraryForm</Display>
  <Edit>DocumentLibraryForm</Edit>
  <New>DocumentLibraryForm</New>
</FormTemplates>
</file>

<file path=customXml/item1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1.xml><?xml version="1.0" encoding="utf-8"?>
<?mso-contentType ?>
<FormTemplates xmlns="http://schemas.microsoft.com/sharepoint/v3/contenttype/forms">
  <Display>DocumentLibraryForm</Display>
  <Edit>DocumentLibraryForm</Edit>
  <New>DocumentLibraryForm</New>
</FormTemplates>
</file>

<file path=customXml/item22.xml><?xml version="1.0" encoding="utf-8"?>
<?mso-contentType ?>
<FormTemplates xmlns="http://schemas.microsoft.com/sharepoint/v3/contenttype/forms">
  <Display>DocumentLibraryForm</Display>
  <Edit>DocumentLibraryForm</Edit>
  <New>DocumentLibraryForm</New>
</FormTemplates>
</file>

<file path=customXml/item23.xml><?xml version="1.0" encoding="utf-8"?>
<?mso-contentType ?>
<FormTemplates xmlns="http://schemas.microsoft.com/sharepoint/v3/contenttype/forms">
  <Display>DocumentLibraryForm</Display>
  <Edit>DocumentLibraryForm</Edit>
  <New>DocumentLibraryForm</New>
</FormTemplates>
</file>

<file path=customXml/item24.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5.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7.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30.xml><?xml version="1.0" encoding="utf-8"?>
<?mso-contentType ?>
<FormTemplates xmlns="http://schemas.microsoft.com/sharepoint/v3/contenttype/forms">
  <Display>DocumentLibraryForm</Display>
  <Edit>DocumentLibraryForm</Edit>
  <New>DocumentLibraryForm</New>
</FormTemplates>
</file>

<file path=customXml/item3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3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33.xml><?xml version="1.0" encoding="utf-8"?>
<?mso-contentType ?>
<FormTemplates xmlns="http://schemas.microsoft.com/sharepoint/v3/contenttype/forms">
  <Display>DocumentLibraryForm</Display>
  <Edit>DocumentLibraryForm</Edit>
  <New>DocumentLibraryForm</New>
</FormTemplates>
</file>

<file path=customXml/item3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3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39.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4B4512-986C-420A-AA49-AEEEA19C1DCC}">
  <ds:schemaRefs>
    <ds:schemaRef ds:uri="http://schemas.microsoft.com/sharepoint/v3/contenttype/forms"/>
  </ds:schemaRefs>
</ds:datastoreItem>
</file>

<file path=customXml/itemProps10.xml><?xml version="1.0" encoding="utf-8"?>
<ds:datastoreItem xmlns:ds="http://schemas.openxmlformats.org/officeDocument/2006/customXml" ds:itemID="{434A2763-67E2-43E7-BCA0-4209666F619C}">
  <ds:schemaRefs>
    <ds:schemaRef ds:uri="http://schemas.microsoft.com/sharepoint/v3/contenttype/forms"/>
  </ds:schemaRefs>
</ds:datastoreItem>
</file>

<file path=customXml/itemProps11.xml><?xml version="1.0" encoding="utf-8"?>
<ds:datastoreItem xmlns:ds="http://schemas.openxmlformats.org/officeDocument/2006/customXml" ds:itemID="{9A604EE9-9B20-434B-9128-B6EA13CEC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2.xml><?xml version="1.0" encoding="utf-8"?>
<ds:datastoreItem xmlns:ds="http://schemas.openxmlformats.org/officeDocument/2006/customXml" ds:itemID="{1769DC7C-0F2D-40DC-86E5-CE4CB8ABF23D}">
  <ds:schemaRef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53dcfa65-588a-4288-bff4-eca324ea375f"/>
    <ds:schemaRef ds:uri="http://schemas.microsoft.com/office/2006/metadata/properties"/>
    <ds:schemaRef ds:uri="2ff4a757-ef58-4719-9cd6-c9998935b06f"/>
    <ds:schemaRef ds:uri="http://schemas.openxmlformats.org/package/2006/metadata/core-properties"/>
    <ds:schemaRef ds:uri="http://purl.org/dc/elements/1.1/"/>
  </ds:schemaRefs>
</ds:datastoreItem>
</file>

<file path=customXml/itemProps13.xml><?xml version="1.0" encoding="utf-8"?>
<ds:datastoreItem xmlns:ds="http://schemas.openxmlformats.org/officeDocument/2006/customXml" ds:itemID="{289A6C13-6CD3-4C1F-85DB-1F33BDF03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F8214FEE-91C6-4468-97D4-0F44A971F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5.xml><?xml version="1.0" encoding="utf-8"?>
<ds:datastoreItem xmlns:ds="http://schemas.openxmlformats.org/officeDocument/2006/customXml" ds:itemID="{43B16050-46A0-48CA-BB4C-981645243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6.xml><?xml version="1.0" encoding="utf-8"?>
<ds:datastoreItem xmlns:ds="http://schemas.openxmlformats.org/officeDocument/2006/customXml" ds:itemID="{2F942F23-3019-4ACE-9F66-E86C81B4DA3F}">
  <ds:schemaRefs>
    <ds:schemaRef ds:uri="http://schemas.microsoft.com/sharepoint/v3/contenttype/forms"/>
  </ds:schemaRefs>
</ds:datastoreItem>
</file>

<file path=customXml/itemProps17.xml><?xml version="1.0" encoding="utf-8"?>
<ds:datastoreItem xmlns:ds="http://schemas.openxmlformats.org/officeDocument/2006/customXml" ds:itemID="{CE816927-363F-4FC5-9D1E-A8D0E3328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8.xml><?xml version="1.0" encoding="utf-8"?>
<ds:datastoreItem xmlns:ds="http://schemas.openxmlformats.org/officeDocument/2006/customXml" ds:itemID="{F40CCD64-97AF-4D2C-BF21-0DFF85E0B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9.xml><?xml version="1.0" encoding="utf-8"?>
<ds:datastoreItem xmlns:ds="http://schemas.openxmlformats.org/officeDocument/2006/customXml" ds:itemID="{11C52E70-2C73-44A3-A7FB-5F78848326F9}">
  <ds:schemaRefs>
    <ds:schemaRef ds:uri="http://purl.org/dc/terms/"/>
    <ds:schemaRef ds:uri="http://schemas.microsoft.com/office/2006/documentManagement/types"/>
    <ds:schemaRef ds:uri="http://purl.org/dc/dcmitype/"/>
    <ds:schemaRef ds:uri="53dcfa65-588a-4288-bff4-eca324ea375f"/>
    <ds:schemaRef ds:uri="http://schemas.openxmlformats.org/package/2006/metadata/core-properties"/>
    <ds:schemaRef ds:uri="http://purl.org/dc/elements/1.1/"/>
    <ds:schemaRef ds:uri="http://schemas.microsoft.com/office/infopath/2007/PartnerControls"/>
    <ds:schemaRef ds:uri="2ff4a757-ef58-4719-9cd6-c9998935b06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93B9002-EC17-4843-89E0-C16E4E1810EB}">
  <ds:schemaRefs>
    <ds:schemaRef ds:uri="http://schemas.microsoft.com/sharepoint/v3/contenttype/forms"/>
  </ds:schemaRefs>
</ds:datastoreItem>
</file>

<file path=customXml/itemProps20.xml><?xml version="1.0" encoding="utf-8"?>
<ds:datastoreItem xmlns:ds="http://schemas.openxmlformats.org/officeDocument/2006/customXml" ds:itemID="{B694C6C6-F4FA-47DD-A040-A59C66A52E3B}">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2ff4a757-ef58-4719-9cd6-c9998935b06f"/>
    <ds:schemaRef ds:uri="http://purl.org/dc/dcmitype/"/>
    <ds:schemaRef ds:uri="http://schemas.microsoft.com/office/infopath/2007/PartnerControls"/>
    <ds:schemaRef ds:uri="53dcfa65-588a-4288-bff4-eca324ea375f"/>
    <ds:schemaRef ds:uri="http://www.w3.org/XML/1998/namespace"/>
  </ds:schemaRefs>
</ds:datastoreItem>
</file>

<file path=customXml/itemProps21.xml><?xml version="1.0" encoding="utf-8"?>
<ds:datastoreItem xmlns:ds="http://schemas.openxmlformats.org/officeDocument/2006/customXml" ds:itemID="{5EAE51CD-4B28-4570-A83A-E7028AB23217}">
  <ds:schemaRefs>
    <ds:schemaRef ds:uri="http://schemas.microsoft.com/sharepoint/v3/contenttype/forms"/>
  </ds:schemaRefs>
</ds:datastoreItem>
</file>

<file path=customXml/itemProps22.xml><?xml version="1.0" encoding="utf-8"?>
<ds:datastoreItem xmlns:ds="http://schemas.openxmlformats.org/officeDocument/2006/customXml" ds:itemID="{48E4D5A8-7395-41ED-9BA3-D72BF2A20947}">
  <ds:schemaRefs>
    <ds:schemaRef ds:uri="http://schemas.microsoft.com/sharepoint/v3/contenttype/forms"/>
  </ds:schemaRefs>
</ds:datastoreItem>
</file>

<file path=customXml/itemProps23.xml><?xml version="1.0" encoding="utf-8"?>
<ds:datastoreItem xmlns:ds="http://schemas.openxmlformats.org/officeDocument/2006/customXml" ds:itemID="{D96E3C48-340A-41C1-BB22-DB2FF48B1DCA}">
  <ds:schemaRefs>
    <ds:schemaRef ds:uri="http://schemas.microsoft.com/sharepoint/v3/contenttype/forms"/>
  </ds:schemaRefs>
</ds:datastoreItem>
</file>

<file path=customXml/itemProps24.xml><?xml version="1.0" encoding="utf-8"?>
<ds:datastoreItem xmlns:ds="http://schemas.openxmlformats.org/officeDocument/2006/customXml" ds:itemID="{8857DBB4-602E-45AD-922C-11E14838DDB8}">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2ff4a757-ef58-4719-9cd6-c9998935b06f"/>
    <ds:schemaRef ds:uri="http://purl.org/dc/dcmitype/"/>
    <ds:schemaRef ds:uri="http://schemas.microsoft.com/office/infopath/2007/PartnerControls"/>
    <ds:schemaRef ds:uri="53dcfa65-588a-4288-bff4-eca324ea375f"/>
    <ds:schemaRef ds:uri="http://www.w3.org/XML/1998/namespace"/>
  </ds:schemaRefs>
</ds:datastoreItem>
</file>

<file path=customXml/itemProps25.xml><?xml version="1.0" encoding="utf-8"?>
<ds:datastoreItem xmlns:ds="http://schemas.openxmlformats.org/officeDocument/2006/customXml" ds:itemID="{9E6326A9-4AA6-451F-9604-30B391A779D9}">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2ff4a757-ef58-4719-9cd6-c9998935b06f"/>
    <ds:schemaRef ds:uri="http://purl.org/dc/dcmitype/"/>
    <ds:schemaRef ds:uri="http://schemas.microsoft.com/office/infopath/2007/PartnerControls"/>
    <ds:schemaRef ds:uri="53dcfa65-588a-4288-bff4-eca324ea375f"/>
    <ds:schemaRef ds:uri="http://www.w3.org/XML/1998/namespace"/>
  </ds:schemaRefs>
</ds:datastoreItem>
</file>

<file path=customXml/itemProps26.xml><?xml version="1.0" encoding="utf-8"?>
<ds:datastoreItem xmlns:ds="http://schemas.openxmlformats.org/officeDocument/2006/customXml" ds:itemID="{CCFE0FA6-72FE-4B47-8C91-54636F3D693C}">
  <ds:schemaRefs>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53dcfa65-588a-4288-bff4-eca324ea375f"/>
    <ds:schemaRef ds:uri="2ff4a757-ef58-4719-9cd6-c9998935b06f"/>
    <ds:schemaRef ds:uri="http://purl.org/dc/dcmitype/"/>
  </ds:schemaRefs>
</ds:datastoreItem>
</file>

<file path=customXml/itemProps27.xml><?xml version="1.0" encoding="utf-8"?>
<ds:datastoreItem xmlns:ds="http://schemas.openxmlformats.org/officeDocument/2006/customXml" ds:itemID="{7020B0A7-4D40-4D27-B1B4-70DE6FF996CA}">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2ff4a757-ef58-4719-9cd6-c9998935b06f"/>
    <ds:schemaRef ds:uri="http://purl.org/dc/dcmitype/"/>
    <ds:schemaRef ds:uri="http://schemas.microsoft.com/office/infopath/2007/PartnerControls"/>
    <ds:schemaRef ds:uri="53dcfa65-588a-4288-bff4-eca324ea375f"/>
    <ds:schemaRef ds:uri="http://www.w3.org/XML/1998/namespace"/>
  </ds:schemaRefs>
</ds:datastoreItem>
</file>

<file path=customXml/itemProps28.xml><?xml version="1.0" encoding="utf-8"?>
<ds:datastoreItem xmlns:ds="http://schemas.openxmlformats.org/officeDocument/2006/customXml" ds:itemID="{F979833E-C7F3-425D-93DA-BE30EAFC97B0}">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2ff4a757-ef58-4719-9cd6-c9998935b06f"/>
    <ds:schemaRef ds:uri="http://purl.org/dc/dcmitype/"/>
    <ds:schemaRef ds:uri="http://schemas.microsoft.com/office/infopath/2007/PartnerControls"/>
    <ds:schemaRef ds:uri="53dcfa65-588a-4288-bff4-eca324ea375f"/>
    <ds:schemaRef ds:uri="http://www.w3.org/XML/1998/namespace"/>
  </ds:schemaRefs>
</ds:datastoreItem>
</file>

<file path=customXml/itemProps29.xml><?xml version="1.0" encoding="utf-8"?>
<ds:datastoreItem xmlns:ds="http://schemas.openxmlformats.org/officeDocument/2006/customXml" ds:itemID="{68C81329-8143-48BF-A10B-15F92E0A938A}">
  <ds:schemaRefs>
    <ds:schemaRef ds:uri="53dcfa65-588a-4288-bff4-eca324ea375f"/>
    <ds:schemaRef ds:uri="http://purl.org/dc/dcmitype/"/>
    <ds:schemaRef ds:uri="http://schemas.microsoft.com/office/2006/documentManagement/types"/>
    <ds:schemaRef ds:uri="http://schemas.microsoft.com/office/2006/metadata/properties"/>
    <ds:schemaRef ds:uri="2ff4a757-ef58-4719-9cd6-c9998935b06f"/>
    <ds:schemaRef ds:uri="http://schemas.microsoft.com/office/infopath/2007/PartnerControls"/>
    <ds:schemaRef ds:uri="http://www.w3.org/XML/1998/namespace"/>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13075A16-3B93-478A-8270-DBDB026193F6}">
  <ds:schemaRefs>
    <ds:schemaRef ds:uri="http://schemas.microsoft.com/sharepoint/v3/contenttype/forms"/>
  </ds:schemaRefs>
</ds:datastoreItem>
</file>

<file path=customXml/itemProps30.xml><?xml version="1.0" encoding="utf-8"?>
<ds:datastoreItem xmlns:ds="http://schemas.openxmlformats.org/officeDocument/2006/customXml" ds:itemID="{DA213922-0675-4D6A-8992-453FCE84FEBA}">
  <ds:schemaRefs>
    <ds:schemaRef ds:uri="http://schemas.microsoft.com/sharepoint/v3/contenttype/forms"/>
  </ds:schemaRefs>
</ds:datastoreItem>
</file>

<file path=customXml/itemProps31.xml><?xml version="1.0" encoding="utf-8"?>
<ds:datastoreItem xmlns:ds="http://schemas.openxmlformats.org/officeDocument/2006/customXml" ds:itemID="{808F6DE2-D354-401C-9673-22A208E917F5}">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2ff4a757-ef58-4719-9cd6-c9998935b06f"/>
    <ds:schemaRef ds:uri="http://purl.org/dc/dcmitype/"/>
    <ds:schemaRef ds:uri="http://schemas.microsoft.com/office/infopath/2007/PartnerControls"/>
    <ds:schemaRef ds:uri="53dcfa65-588a-4288-bff4-eca324ea375f"/>
    <ds:schemaRef ds:uri="http://www.w3.org/XML/1998/namespace"/>
  </ds:schemaRefs>
</ds:datastoreItem>
</file>

<file path=customXml/itemProps32.xml><?xml version="1.0" encoding="utf-8"?>
<ds:datastoreItem xmlns:ds="http://schemas.openxmlformats.org/officeDocument/2006/customXml" ds:itemID="{970BE714-EE68-46B9-8C00-0EC46CC3924F}">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2ff4a757-ef58-4719-9cd6-c9998935b06f"/>
    <ds:schemaRef ds:uri="http://purl.org/dc/dcmitype/"/>
    <ds:schemaRef ds:uri="http://schemas.microsoft.com/office/infopath/2007/PartnerControls"/>
    <ds:schemaRef ds:uri="53dcfa65-588a-4288-bff4-eca324ea375f"/>
    <ds:schemaRef ds:uri="http://www.w3.org/XML/1998/namespace"/>
  </ds:schemaRefs>
</ds:datastoreItem>
</file>

<file path=customXml/itemProps33.xml><?xml version="1.0" encoding="utf-8"?>
<ds:datastoreItem xmlns:ds="http://schemas.openxmlformats.org/officeDocument/2006/customXml" ds:itemID="{6192853C-0D48-4342-8745-88B25FD0413D}">
  <ds:schemaRefs>
    <ds:schemaRef ds:uri="http://schemas.microsoft.com/sharepoint/v3/contenttype/forms"/>
  </ds:schemaRefs>
</ds:datastoreItem>
</file>

<file path=customXml/itemProps34.xml><?xml version="1.0" encoding="utf-8"?>
<ds:datastoreItem xmlns:ds="http://schemas.openxmlformats.org/officeDocument/2006/customXml" ds:itemID="{DE32B926-5CA9-48AD-8A50-72D0A7D2A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5.xml><?xml version="1.0" encoding="utf-8"?>
<ds:datastoreItem xmlns:ds="http://schemas.openxmlformats.org/officeDocument/2006/customXml" ds:itemID="{00021BD9-3A6C-47C8-BFFC-F6C94D746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6.xml><?xml version="1.0" encoding="utf-8"?>
<ds:datastoreItem xmlns:ds="http://schemas.openxmlformats.org/officeDocument/2006/customXml" ds:itemID="{828BE7CD-837D-4166-9372-186C4046095B}">
  <ds:schemaRefs>
    <ds:schemaRef ds:uri="53dcfa65-588a-4288-bff4-eca324ea375f"/>
    <ds:schemaRef ds:uri="http://purl.org/dc/dcmitype/"/>
    <ds:schemaRef ds:uri="http://schemas.microsoft.com/office/2006/documentManagement/types"/>
    <ds:schemaRef ds:uri="http://schemas.microsoft.com/office/2006/metadata/properties"/>
    <ds:schemaRef ds:uri="2ff4a757-ef58-4719-9cd6-c9998935b06f"/>
    <ds:schemaRef ds:uri="http://schemas.microsoft.com/office/infopath/2007/PartnerControls"/>
    <ds:schemaRef ds:uri="http://www.w3.org/XML/1998/namespace"/>
    <ds:schemaRef ds:uri="http://purl.org/dc/elements/1.1/"/>
    <ds:schemaRef ds:uri="http://schemas.openxmlformats.org/package/2006/metadata/core-properties"/>
    <ds:schemaRef ds:uri="http://purl.org/dc/terms/"/>
  </ds:schemaRefs>
</ds:datastoreItem>
</file>

<file path=customXml/itemProps37.xml><?xml version="1.0" encoding="utf-8"?>
<ds:datastoreItem xmlns:ds="http://schemas.openxmlformats.org/officeDocument/2006/customXml" ds:itemID="{BF29AE47-7E53-4C5D-8AED-802C314F6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8.xml><?xml version="1.0" encoding="utf-8"?>
<ds:datastoreItem xmlns:ds="http://schemas.openxmlformats.org/officeDocument/2006/customXml" ds:itemID="{5550952B-2A0E-4C76-874C-3E78932C4950}">
  <ds:schemaRefs>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53dcfa65-588a-4288-bff4-eca324ea375f"/>
    <ds:schemaRef ds:uri="2ff4a757-ef58-4719-9cd6-c9998935b06f"/>
    <ds:schemaRef ds:uri="http://purl.org/dc/dcmitype/"/>
  </ds:schemaRefs>
</ds:datastoreItem>
</file>

<file path=customXml/itemProps39.xml><?xml version="1.0" encoding="utf-8"?>
<ds:datastoreItem xmlns:ds="http://schemas.openxmlformats.org/officeDocument/2006/customXml" ds:itemID="{A9CA788E-4FD2-4952-8F26-9FCF78308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5208DE9-7E8D-4734-A159-9D9E0C934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F0DA9B0-DD06-4F1A-B893-50F97959F8CD}">
  <ds:schemaRefs>
    <ds:schemaRef ds:uri="http://schemas.microsoft.com/sharepoint/v3/contenttype/forms"/>
  </ds:schemaRefs>
</ds:datastoreItem>
</file>

<file path=customXml/itemProps6.xml><?xml version="1.0" encoding="utf-8"?>
<ds:datastoreItem xmlns:ds="http://schemas.openxmlformats.org/officeDocument/2006/customXml" ds:itemID="{069683D3-9079-4D6D-A1DF-DD55D34E7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C7702E27-8AEC-403A-8EF9-FFB678342DD7}">
  <ds:schemaRefs>
    <ds:schemaRef ds:uri="http://schemas.microsoft.com/sharepoint/v3/contenttype/forms"/>
  </ds:schemaRefs>
</ds:datastoreItem>
</file>

<file path=customXml/itemProps8.xml><?xml version="1.0" encoding="utf-8"?>
<ds:datastoreItem xmlns:ds="http://schemas.openxmlformats.org/officeDocument/2006/customXml" ds:itemID="{510DF7DD-95FA-44EC-9E81-60CDEA9E23DD}">
  <ds:schemaRefs>
    <ds:schemaRef ds:uri="http://schemas.microsoft.com/sharepoint/v3/contenttype/forms"/>
  </ds:schemaRefs>
</ds:datastoreItem>
</file>

<file path=customXml/itemProps9.xml><?xml version="1.0" encoding="utf-8"?>
<ds:datastoreItem xmlns:ds="http://schemas.openxmlformats.org/officeDocument/2006/customXml" ds:itemID="{83DC84E9-82BE-4CCC-83DA-E4BDDDEC6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
  <TotalTime>78</TotalTime>
  <Words>878</Words>
  <Application>Microsoft Office PowerPoint</Application>
  <PresentationFormat>Widescreen</PresentationFormat>
  <Paragraphs>121</Paragraphs>
  <Slides>33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Avenir LT Std 55 Roman</vt:lpstr>
      <vt:lpstr>Avenir LT Std 65 Medium</vt:lpstr>
      <vt:lpstr>Calibri</vt:lpstr>
      <vt:lpstr>Century Gothic</vt:lpstr>
      <vt:lpstr>Courier New</vt:lpstr>
      <vt:lpstr>Times New Roman</vt:lpstr>
      <vt:lpstr>Wingdings</vt:lpstr>
      <vt:lpstr>13780_PFL_PPT_template_Avenir_2-26-21_DRAFT</vt:lpstr>
      <vt:lpstr>Presenter Notes:</vt:lpstr>
      <vt:lpstr>Fidgeting Felix</vt:lpstr>
      <vt:lpstr>WHEN HEALTHCARE TASKS TAKE A TURN!</vt:lpstr>
      <vt:lpstr>FIDGETING FELIX GETS AN IV</vt:lpstr>
      <vt:lpstr>What’s the first thing you should do?</vt:lpstr>
      <vt:lpstr>INCORRECT 1</vt:lpstr>
      <vt:lpstr>CORRECT! 1</vt:lpstr>
      <vt:lpstr>Now that your hands are clean, what’s next? </vt:lpstr>
      <vt:lpstr>INCORRECT 2</vt:lpstr>
      <vt:lpstr>CORRECT! 2</vt:lpstr>
      <vt:lpstr>Now that you have your gloves on, what’s next?</vt:lpstr>
      <vt:lpstr>INCORRECT 3</vt:lpstr>
      <vt:lpstr>CORRECT! 3</vt:lpstr>
      <vt:lpstr>FIDGETING FELIX 2</vt:lpstr>
      <vt:lpstr>What should you do next?</vt:lpstr>
      <vt:lpstr>INCORRECT 4</vt:lpstr>
      <vt:lpstr>CORRECT! 4</vt:lpstr>
      <vt:lpstr>Great! Now that you have disinfected Felix’s skin again, what’s next? </vt:lpstr>
      <vt:lpstr>INCORRECT 5</vt:lpstr>
      <vt:lpstr>CORRECT! 5</vt:lpstr>
      <vt:lpstr>Great! Now that you have inserted the IV, what’s next? </vt:lpstr>
      <vt:lpstr>INCORRECT 6</vt:lpstr>
      <vt:lpstr>CORRECT! 6</vt:lpstr>
      <vt:lpstr>Great! Now that you have disposed of the used supplies, what’s next? </vt:lpstr>
      <vt:lpstr>INCORRECT 7</vt:lpstr>
      <vt:lpstr>CORRECT! 7</vt:lpstr>
      <vt:lpstr>Great! Now that you have removed your gloves, what’s next?</vt:lpstr>
      <vt:lpstr>INCORRECT 8</vt:lpstr>
      <vt:lpstr>CORRECT! 8</vt:lpstr>
      <vt:lpstr>Now that you have cleaned your hands, it's safe to move on to your next task.</vt:lpstr>
      <vt:lpstr>Fidgeting Felix Gets an IV Review</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MDH Project Firstline: Fidgeting Felix</dc:title>
  <dc:subject>MDH Project Firstline: Fidgeting Felix</dc:subject>
  <dc:creator>MDH Project Firstline;CDC Project Firstline</dc:creator>
  <cp:keywords>Germs, respiratory system, digestive system, blood, skin, infection control, reservoir</cp:keywords>
  <cp:lastModifiedBy>Hill, Katie (She/Her/Hers) (MDH)</cp:lastModifiedBy>
  <cp:revision>11</cp:revision>
  <dcterms:created xsi:type="dcterms:W3CDTF">2021-12-16T15:04:03Z</dcterms:created>
  <dcterms:modified xsi:type="dcterms:W3CDTF">2024-01-22T21:03:43Z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y fmtid="{D5CDD505-2E9C-101B-9397-08002B2CF9AE}" pid="3" name="ContentTypeId">
    <vt:lpwstr>0x010100A0F9789A2C6C6A42848AD3E83498EFFD</vt:lpwstr>
  </property>
  <property fmtid="{D5CDD505-2E9C-101B-9397-08002B2CF9AE}" pid="4" name="_MarkAsFinal">
    <vt:bool>true</vt:bool>
  </property>
</Properties>
</file>